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8" r:id="rId3"/>
    <p:sldId id="259" r:id="rId4"/>
    <p:sldId id="260" r:id="rId5"/>
    <p:sldId id="257"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331" r:id="rId31"/>
    <p:sldId id="286" r:id="rId32"/>
    <p:sldId id="287" r:id="rId33"/>
    <p:sldId id="288" r:id="rId34"/>
    <p:sldId id="289" r:id="rId35"/>
    <p:sldId id="290" r:id="rId36"/>
    <p:sldId id="291" r:id="rId37"/>
    <p:sldId id="292" r:id="rId38"/>
    <p:sldId id="293" r:id="rId39"/>
    <p:sldId id="294" r:id="rId40"/>
    <p:sldId id="295" r:id="rId41"/>
    <p:sldId id="328" r:id="rId42"/>
    <p:sldId id="296" r:id="rId43"/>
    <p:sldId id="329" r:id="rId44"/>
    <p:sldId id="330" r:id="rId45"/>
    <p:sldId id="333"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5" r:id="rId62"/>
    <p:sldId id="312" r:id="rId63"/>
    <p:sldId id="313" r:id="rId64"/>
    <p:sldId id="314" r:id="rId65"/>
    <p:sldId id="316" r:id="rId66"/>
    <p:sldId id="317" r:id="rId67"/>
    <p:sldId id="318" r:id="rId68"/>
    <p:sldId id="324" r:id="rId69"/>
    <p:sldId id="327" r:id="rId70"/>
    <p:sldId id="332" r:id="rId71"/>
    <p:sldId id="319" r:id="rId72"/>
    <p:sldId id="320" r:id="rId73"/>
    <p:sldId id="321" r:id="rId74"/>
    <p:sldId id="322" r:id="rId75"/>
    <p:sldId id="323" r:id="rId7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93" d="100"/>
          <a:sy n="93" d="100"/>
        </p:scale>
        <p:origin x="1944" y="96"/>
      </p:cViewPr>
      <p:guideLst>
        <p:guide orient="horz" pos="2160"/>
        <p:guide pos="2880"/>
      </p:guideLst>
    </p:cSldViewPr>
  </p:slideViewPr>
  <p:notesTextViewPr>
    <p:cViewPr>
      <p:scale>
        <a:sx n="100" d="100"/>
        <a:sy n="100" d="100"/>
      </p:scale>
      <p:origin x="0" y="0"/>
    </p:cViewPr>
  </p:notesTextViewPr>
  <p:sorterViewPr>
    <p:cViewPr>
      <p:scale>
        <a:sx n="90" d="100"/>
        <a:sy n="90" d="100"/>
      </p:scale>
      <p:origin x="0" y="11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ysClr val="window" lastClr="FFFFFF"/>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088136" y="1385316"/>
            <a:ext cx="6967728" cy="4087368"/>
          </a:xfrm>
          <a:prstGeom prst="rect">
            <a:avLst/>
          </a:prstGeom>
          <a:solidFill>
            <a:schemeClr val="bg2"/>
          </a:solidFill>
          <a:ln w="6350" cap="sq" cmpd="sng" algn="ctr">
            <a:noFill/>
            <a:prstDash val="solid"/>
            <a:miter lim="800000"/>
          </a:ln>
          <a:effectLst/>
        </p:spPr>
      </p:sp>
      <p:sp>
        <p:nvSpPr>
          <p:cNvPr id="15" name="Rectangle 14"/>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74765"/>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kumimoji="0" lang="en-US" sz="6200" b="0" i="0" u="none" strike="noStrike" kern="1200" cap="all" spc="-100" normalizeH="0" baseline="0">
                <a:ln>
                  <a:noFill/>
                </a:ln>
                <a:solidFill>
                  <a:sysClr val="window" lastClr="FFFFFF"/>
                </a:solidFill>
                <a:effectLst>
                  <a:outerShdw blurRad="38100" dist="12700" dir="2700000" algn="tl" rotWithShape="0">
                    <a:prstClr val="black">
                      <a:alpha val="40000"/>
                    </a:prstClr>
                  </a:outerShdw>
                </a:effectLst>
                <a:uLnTx/>
                <a:uFillTx/>
                <a:latin typeface="+mj-lt"/>
                <a:ea typeface="+mn-ea"/>
                <a:cs typeface="+mn-cs"/>
              </a:defRPr>
            </a:lvl1pPr>
          </a:lstStyle>
          <a:p>
            <a:r>
              <a:rPr lang="el-GR" smtClean="0"/>
              <a:t>Στυλ κύριου τίτλου</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2"/>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l-GR" smtClean="0"/>
              <a:t>Στυλ κύριου υπότιτλου</a:t>
            </a:r>
            <a:endParaRPr lang="en-US" dirty="0"/>
          </a:p>
        </p:txBody>
      </p:sp>
      <p:sp>
        <p:nvSpPr>
          <p:cNvPr id="20" name="Date Placeholder 19"/>
          <p:cNvSpPr>
            <a:spLocks noGrp="1"/>
          </p:cNvSpPr>
          <p:nvPr>
            <p:ph type="dt" sz="half" idx="10"/>
          </p:nvPr>
        </p:nvSpPr>
        <p:spPr>
          <a:xfrm>
            <a:off x="3931920" y="1334222"/>
            <a:ext cx="1280160" cy="457200"/>
          </a:xfrm>
        </p:spPr>
        <p:txBody>
          <a:bodyPr/>
          <a:lstStyle>
            <a:lvl1pPr algn="ctr">
              <a:defRPr sz="1100" spc="0" baseline="0">
                <a:solidFill>
                  <a:srgbClr val="FFFFFF"/>
                </a:solidFill>
                <a:latin typeface="+mn-lt"/>
              </a:defRPr>
            </a:lvl1pPr>
          </a:lstStyle>
          <a:p>
            <a:fld id="{8BD5250A-0E18-44C4-9075-A8E6E07BA7E6}" type="datetimeFigureOut">
              <a:rPr lang="el-GR" smtClean="0"/>
              <a:t>10/09/15</a:t>
            </a:fld>
            <a:endParaRPr lang="el-GR"/>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2"/>
                </a:solidFill>
              </a:defRPr>
            </a:lvl1pPr>
          </a:lstStyle>
          <a:p>
            <a:endParaRPr lang="el-G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2"/>
                </a:solidFill>
              </a:defRPr>
            </a:lvl1pPr>
          </a:lstStyle>
          <a:p>
            <a:fld id="{5B0B42D7-86A9-4127-B33D-B6895EE5263F}" type="slidenum">
              <a:rPr lang="el-GR" smtClean="0"/>
              <a:t>‹#›</a:t>
            </a:fld>
            <a:endParaRPr lang="el-GR"/>
          </a:p>
        </p:txBody>
      </p:sp>
    </p:spTree>
    <p:extLst>
      <p:ext uri="{BB962C8B-B14F-4D97-AF65-F5344CB8AC3E}">
        <p14:creationId xmlns:p14="http://schemas.microsoft.com/office/powerpoint/2010/main" val="33715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8BD5250A-0E18-44C4-9075-A8E6E07BA7E6}" type="datetimeFigureOut">
              <a:rPr lang="el-GR" smtClean="0"/>
              <a:t>10/09/15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285569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tx1"/>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088136" y="1385316"/>
            <a:ext cx="6967728" cy="4087368"/>
          </a:xfrm>
          <a:prstGeom prst="rect">
            <a:avLst/>
          </a:prstGeom>
          <a:solidFill>
            <a:schemeClr val="bg2"/>
          </a:solidFill>
          <a:ln w="6350" cap="sq" cmpd="sng" algn="ctr">
            <a:noFill/>
            <a:prstDash val="solid"/>
            <a:miter lim="800000"/>
          </a:ln>
          <a:effectLst/>
        </p:spPr>
      </p:sp>
      <p:sp>
        <p:nvSpPr>
          <p:cNvPr id="30" name="Rectangle 29"/>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74765"/>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kumimoji="0" lang="en-US" sz="6200" b="0" i="0" u="none" strike="noStrike" kern="1200" cap="all" spc="-100" normalizeH="0" baseline="0" dirty="0">
                <a:ln>
                  <a:noFill/>
                </a:ln>
                <a:solidFill>
                  <a:sysClr val="window" lastClr="FFFFFF"/>
                </a:solidFill>
                <a:effectLst>
                  <a:outerShdw blurRad="38100" dist="12700" dir="2700000" algn="tl" rotWithShape="0">
                    <a:prstClr val="black">
                      <a:alpha val="40000"/>
                    </a:prstClr>
                  </a:outerShdw>
                </a:effectLst>
                <a:uLnTx/>
                <a:uFillTx/>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2"/>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a:xfrm>
            <a:off x="3931920" y="1332914"/>
            <a:ext cx="1280160" cy="457200"/>
          </a:xfrm>
        </p:spPr>
        <p:txBody>
          <a:bodyPr/>
          <a:lstStyle>
            <a:lvl1pPr algn="ctr">
              <a:defRPr lang="en-US" sz="1100" kern="1200" spc="0" baseline="0">
                <a:solidFill>
                  <a:srgbClr val="FFFFFF"/>
                </a:solidFill>
                <a:latin typeface="+mn-lt"/>
                <a:ea typeface="+mn-ea"/>
                <a:cs typeface="+mn-cs"/>
              </a:defRPr>
            </a:lvl1pPr>
          </a:lstStyle>
          <a:p>
            <a:fld id="{8BD5250A-0E18-44C4-9075-A8E6E07BA7E6}" type="datetimeFigureOut">
              <a:rPr lang="el-GR" smtClean="0"/>
              <a:t>10/09/15</a:t>
            </a:fld>
            <a:endParaRPr lang="el-GR"/>
          </a:p>
        </p:txBody>
      </p:sp>
      <p:sp>
        <p:nvSpPr>
          <p:cNvPr id="5" name="Footer Placeholder 4"/>
          <p:cNvSpPr>
            <a:spLocks noGrp="1"/>
          </p:cNvSpPr>
          <p:nvPr>
            <p:ph type="ftr" sz="quarter" idx="11"/>
          </p:nvPr>
        </p:nvSpPr>
        <p:spPr>
          <a:xfrm>
            <a:off x="1104679" y="5211060"/>
            <a:ext cx="4430268" cy="228600"/>
          </a:xfrm>
        </p:spPr>
        <p:txBody>
          <a:bodyPr/>
          <a:lstStyle>
            <a:lvl1pPr algn="l">
              <a:defRPr>
                <a:solidFill>
                  <a:schemeClr val="tx2"/>
                </a:solidFill>
              </a:defRPr>
            </a:lvl1pPr>
          </a:lstStyle>
          <a:p>
            <a:endParaRPr lang="el-GR"/>
          </a:p>
        </p:txBody>
      </p:sp>
      <p:sp>
        <p:nvSpPr>
          <p:cNvPr id="6" name="Slide Number Placeholder 5"/>
          <p:cNvSpPr>
            <a:spLocks noGrp="1"/>
          </p:cNvSpPr>
          <p:nvPr>
            <p:ph type="sldNum" sz="quarter" idx="12"/>
          </p:nvPr>
        </p:nvSpPr>
        <p:spPr>
          <a:xfrm>
            <a:off x="6453378" y="5211060"/>
            <a:ext cx="1584198" cy="228600"/>
          </a:xfrm>
        </p:spPr>
        <p:txBody>
          <a:bodyPr/>
          <a:lstStyle>
            <a:lvl1pPr>
              <a:defRPr>
                <a:solidFill>
                  <a:schemeClr val="tx2"/>
                </a:solidFill>
              </a:defRPr>
            </a:lvl1pPr>
          </a:lstStyle>
          <a:p>
            <a:fld id="{5B0B42D7-86A9-4127-B33D-B6895EE5263F}" type="slidenum">
              <a:rPr lang="el-GR" smtClean="0"/>
              <a:t>‹#›</a:t>
            </a:fld>
            <a:endParaRPr lang="el-GR"/>
          </a:p>
        </p:txBody>
      </p:sp>
    </p:spTree>
    <p:extLst>
      <p:ext uri="{BB962C8B-B14F-4D97-AF65-F5344CB8AC3E}">
        <p14:creationId xmlns:p14="http://schemas.microsoft.com/office/powerpoint/2010/main" val="105483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8BD5250A-0E18-44C4-9075-A8E6E07BA7E6}" type="datetimeFigureOut">
              <a:rPr lang="el-GR" smtClean="0"/>
              <a:t>10/09/15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84286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8BD5250A-0E18-44C4-9075-A8E6E07BA7E6}" type="datetimeFigureOut">
              <a:rPr lang="el-GR" smtClean="0"/>
              <a:t>10/09/15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1325687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8BD5250A-0E18-44C4-9075-A8E6E07BA7E6}" type="datetimeFigureOut">
              <a:rPr lang="el-GR" smtClean="0"/>
              <a:t>10/09/15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616182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D5250A-0E18-44C4-9075-A8E6E07BA7E6}" type="datetimeFigureOut">
              <a:rPr lang="el-GR" smtClean="0"/>
              <a:t>10/09/15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1496061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13" name="Rectangle 12"/>
          <p:cNvSpPr/>
          <p:nvPr/>
        </p:nvSpPr>
        <p:spPr>
          <a:xfrm>
            <a:off x="307336" y="292608"/>
            <a:ext cx="616305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84147" y="173736"/>
            <a:ext cx="6398514" cy="6510528"/>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bg1"/>
                </a:solidFill>
                <a:effectLst/>
                <a:latin typeface="+mj-lt"/>
                <a:ea typeface="+mn-ea"/>
                <a:cs typeface="+mn-cs"/>
              </a:defRPr>
            </a:lvl1pPr>
          </a:lstStyle>
          <a:p>
            <a:r>
              <a:rPr lang="el-GR" smtClean="0"/>
              <a:t>Στυλ κύριου τίτλου</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8" name="Date Placeholder 7"/>
          <p:cNvSpPr>
            <a:spLocks noGrp="1"/>
          </p:cNvSpPr>
          <p:nvPr>
            <p:ph type="dt" sz="half" idx="10"/>
          </p:nvPr>
        </p:nvSpPr>
        <p:spPr/>
        <p:txBody>
          <a:bodyPr/>
          <a:lstStyle/>
          <a:p>
            <a:fld id="{8BD5250A-0E18-44C4-9075-A8E6E07BA7E6}" type="datetimeFigureOut">
              <a:rPr lang="el-GR" smtClean="0"/>
              <a:t>10/09/15</a:t>
            </a:fld>
            <a:endParaRPr lang="el-GR"/>
          </a:p>
        </p:txBody>
      </p:sp>
      <p:sp>
        <p:nvSpPr>
          <p:cNvPr id="9" name="Footer Placeholder 8"/>
          <p:cNvSpPr>
            <a:spLocks noGrp="1"/>
          </p:cNvSpPr>
          <p:nvPr>
            <p:ph type="ftr" sz="quarter" idx="11"/>
          </p:nvPr>
        </p:nvSpPr>
        <p:spPr>
          <a:xfrm>
            <a:off x="2505454" y="6265818"/>
            <a:ext cx="3950208" cy="274320"/>
          </a:xfrm>
        </p:spPr>
        <p:txBody>
          <a:bodyPr/>
          <a:lstStyle>
            <a:lvl1pPr algn="r">
              <a:defRPr/>
            </a:lvl1pPr>
          </a:lstStyle>
          <a:p>
            <a:endParaRPr lang="el-GR"/>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chemeClr val="bg2"/>
                </a:solidFill>
              </a:defRPr>
            </a:lvl1pPr>
          </a:lstStyle>
          <a:p>
            <a:fld id="{5B0B42D7-86A9-4127-B33D-B6895EE5263F}" type="slidenum">
              <a:rPr lang="el-GR" smtClean="0"/>
              <a:t>‹#›</a:t>
            </a:fld>
            <a:endParaRPr lang="el-GR"/>
          </a:p>
        </p:txBody>
      </p:sp>
      <p:sp>
        <p:nvSpPr>
          <p:cNvPr id="12" name="Rectangle 11"/>
          <p:cNvSpPr/>
          <p:nvPr/>
        </p:nvSpPr>
        <p:spPr>
          <a:xfrm>
            <a:off x="6884162" y="292608"/>
            <a:ext cx="1956816" cy="6272784"/>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2297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tx1"/>
          </a:solidFill>
          <a:ln w="6350">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884162" y="292608"/>
            <a:ext cx="195681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chemeClr val="tx1"/>
                </a:solidFill>
                <a:latin typeface="+mj-lt"/>
              </a:defRPr>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71449" y="173736"/>
            <a:ext cx="6398514" cy="6510528"/>
          </a:xfrm>
          <a:solidFill>
            <a:schemeClr val="bg1">
              <a:lumMod val="50000"/>
              <a:lumOff val="5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8BD5250A-0E18-44C4-9075-A8E6E07BA7E6}" type="datetimeFigureOut">
              <a:rPr lang="el-GR" smtClean="0"/>
              <a:t>10/09/15</a:t>
            </a:fld>
            <a:endParaRPr lang="el-GR"/>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l-GR"/>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chemeClr val="tx2"/>
                </a:solidFill>
              </a:defRPr>
            </a:lvl1pPr>
          </a:lstStyle>
          <a:p>
            <a:fld id="{5B0B42D7-86A9-4127-B33D-B6895EE5263F}" type="slidenum">
              <a:rPr lang="el-GR" smtClean="0"/>
              <a:t>‹#›</a:t>
            </a:fld>
            <a:endParaRPr lang="el-GR"/>
          </a:p>
        </p:txBody>
      </p:sp>
    </p:spTree>
    <p:extLst>
      <p:ext uri="{BB962C8B-B14F-4D97-AF65-F5344CB8AC3E}">
        <p14:creationId xmlns:p14="http://schemas.microsoft.com/office/powerpoint/2010/main" val="1093863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8BD5250A-0E18-44C4-9075-A8E6E07BA7E6}" type="datetimeFigureOut">
              <a:rPr lang="el-GR" smtClean="0"/>
              <a:t>10/09/15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339221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8BD5250A-0E18-44C4-9075-A8E6E07BA7E6}" type="datetimeFigureOut">
              <a:rPr lang="el-GR" smtClean="0"/>
              <a:t>10/09/15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B0B42D7-86A9-4127-B33D-B6895EE5263F}" type="slidenum">
              <a:rPr lang="el-GR" smtClean="0"/>
              <a:t>‹#›</a:t>
            </a:fld>
            <a:endParaRPr lang="el-GR"/>
          </a:p>
        </p:txBody>
      </p:sp>
    </p:spTree>
    <p:extLst>
      <p:ext uri="{BB962C8B-B14F-4D97-AF65-F5344CB8AC3E}">
        <p14:creationId xmlns:p14="http://schemas.microsoft.com/office/powerpoint/2010/main" val="1303790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43000"/>
          </a:xfrm>
        </p:spPr>
        <p:txBody>
          <a:bodyPr/>
          <a:lstStyle/>
          <a:p>
            <a:r>
              <a:rPr lang="el-GR" smtClean="0"/>
              <a:t>Kλικ για επεξεργασία του τίτλου</a:t>
            </a:r>
            <a:endParaRPr lang="el-GR"/>
          </a:p>
        </p:txBody>
      </p:sp>
      <p:sp>
        <p:nvSpPr>
          <p:cNvPr id="3" name="2 - Θέση πίνακα"/>
          <p:cNvSpPr>
            <a:spLocks noGrp="1"/>
          </p:cNvSpPr>
          <p:nvPr>
            <p:ph type="tbl" idx="1"/>
          </p:nvPr>
        </p:nvSpPr>
        <p:spPr>
          <a:xfrm>
            <a:off x="457200" y="1600200"/>
            <a:ext cx="8229600" cy="4530725"/>
          </a:xfrm>
        </p:spPr>
        <p:txBody>
          <a:bodyPr/>
          <a:lstStyle/>
          <a:p>
            <a:endParaRPr lang="el-GR"/>
          </a:p>
        </p:txBody>
      </p:sp>
      <p:sp>
        <p:nvSpPr>
          <p:cNvPr id="4" name="3 - Θέση ημερομηνίας"/>
          <p:cNvSpPr>
            <a:spLocks noGrp="1"/>
          </p:cNvSpPr>
          <p:nvPr>
            <p:ph type="dt" sz="half" idx="10"/>
          </p:nvPr>
        </p:nvSpPr>
        <p:spPr>
          <a:xfrm>
            <a:off x="457200" y="6243638"/>
            <a:ext cx="2133600" cy="457200"/>
          </a:xfrm>
        </p:spPr>
        <p:txBody>
          <a:bodyPr/>
          <a:lstStyle>
            <a:lvl1pPr>
              <a:defRPr/>
            </a:lvl1pPr>
          </a:lstStyle>
          <a:p>
            <a:endParaRPr lang="el-GR"/>
          </a:p>
        </p:txBody>
      </p:sp>
      <p:sp>
        <p:nvSpPr>
          <p:cNvPr id="5" name="4 - Θέση υποσέλιδου"/>
          <p:cNvSpPr>
            <a:spLocks noGrp="1"/>
          </p:cNvSpPr>
          <p:nvPr>
            <p:ph type="ftr" sz="quarter" idx="11"/>
          </p:nvPr>
        </p:nvSpPr>
        <p:spPr>
          <a:xfrm>
            <a:off x="3124200" y="6248400"/>
            <a:ext cx="2895600" cy="457200"/>
          </a:xfrm>
        </p:spPr>
        <p:txBody>
          <a:bodyPr/>
          <a:lstStyle>
            <a:lvl1pPr>
              <a:defRPr/>
            </a:lvl1pPr>
          </a:lstStyle>
          <a:p>
            <a:endParaRPr lang="el-GR"/>
          </a:p>
        </p:txBody>
      </p:sp>
      <p:sp>
        <p:nvSpPr>
          <p:cNvPr id="6" name="5 - Θέση αριθμού διαφάνειας"/>
          <p:cNvSpPr>
            <a:spLocks noGrp="1"/>
          </p:cNvSpPr>
          <p:nvPr>
            <p:ph type="sldNum" sz="quarter" idx="12"/>
          </p:nvPr>
        </p:nvSpPr>
        <p:spPr>
          <a:xfrm>
            <a:off x="6553200" y="6243638"/>
            <a:ext cx="2133600" cy="457200"/>
          </a:xfrm>
        </p:spPr>
        <p:txBody>
          <a:bodyPr/>
          <a:lstStyle>
            <a:lvl1pPr>
              <a:defRPr/>
            </a:lvl1pPr>
          </a:lstStyle>
          <a:p>
            <a:fld id="{D56F8B96-FDF9-4E7A-BED1-8127865C4E75}" type="slidenum">
              <a:rPr lang="el-GR"/>
              <a:pPr/>
              <a:t>‹#›</a:t>
            </a:fld>
            <a:endParaRPr lang="el-GR"/>
          </a:p>
        </p:txBody>
      </p:sp>
    </p:spTree>
    <p:extLst>
      <p:ext uri="{BB962C8B-B14F-4D97-AF65-F5344CB8AC3E}">
        <p14:creationId xmlns:p14="http://schemas.microsoft.com/office/powerpoint/2010/main" val="3266664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tx1"/>
          </a:solidFill>
          <a:ln w="6350" cap="flat" cmpd="sng" algn="ctr">
            <a:solidFill>
              <a:schemeClr val="tx1">
                <a:lumMod val="75000"/>
              </a:schemeClr>
            </a:solidFill>
            <a:prstDash val="solid"/>
          </a:ln>
          <a:effectLst>
            <a:softEdge rad="0"/>
          </a:effectLst>
        </p:spPr>
      </p:sp>
      <p:sp>
        <p:nvSpPr>
          <p:cNvPr id="9" name="Rectangle 8"/>
          <p:cNvSpPr/>
          <p:nvPr/>
        </p:nvSpPr>
        <p:spPr>
          <a:xfrm>
            <a:off x="292608" y="292608"/>
            <a:ext cx="8558784" cy="6272784"/>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307338" y="6265818"/>
            <a:ext cx="2057400" cy="274320"/>
          </a:xfrm>
          <a:prstGeom prst="rect">
            <a:avLst/>
          </a:prstGeom>
        </p:spPr>
        <p:txBody>
          <a:bodyPr vert="horz" lIns="91440" tIns="45720" rIns="91440" bIns="45720" rtlCol="0" anchor="b"/>
          <a:lstStyle>
            <a:lvl1pPr algn="l">
              <a:defRPr sz="900">
                <a:solidFill>
                  <a:schemeClr val="tx2"/>
                </a:solidFill>
              </a:defRPr>
            </a:lvl1pPr>
          </a:lstStyle>
          <a:p>
            <a:fld id="{8BD5250A-0E18-44C4-9075-A8E6E07BA7E6}" type="datetimeFigureOut">
              <a:rPr lang="el-GR" smtClean="0"/>
              <a:t>10/09/15</a:t>
            </a:fld>
            <a:endParaRPr lang="el-GR"/>
          </a:p>
        </p:txBody>
      </p:sp>
      <p:sp>
        <p:nvSpPr>
          <p:cNvPr id="5" name="Footer Placeholder 4"/>
          <p:cNvSpPr>
            <a:spLocks noGrp="1"/>
          </p:cNvSpPr>
          <p:nvPr>
            <p:ph type="ftr" sz="quarter" idx="3"/>
          </p:nvPr>
        </p:nvSpPr>
        <p:spPr>
          <a:xfrm>
            <a:off x="2596896" y="6265818"/>
            <a:ext cx="3950208" cy="274320"/>
          </a:xfrm>
          <a:prstGeom prst="rect">
            <a:avLst/>
          </a:prstGeom>
        </p:spPr>
        <p:txBody>
          <a:bodyPr vert="horz" lIns="91440" tIns="45720" rIns="91440" bIns="45720" rtlCol="0" anchor="b"/>
          <a:lstStyle>
            <a:lvl1pPr algn="ctr">
              <a:defRPr sz="900">
                <a:solidFill>
                  <a:schemeClr val="tx2"/>
                </a:solidFill>
              </a:defRPr>
            </a:lvl1pPr>
          </a:lstStyle>
          <a:p>
            <a:endParaRPr lang="el-GR"/>
          </a:p>
        </p:txBody>
      </p:sp>
      <p:sp>
        <p:nvSpPr>
          <p:cNvPr id="6" name="Slide Number Placeholder 5"/>
          <p:cNvSpPr>
            <a:spLocks noGrp="1"/>
          </p:cNvSpPr>
          <p:nvPr>
            <p:ph type="sldNum" sz="quarter" idx="4"/>
          </p:nvPr>
        </p:nvSpPr>
        <p:spPr>
          <a:xfrm>
            <a:off x="7743555" y="6265818"/>
            <a:ext cx="1097280" cy="274320"/>
          </a:xfrm>
          <a:prstGeom prst="rect">
            <a:avLst/>
          </a:prstGeom>
        </p:spPr>
        <p:txBody>
          <a:bodyPr vert="horz" lIns="91440" tIns="45720" rIns="91440" bIns="45720" rtlCol="0" anchor="b"/>
          <a:lstStyle>
            <a:lvl1pPr algn="r">
              <a:defRPr sz="900">
                <a:solidFill>
                  <a:schemeClr val="tx2"/>
                </a:solidFill>
              </a:defRPr>
            </a:lvl1pPr>
          </a:lstStyle>
          <a:p>
            <a:fld id="{5B0B42D7-86A9-4127-B33D-B6895EE5263F}" type="slidenum">
              <a:rPr lang="el-GR" smtClean="0"/>
              <a:t>‹#›</a:t>
            </a:fld>
            <a:endParaRPr lang="el-GR"/>
          </a:p>
        </p:txBody>
      </p:sp>
    </p:spTree>
    <p:extLst>
      <p:ext uri="{BB962C8B-B14F-4D97-AF65-F5344CB8AC3E}">
        <p14:creationId xmlns:p14="http://schemas.microsoft.com/office/powerpoint/2010/main" val="674461104"/>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914400" rtl="0" eaLnBrk="1" latinLnBrk="0" hangingPunct="1">
        <a:lnSpc>
          <a:spcPct val="90000"/>
        </a:lnSpc>
        <a:spcBef>
          <a:spcPct val="0"/>
        </a:spcBef>
        <a:buNone/>
        <a:defRPr lang="en-US" sz="40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anose="020B0604020202020204"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Α ΤΟΜΟΣ</a:t>
            </a:r>
            <a:endParaRPr lang="el-GR" dirty="0"/>
          </a:p>
        </p:txBody>
      </p:sp>
      <p:sp>
        <p:nvSpPr>
          <p:cNvPr id="3" name="2 - Υπότιτλος"/>
          <p:cNvSpPr>
            <a:spLocks noGrp="1"/>
          </p:cNvSpPr>
          <p:nvPr>
            <p:ph type="subTitle" idx="1"/>
          </p:nvPr>
        </p:nvSpPr>
        <p:spPr/>
        <p:txBody>
          <a:bodyPr/>
          <a:lstStyle/>
          <a:p>
            <a:r>
              <a:rPr lang="el-GR" dirty="0" smtClean="0"/>
              <a:t>ΜΕΡΟΣ Β</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ΒΑΣΙΚΕΣ ΕΝΝΟΙΕΣ</a:t>
            </a:r>
            <a:endParaRPr lang="el-GR" dirty="0"/>
          </a:p>
        </p:txBody>
      </p:sp>
      <p:sp>
        <p:nvSpPr>
          <p:cNvPr id="3" name="2 - Θέση περιεχομένου"/>
          <p:cNvSpPr>
            <a:spLocks noGrp="1"/>
          </p:cNvSpPr>
          <p:nvPr>
            <p:ph idx="1"/>
          </p:nvPr>
        </p:nvSpPr>
        <p:spPr/>
        <p:txBody>
          <a:bodyPr>
            <a:normAutofit fontScale="32500" lnSpcReduction="20000"/>
          </a:bodyPr>
          <a:lstStyle/>
          <a:p>
            <a:pPr algn="ctr">
              <a:buNone/>
            </a:pPr>
            <a:r>
              <a:rPr lang="el-GR" u="sng" dirty="0" smtClean="0"/>
              <a:t>Κεφ. 3 </a:t>
            </a:r>
          </a:p>
          <a:p>
            <a:pPr algn="ctr">
              <a:buNone/>
            </a:pPr>
            <a:r>
              <a:rPr lang="el-GR" u="sng" dirty="0" smtClean="0"/>
              <a:t>Η Λειτουργία της Οργάνωσης</a:t>
            </a:r>
          </a:p>
          <a:p>
            <a:r>
              <a:rPr lang="el-GR" dirty="0" smtClean="0"/>
              <a:t>Κριτήρια τμηματοποίησης</a:t>
            </a:r>
          </a:p>
          <a:p>
            <a:r>
              <a:rPr lang="el-GR" dirty="0" smtClean="0"/>
              <a:t>Συντονισμός, συνοχή και εποπτεία</a:t>
            </a:r>
          </a:p>
          <a:p>
            <a:pPr algn="ctr">
              <a:buNone/>
            </a:pPr>
            <a:r>
              <a:rPr lang="el-GR" u="sng" dirty="0" smtClean="0"/>
              <a:t>Κεφ. 4</a:t>
            </a:r>
            <a:endParaRPr lang="el-GR" u="sng" dirty="0"/>
          </a:p>
          <a:p>
            <a:pPr algn="ctr">
              <a:buNone/>
            </a:pPr>
            <a:r>
              <a:rPr lang="el-GR" u="sng" dirty="0" smtClean="0"/>
              <a:t>Η Λειτουργία της Στελέχωσης</a:t>
            </a:r>
          </a:p>
          <a:p>
            <a:r>
              <a:rPr lang="el-GR" dirty="0" smtClean="0"/>
              <a:t>Προγραμματισμός Ανθρώπινου Δυναμικού</a:t>
            </a:r>
          </a:p>
          <a:p>
            <a:r>
              <a:rPr lang="el-GR" dirty="0" smtClean="0"/>
              <a:t>Εκπαίδευση και Ανάπτυξη</a:t>
            </a:r>
          </a:p>
          <a:p>
            <a:r>
              <a:rPr lang="el-GR" dirty="0" smtClean="0"/>
              <a:t>Αξιολόγηση</a:t>
            </a:r>
          </a:p>
          <a:p>
            <a:r>
              <a:rPr lang="el-GR" dirty="0" smtClean="0"/>
              <a:t>Συστήματα Αμοιβών</a:t>
            </a:r>
          </a:p>
          <a:p>
            <a:pPr algn="ctr">
              <a:buNone/>
            </a:pPr>
            <a:r>
              <a:rPr lang="el-GR" b="1" u="sng" dirty="0" smtClean="0"/>
              <a:t>Κεφ. 5</a:t>
            </a:r>
          </a:p>
          <a:p>
            <a:pPr algn="ctr">
              <a:buNone/>
            </a:pPr>
            <a:r>
              <a:rPr lang="el-GR" b="1" u="sng" dirty="0" smtClean="0"/>
              <a:t>Η Λειτουργία της Διεύθυνσης</a:t>
            </a:r>
          </a:p>
          <a:p>
            <a:r>
              <a:rPr lang="el-GR" dirty="0" smtClean="0"/>
              <a:t>Η έννοια της διεύθυνσης</a:t>
            </a:r>
          </a:p>
          <a:p>
            <a:r>
              <a:rPr lang="el-GR" dirty="0" smtClean="0"/>
              <a:t>Ηγεσία και Υποκίνηση</a:t>
            </a:r>
          </a:p>
          <a:p>
            <a:r>
              <a:rPr lang="el-GR" dirty="0" smtClean="0"/>
              <a:t>Εργασιακές ομάδες</a:t>
            </a:r>
          </a:p>
          <a:p>
            <a:r>
              <a:rPr lang="el-GR" dirty="0" smtClean="0"/>
              <a:t>Συγκρούσεις</a:t>
            </a:r>
          </a:p>
          <a:p>
            <a:pPr algn="ctr">
              <a:buNone/>
            </a:pPr>
            <a:r>
              <a:rPr lang="el-GR" b="1" u="sng" dirty="0" smtClean="0"/>
              <a:t>Κεφ. 6</a:t>
            </a:r>
          </a:p>
          <a:p>
            <a:pPr algn="ctr">
              <a:buNone/>
            </a:pPr>
            <a:r>
              <a:rPr lang="el-GR" b="1" u="sng" dirty="0" smtClean="0"/>
              <a:t>Η Λειτουργία του Ελέγχου.</a:t>
            </a:r>
          </a:p>
          <a:p>
            <a:r>
              <a:rPr lang="el-GR" dirty="0" smtClean="0"/>
              <a:t>Η έννοια του ελέγχου</a:t>
            </a:r>
          </a:p>
          <a:p>
            <a:r>
              <a:rPr lang="el-GR" dirty="0" smtClean="0"/>
              <a:t>Η διεργασία του ελέγχου</a:t>
            </a:r>
          </a:p>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Κεφάλαιο 3</a:t>
            </a:r>
            <a:endParaRPr lang="el-GR" dirty="0"/>
          </a:p>
        </p:txBody>
      </p:sp>
      <p:sp>
        <p:nvSpPr>
          <p:cNvPr id="3" name="2 - Θέση περιεχομένου"/>
          <p:cNvSpPr>
            <a:spLocks noGrp="1"/>
          </p:cNvSpPr>
          <p:nvPr>
            <p:ph idx="1"/>
          </p:nvPr>
        </p:nvSpPr>
        <p:spPr>
          <a:xfrm>
            <a:off x="214282" y="1214422"/>
            <a:ext cx="4000528" cy="2928958"/>
          </a:xfrm>
        </p:spPr>
        <p:style>
          <a:lnRef idx="1">
            <a:schemeClr val="accent3"/>
          </a:lnRef>
          <a:fillRef idx="3">
            <a:schemeClr val="accent3"/>
          </a:fillRef>
          <a:effectRef idx="2">
            <a:schemeClr val="accent3"/>
          </a:effectRef>
          <a:fontRef idx="minor">
            <a:schemeClr val="lt1"/>
          </a:fontRef>
        </p:style>
        <p:txBody>
          <a:bodyPr>
            <a:normAutofit/>
          </a:bodyPr>
          <a:lstStyle/>
          <a:p>
            <a:pPr algn="ctr"/>
            <a:endParaRPr lang="el-GR" dirty="0" smtClean="0">
              <a:solidFill>
                <a:schemeClr val="bg1"/>
              </a:solidFill>
            </a:endParaRPr>
          </a:p>
          <a:p>
            <a:pPr algn="ctr"/>
            <a:endParaRPr lang="el-GR" dirty="0">
              <a:solidFill>
                <a:schemeClr val="bg1"/>
              </a:solidFill>
            </a:endParaRPr>
          </a:p>
          <a:p>
            <a:pPr algn="ctr"/>
            <a:endParaRPr lang="el-GR" dirty="0" smtClean="0">
              <a:solidFill>
                <a:schemeClr val="bg1"/>
              </a:solidFill>
            </a:endParaRPr>
          </a:p>
          <a:p>
            <a:pPr algn="ctr"/>
            <a:r>
              <a:rPr lang="el-GR" dirty="0" smtClean="0">
                <a:solidFill>
                  <a:schemeClr val="bg1"/>
                </a:solidFill>
              </a:rPr>
              <a:t>Η ΛΕΙΤΟΥΡΓΙΑ ΤΗΣ ΟΡΓΑΝΩΣΗΣ</a:t>
            </a:r>
            <a:endParaRPr lang="el-GR" dirty="0">
              <a:solidFill>
                <a:schemeClr val="bg1"/>
              </a:solidFill>
            </a:endParaRPr>
          </a:p>
        </p:txBody>
      </p:sp>
      <p:pic>
        <p:nvPicPr>
          <p:cNvPr id="8194" name="Picture 2" descr="http://www.freeorgchart.com/interfaces/Market-Org-Chart-Full.png"/>
          <p:cNvPicPr>
            <a:picLocks noChangeAspect="1" noChangeArrowheads="1"/>
          </p:cNvPicPr>
          <p:nvPr/>
        </p:nvPicPr>
        <p:blipFill>
          <a:blip r:embed="rId2"/>
          <a:srcRect/>
          <a:stretch>
            <a:fillRect/>
          </a:stretch>
        </p:blipFill>
        <p:spPr bwMode="auto">
          <a:xfrm>
            <a:off x="4429124" y="3071810"/>
            <a:ext cx="4214842" cy="298551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idx="1"/>
          </p:nvPr>
        </p:nvSpPr>
        <p:spPr/>
        <p:txBody>
          <a:bodyPr>
            <a:normAutofit/>
          </a:bodyPr>
          <a:lstStyle/>
          <a:p>
            <a:r>
              <a:rPr lang="el-GR" sz="7200" dirty="0" smtClean="0"/>
              <a:t>ΤΙ ΣΗΜΑΙΝΕΙ </a:t>
            </a:r>
            <a:r>
              <a:rPr lang="el-GR" sz="7200" dirty="0" smtClean="0">
                <a:solidFill>
                  <a:schemeClr val="bg1"/>
                </a:solidFill>
              </a:rPr>
              <a:t>ΟΡΓΑΝΩΣΗ</a:t>
            </a:r>
            <a:r>
              <a:rPr lang="el-GR" sz="7200" dirty="0" smtClean="0"/>
              <a:t> ;;;;;;;</a:t>
            </a:r>
            <a:endParaRPr lang="el-GR" sz="7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t>ΟΡΓΑΝΩΣΗ ΣΗΜΑΙΝΕΙ</a:t>
            </a:r>
            <a:endParaRPr lang="el-GR" dirty="0"/>
          </a:p>
        </p:txBody>
      </p:sp>
      <p:sp>
        <p:nvSpPr>
          <p:cNvPr id="3" name="2 - Θέση περιεχομένου"/>
          <p:cNvSpPr>
            <a:spLocks noGrp="1"/>
          </p:cNvSpPr>
          <p:nvPr>
            <p:ph idx="1"/>
          </p:nvPr>
        </p:nvSpPr>
        <p:spPr>
          <a:xfrm>
            <a:off x="1907704" y="1340768"/>
            <a:ext cx="6048672" cy="2304256"/>
          </a:xfrm>
        </p:spPr>
        <p:style>
          <a:lnRef idx="3">
            <a:schemeClr val="lt1"/>
          </a:lnRef>
          <a:fillRef idx="1">
            <a:schemeClr val="accent1"/>
          </a:fillRef>
          <a:effectRef idx="1">
            <a:schemeClr val="accent1"/>
          </a:effectRef>
          <a:fontRef idx="minor">
            <a:schemeClr val="lt1"/>
          </a:fontRef>
        </p:style>
        <p:txBody>
          <a:bodyPr>
            <a:normAutofit fontScale="77500" lnSpcReduction="20000"/>
          </a:bodyPr>
          <a:lstStyle/>
          <a:p>
            <a:pPr algn="ctr"/>
            <a:r>
              <a:rPr lang="el-GR" sz="7200" dirty="0" smtClean="0">
                <a:solidFill>
                  <a:srgbClr val="FFFF00"/>
                </a:solidFill>
              </a:rPr>
              <a:t>δημιουργία μιας οργανωτικής δομής</a:t>
            </a:r>
            <a:endParaRPr lang="el-GR" dirty="0" smtClean="0">
              <a:solidFill>
                <a:srgbClr val="FFFF00"/>
              </a:solidFill>
            </a:endParaRPr>
          </a:p>
          <a:p>
            <a:endParaRPr lang="el-GR" dirty="0"/>
          </a:p>
        </p:txBody>
      </p:sp>
      <p:pic>
        <p:nvPicPr>
          <p:cNvPr id="10242" name="Picture 2" descr="organization tree with different hierarchy level Stock Photo - 18627647"/>
          <p:cNvPicPr>
            <a:picLocks noChangeAspect="1" noChangeArrowheads="1"/>
          </p:cNvPicPr>
          <p:nvPr/>
        </p:nvPicPr>
        <p:blipFill>
          <a:blip r:embed="rId2"/>
          <a:srcRect/>
          <a:stretch>
            <a:fillRect/>
          </a:stretch>
        </p:blipFill>
        <p:spPr bwMode="auto">
          <a:xfrm>
            <a:off x="2788915" y="3789040"/>
            <a:ext cx="4286250" cy="28575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Ο όρος Οργανωτική Δομή</a:t>
            </a:r>
            <a:endParaRPr lang="el-GR" dirty="0"/>
          </a:p>
        </p:txBody>
      </p:sp>
      <p:sp>
        <p:nvSpPr>
          <p:cNvPr id="3" name="2 - Θέση περιεχομένου"/>
          <p:cNvSpPr>
            <a:spLocks noGrp="1"/>
          </p:cNvSpPr>
          <p:nvPr>
            <p:ph idx="1"/>
          </p:nvPr>
        </p:nvSpPr>
        <p:spPr/>
        <p:txBody>
          <a:bodyPr/>
          <a:lstStyle/>
          <a:p>
            <a:pPr algn="ctr">
              <a:buFont typeface="Wingdings" pitchFamily="2" charset="2"/>
              <a:buNone/>
            </a:pPr>
            <a:r>
              <a:rPr lang="el-GR" dirty="0" smtClean="0"/>
              <a:t>Περιγράφει</a:t>
            </a:r>
            <a:endParaRPr lang="en-US" dirty="0" smtClean="0"/>
          </a:p>
          <a:p>
            <a:pPr>
              <a:buFont typeface="Wingdings" pitchFamily="2" charset="2"/>
              <a:buNone/>
            </a:pPr>
            <a:endParaRPr lang="el-GR" dirty="0" smtClean="0"/>
          </a:p>
          <a:p>
            <a:pPr algn="ctr">
              <a:buFont typeface="Wingdings" pitchFamily="2" charset="2"/>
              <a:buNone/>
            </a:pPr>
            <a:r>
              <a:rPr lang="el-GR" dirty="0" smtClean="0">
                <a:solidFill>
                  <a:srgbClr val="FFFF00"/>
                </a:solidFill>
              </a:rPr>
              <a:t>Τα συστήματα</a:t>
            </a:r>
          </a:p>
          <a:p>
            <a:pPr algn="ctr">
              <a:buFont typeface="Wingdings" pitchFamily="2" charset="2"/>
              <a:buNone/>
            </a:pPr>
            <a:r>
              <a:rPr lang="el-GR" dirty="0" smtClean="0">
                <a:solidFill>
                  <a:srgbClr val="FFFF00"/>
                </a:solidFill>
              </a:rPr>
              <a:t> επικοινωνίας και εξουσίας </a:t>
            </a:r>
          </a:p>
          <a:p>
            <a:pPr algn="ctr">
              <a:buFont typeface="Wingdings" pitchFamily="2" charset="2"/>
              <a:buNone/>
            </a:pPr>
            <a:r>
              <a:rPr lang="el-GR" dirty="0" smtClean="0">
                <a:solidFill>
                  <a:srgbClr val="FFFF00"/>
                </a:solidFill>
              </a:rPr>
              <a:t>ενός οργανισμού</a:t>
            </a: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λειτουργία της Οργάνωσης</a:t>
            </a:r>
            <a:endParaRPr lang="el-GR" dirty="0"/>
          </a:p>
        </p:txBody>
      </p:sp>
      <p:sp>
        <p:nvSpPr>
          <p:cNvPr id="3" name="2 - Θέση περιεχομένου"/>
          <p:cNvSpPr>
            <a:spLocks noGrp="1"/>
          </p:cNvSpPr>
          <p:nvPr>
            <p:ph idx="1"/>
          </p:nvPr>
        </p:nvSpPr>
        <p:spPr/>
        <p:txBody>
          <a:bodyPr/>
          <a:lstStyle/>
          <a:p>
            <a:pPr>
              <a:buFont typeface="Wingdings" pitchFamily="2" charset="2"/>
              <a:buNone/>
            </a:pPr>
            <a:r>
              <a:rPr lang="el-GR" dirty="0" smtClean="0"/>
              <a:t>Καθορίζει</a:t>
            </a:r>
          </a:p>
          <a:p>
            <a:pPr algn="ctr">
              <a:buFont typeface="Wingdings" pitchFamily="2" charset="2"/>
              <a:buNone/>
            </a:pPr>
            <a:r>
              <a:rPr lang="el-GR" dirty="0" smtClean="0">
                <a:solidFill>
                  <a:srgbClr val="FFFF00"/>
                </a:solidFill>
              </a:rPr>
              <a:t>Τι πρέπει να γίνει, </a:t>
            </a:r>
          </a:p>
          <a:p>
            <a:pPr algn="ctr">
              <a:buFont typeface="Wingdings" pitchFamily="2" charset="2"/>
              <a:buNone/>
            </a:pPr>
            <a:r>
              <a:rPr lang="el-GR" dirty="0" smtClean="0">
                <a:solidFill>
                  <a:srgbClr val="FFFF00"/>
                </a:solidFill>
              </a:rPr>
              <a:t>Πως θα γίνει, </a:t>
            </a:r>
          </a:p>
          <a:p>
            <a:pPr algn="ctr">
              <a:buFont typeface="Wingdings" pitchFamily="2" charset="2"/>
              <a:buNone/>
            </a:pPr>
            <a:r>
              <a:rPr lang="el-GR" dirty="0" smtClean="0">
                <a:solidFill>
                  <a:srgbClr val="FFFF00"/>
                </a:solidFill>
              </a:rPr>
              <a:t>Ποιος θα το κάνει, </a:t>
            </a:r>
          </a:p>
          <a:p>
            <a:pPr algn="ctr">
              <a:buFont typeface="Wingdings" pitchFamily="2" charset="2"/>
              <a:buNone/>
            </a:pPr>
            <a:r>
              <a:rPr lang="el-GR" dirty="0" smtClean="0">
                <a:solidFill>
                  <a:srgbClr val="FFFF00"/>
                </a:solidFill>
              </a:rPr>
              <a:t>Ποιος αναφέρεται σε ποιον, </a:t>
            </a:r>
          </a:p>
          <a:p>
            <a:pPr algn="ctr">
              <a:buFont typeface="Wingdings" pitchFamily="2" charset="2"/>
              <a:buNone/>
            </a:pPr>
            <a:r>
              <a:rPr lang="el-GR" dirty="0" smtClean="0">
                <a:solidFill>
                  <a:srgbClr val="FFFF00"/>
                </a:solidFill>
              </a:rPr>
              <a:t>σε Ποιο επίπεδο λαμβάνονται οι αποφάσεις </a:t>
            </a:r>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Στόχοι της Οργάνωσης</a:t>
            </a:r>
            <a:endParaRPr lang="el-GR" dirty="0"/>
          </a:p>
        </p:txBody>
      </p:sp>
      <p:sp>
        <p:nvSpPr>
          <p:cNvPr id="3" name="2 - Θέση περιεχομένου"/>
          <p:cNvSpPr>
            <a:spLocks noGrp="1"/>
          </p:cNvSpPr>
          <p:nvPr>
            <p:ph sz="half" idx="2"/>
          </p:nvPr>
        </p:nvSpPr>
        <p:spPr/>
        <p:txBody>
          <a:bodyPr>
            <a:normAutofit fontScale="92500"/>
          </a:bodyPr>
          <a:lstStyle/>
          <a:p>
            <a:r>
              <a:rPr lang="el-GR" dirty="0" smtClean="0">
                <a:solidFill>
                  <a:srgbClr val="FFFF00"/>
                </a:solidFill>
              </a:rPr>
              <a:t>Επιμερίζει το τι πρέπει να γίνει σε θέσεις εργασίας και τμήματα</a:t>
            </a:r>
          </a:p>
          <a:p>
            <a:r>
              <a:rPr lang="el-GR" dirty="0" smtClean="0">
                <a:solidFill>
                  <a:srgbClr val="FFFF00"/>
                </a:solidFill>
              </a:rPr>
              <a:t>Ταξινομεί τις θέσεις εργασίας σε ενότητες</a:t>
            </a:r>
          </a:p>
          <a:p>
            <a:r>
              <a:rPr lang="el-GR" dirty="0" smtClean="0">
                <a:solidFill>
                  <a:srgbClr val="FFFF00"/>
                </a:solidFill>
              </a:rPr>
              <a:t>Καθορίζει σχέσεις μεταξύ ατόμων, ομάδων, και τμημάτων</a:t>
            </a:r>
          </a:p>
          <a:p>
            <a:r>
              <a:rPr lang="el-GR" dirty="0" smtClean="0">
                <a:solidFill>
                  <a:srgbClr val="FFFF00"/>
                </a:solidFill>
              </a:rPr>
              <a:t>Καθορίζει τυπικές γραμμές εξουσίας</a:t>
            </a:r>
          </a:p>
          <a:p>
            <a:r>
              <a:rPr lang="el-GR" dirty="0" smtClean="0">
                <a:solidFill>
                  <a:srgbClr val="FFFF00"/>
                </a:solidFill>
              </a:rPr>
              <a:t>Κατανέμει και αναπτύσσει οργανωτικούς πόρους  </a:t>
            </a:r>
          </a:p>
          <a:p>
            <a:endParaRPr lang="el-GR" dirty="0"/>
          </a:p>
        </p:txBody>
      </p:sp>
      <p:pic>
        <p:nvPicPr>
          <p:cNvPr id="4100" name="Picture 4" descr="business man drawing organization chart on whiteboard Stock Photo - 13241640"/>
          <p:cNvPicPr>
            <a:picLocks noChangeAspect="1" noChangeArrowheads="1"/>
          </p:cNvPicPr>
          <p:nvPr/>
        </p:nvPicPr>
        <p:blipFill>
          <a:blip r:embed="rId2"/>
          <a:srcRect/>
          <a:stretch>
            <a:fillRect/>
          </a:stretch>
        </p:blipFill>
        <p:spPr bwMode="auto">
          <a:xfrm>
            <a:off x="4389120" y="2014194"/>
            <a:ext cx="4258788" cy="393938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solidFill>
                  <a:srgbClr val="FFFF00"/>
                </a:solidFill>
              </a:rPr>
              <a:t>Ενότητα της Διοίκησης</a:t>
            </a:r>
            <a:br>
              <a:rPr lang="el-GR" dirty="0" smtClean="0">
                <a:solidFill>
                  <a:srgbClr val="FFFF00"/>
                </a:solidFill>
              </a:rPr>
            </a:br>
            <a:endParaRPr lang="el-GR" dirty="0"/>
          </a:p>
        </p:txBody>
      </p:sp>
      <p:sp>
        <p:nvSpPr>
          <p:cNvPr id="3" name="2 - Θέση περιεχομένου"/>
          <p:cNvSpPr>
            <a:spLocks noGrp="1"/>
          </p:cNvSpPr>
          <p:nvPr>
            <p:ph idx="1"/>
          </p:nvPr>
        </p:nvSpPr>
        <p:spPr/>
        <p:txBody>
          <a:bodyPr/>
          <a:lstStyle/>
          <a:p>
            <a:r>
              <a:rPr lang="el-GR" dirty="0" smtClean="0"/>
              <a:t>Κάθε υφιστάμενος αναφέρεται σε ένα και μόνο προϊστάμενο</a:t>
            </a:r>
            <a:endParaRPr lang="el-GR" dirty="0"/>
          </a:p>
        </p:txBody>
      </p:sp>
      <p:pic>
        <p:nvPicPr>
          <p:cNvPr id="3074" name="Picture 2" descr="social network icons drawn using chalk on blackboard Stock Photo - 14593832"/>
          <p:cNvPicPr>
            <a:picLocks noChangeAspect="1" noChangeArrowheads="1"/>
          </p:cNvPicPr>
          <p:nvPr/>
        </p:nvPicPr>
        <p:blipFill>
          <a:blip r:embed="rId2"/>
          <a:srcRect/>
          <a:stretch>
            <a:fillRect/>
          </a:stretch>
        </p:blipFill>
        <p:spPr bwMode="auto">
          <a:xfrm>
            <a:off x="4000496" y="2857496"/>
            <a:ext cx="3810000" cy="2286001"/>
          </a:xfrm>
          <a:prstGeom prst="rect">
            <a:avLst/>
          </a:prstGeom>
          <a:noFill/>
        </p:spPr>
      </p:pic>
      <p:pic>
        <p:nvPicPr>
          <p:cNvPr id="5" name="Picture 2" descr="Organization  : View of businesspeople discussing in an office."/>
          <p:cNvPicPr>
            <a:picLocks noChangeAspect="1" noChangeArrowheads="1"/>
          </p:cNvPicPr>
          <p:nvPr/>
        </p:nvPicPr>
        <p:blipFill>
          <a:blip r:embed="rId3"/>
          <a:srcRect/>
          <a:stretch>
            <a:fillRect/>
          </a:stretch>
        </p:blipFill>
        <p:spPr bwMode="auto">
          <a:xfrm>
            <a:off x="428596" y="4357694"/>
            <a:ext cx="3286148" cy="219076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solidFill>
                  <a:srgbClr val="FFFF00"/>
                </a:solidFill>
              </a:rPr>
              <a:t>Εξουσία και Υπευθυνότητα</a:t>
            </a:r>
            <a:br>
              <a:rPr lang="el-GR" dirty="0" smtClean="0">
                <a:solidFill>
                  <a:srgbClr val="FFFF00"/>
                </a:solidFill>
              </a:rPr>
            </a:br>
            <a:endParaRPr lang="el-GR" dirty="0"/>
          </a:p>
        </p:txBody>
      </p:sp>
      <p:sp>
        <p:nvSpPr>
          <p:cNvPr id="3" name="2 - Θέση περιεχομένου"/>
          <p:cNvSpPr>
            <a:spLocks noGrp="1"/>
          </p:cNvSpPr>
          <p:nvPr>
            <p:ph idx="1"/>
          </p:nvPr>
        </p:nvSpPr>
        <p:spPr>
          <a:xfrm>
            <a:off x="457200" y="1600201"/>
            <a:ext cx="6257940" cy="1685924"/>
          </a:xfrm>
        </p:spPr>
        <p:txBody>
          <a:bodyPr/>
          <a:lstStyle/>
          <a:p>
            <a:r>
              <a:rPr lang="el-GR" dirty="0" smtClean="0"/>
              <a:t>Είναι συνδεδεμένες με τη θέση που κατέχει ένα στέλεχος</a:t>
            </a:r>
            <a:endParaRPr lang="el-GR" dirty="0"/>
          </a:p>
        </p:txBody>
      </p:sp>
      <p:pic>
        <p:nvPicPr>
          <p:cNvPr id="2052" name="Picture 4" descr="Manager : A man doing presentation while the others concentrating. "/>
          <p:cNvPicPr>
            <a:picLocks noChangeAspect="1" noChangeArrowheads="1"/>
          </p:cNvPicPr>
          <p:nvPr/>
        </p:nvPicPr>
        <p:blipFill>
          <a:blip r:embed="rId2"/>
          <a:srcRect/>
          <a:stretch>
            <a:fillRect/>
          </a:stretch>
        </p:blipFill>
        <p:spPr bwMode="auto">
          <a:xfrm>
            <a:off x="2428860" y="2891165"/>
            <a:ext cx="3143272" cy="211422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31520" y="642594"/>
            <a:ext cx="7650477" cy="643266"/>
          </a:xfrm>
        </p:spPr>
        <p:txBody>
          <a:bodyPr/>
          <a:lstStyle/>
          <a:p>
            <a:r>
              <a:rPr lang="el-GR" dirty="0" smtClean="0"/>
              <a:t>ΟΡΓΑΝΟΓΡΑΜΜΑ</a:t>
            </a:r>
            <a:endParaRPr lang="el-GR" dirty="0"/>
          </a:p>
        </p:txBody>
      </p:sp>
      <p:pic>
        <p:nvPicPr>
          <p:cNvPr id="1026" name="Picture 2" descr="http://www.eopyy.gov.gr/Content/Images/%CE%9F%CF%81%CE%B3%CE%B1%CE%BD%CF%8C%CE%B3%CF%81%CE%B1%CE%BC%CE%BC%CE%B1%2001.png"/>
          <p:cNvPicPr>
            <a:picLocks noChangeAspect="1" noChangeArrowheads="1"/>
          </p:cNvPicPr>
          <p:nvPr/>
        </p:nvPicPr>
        <p:blipFill>
          <a:blip r:embed="rId2"/>
          <a:srcRect/>
          <a:stretch>
            <a:fillRect/>
          </a:stretch>
        </p:blipFill>
        <p:spPr bwMode="auto">
          <a:xfrm>
            <a:off x="785786" y="1285860"/>
            <a:ext cx="7596211" cy="501760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t>ΤΙ ΔΕΙΧΝΕΙ ΤΟ </a:t>
            </a:r>
            <a:r>
              <a:rPr lang="el-GR" sz="5400" dirty="0" smtClean="0"/>
              <a:t>ΟΡΓΑΝΟΓΡΑΜΜΑ;</a:t>
            </a:r>
            <a:endParaRPr lang="el-GR" dirty="0"/>
          </a:p>
        </p:txBody>
      </p:sp>
      <p:sp>
        <p:nvSpPr>
          <p:cNvPr id="5" name="4 - Θέση κειμένου"/>
          <p:cNvSpPr>
            <a:spLocks noGrp="1"/>
          </p:cNvSpPr>
          <p:nvPr>
            <p:ph type="body" idx="1"/>
          </p:nvPr>
        </p:nvSpPr>
        <p:spPr/>
        <p:txBody>
          <a:bodyPr/>
          <a:lstStyle/>
          <a:p>
            <a:r>
              <a:rPr lang="el-GR" dirty="0" smtClean="0"/>
              <a:t>ΕΡΩΤΗΣΗ </a:t>
            </a:r>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Γενική Διεύθυνση Σχεδιασμού &amp; Ανάπτυξης Υπηρεσιών Υγείας"/>
          <p:cNvPicPr>
            <a:picLocks noChangeAspect="1" noChangeArrowheads="1"/>
          </p:cNvPicPr>
          <p:nvPr/>
        </p:nvPicPr>
        <p:blipFill>
          <a:blip r:embed="rId2"/>
          <a:srcRect/>
          <a:stretch>
            <a:fillRect/>
          </a:stretch>
        </p:blipFill>
        <p:spPr bwMode="auto">
          <a:xfrm>
            <a:off x="285720" y="285728"/>
            <a:ext cx="8591550" cy="639127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Τίτλος"/>
          <p:cNvSpPr>
            <a:spLocks noGrp="1"/>
          </p:cNvSpPr>
          <p:nvPr>
            <p:ph type="title"/>
          </p:nvPr>
        </p:nvSpPr>
        <p:spPr/>
        <p:txBody>
          <a:bodyPr/>
          <a:lstStyle/>
          <a:p>
            <a:r>
              <a:rPr lang="el-GR" dirty="0" smtClean="0"/>
              <a:t>Το οργανόγραμμα </a:t>
            </a:r>
            <a:endParaRPr lang="el-GR" dirty="0"/>
          </a:p>
        </p:txBody>
      </p:sp>
      <p:sp>
        <p:nvSpPr>
          <p:cNvPr id="9" name="8 - Θέση περιεχομένου"/>
          <p:cNvSpPr>
            <a:spLocks noGrp="1"/>
          </p:cNvSpPr>
          <p:nvPr>
            <p:ph idx="1"/>
          </p:nvPr>
        </p:nvSpPr>
        <p:spPr/>
        <p:txBody>
          <a:bodyPr>
            <a:normAutofit/>
          </a:bodyPr>
          <a:lstStyle/>
          <a:p>
            <a:r>
              <a:rPr lang="el-GR" dirty="0" smtClean="0"/>
              <a:t>είναι </a:t>
            </a:r>
            <a:r>
              <a:rPr lang="el-GR" dirty="0"/>
              <a:t>μια γραφική απεικόνιση της δομής της επιχείρησης και  αποτυπώνει τους ρόλους στους οποίους έχει κατατμηθεί η επιχειρηματική λειτουργία. Το οργανόγραμμα αποτελεί μια επίσημη τυπική πρόβλεψη δράσης της επιχείρησης και απεικονίζει μόνο την επίσημη σχεδίαση της δομής, χωρίς να εκφράζεται το σύνολο της επιχειρηματικής λειτουργίας. </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a:stretch>
            <a:fillRect/>
          </a:stretch>
        </p:blipFill>
        <p:spPr bwMode="auto">
          <a:xfrm>
            <a:off x="1643042" y="1357298"/>
            <a:ext cx="5272088" cy="34194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1857356" y="1214422"/>
            <a:ext cx="5272088" cy="42640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285720" y="500042"/>
            <a:ext cx="8572527" cy="5643602"/>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0" y="0"/>
            <a:ext cx="9251184" cy="664371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0" y="33338"/>
            <a:ext cx="10925175" cy="679132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a:stretch>
            <a:fillRect/>
          </a:stretch>
        </p:blipFill>
        <p:spPr bwMode="auto">
          <a:xfrm>
            <a:off x="928662" y="1071546"/>
            <a:ext cx="7042736" cy="442855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i="1" dirty="0"/>
              <a:t/>
            </a:r>
            <a:br>
              <a:rPr lang="el-GR" b="1" i="1" dirty="0"/>
            </a:br>
            <a:endParaRPr lang="el-GR" dirty="0"/>
          </a:p>
        </p:txBody>
      </p:sp>
      <p:sp>
        <p:nvSpPr>
          <p:cNvPr id="3" name="2 - Θέση περιεχομένου"/>
          <p:cNvSpPr>
            <a:spLocks noGrp="1"/>
          </p:cNvSpPr>
          <p:nvPr>
            <p:ph idx="1"/>
          </p:nvPr>
        </p:nvSpPr>
        <p:spPr>
          <a:xfrm>
            <a:off x="428596" y="642918"/>
            <a:ext cx="8229600" cy="4525963"/>
          </a:xfrm>
        </p:spPr>
        <p:txBody>
          <a:bodyPr/>
          <a:lstStyle/>
          <a:p>
            <a:r>
              <a:rPr lang="el-GR" b="1" i="1" dirty="0" smtClean="0"/>
              <a:t>Ποια είναι τα κριτήρια τμηματοποίησης της Διοικητικής Δράσης; </a:t>
            </a:r>
          </a:p>
          <a:p>
            <a:r>
              <a:rPr lang="el-GR" b="1" i="1" dirty="0" smtClean="0"/>
              <a:t>Ποιο από αυτά θεωρείται ως πλέον κατάλληλο;</a:t>
            </a:r>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700" dirty="0" smtClean="0">
                <a:latin typeface="Times New Roman"/>
                <a:ea typeface="Times New Roman"/>
              </a:rPr>
              <a:t/>
            </a:r>
            <a:br>
              <a:rPr lang="el-GR" sz="2700" dirty="0" smtClean="0">
                <a:latin typeface="Times New Roman"/>
                <a:ea typeface="Times New Roman"/>
              </a:rPr>
            </a:br>
            <a:r>
              <a:rPr lang="el-GR" sz="2700" dirty="0" smtClean="0">
                <a:ea typeface="Times New Roman"/>
              </a:rPr>
              <a:t>Τα κριτήρια με τα οποία γίνεται η τμηματοποίηση της Διοικητικής Δράσης είναι τα εξής:</a:t>
            </a:r>
            <a:endParaRPr lang="el-GR" dirty="0"/>
          </a:p>
        </p:txBody>
      </p:sp>
      <p:sp>
        <p:nvSpPr>
          <p:cNvPr id="3" name="2 - Θέση περιεχομένου"/>
          <p:cNvSpPr>
            <a:spLocks noGrp="1"/>
          </p:cNvSpPr>
          <p:nvPr>
            <p:ph idx="1"/>
          </p:nvPr>
        </p:nvSpPr>
        <p:spPr/>
        <p:txBody>
          <a:bodyPr/>
          <a:lstStyle/>
          <a:p>
            <a:pPr lvl="0"/>
            <a:r>
              <a:rPr lang="el-GR" dirty="0"/>
              <a:t>Το κριτήριο του σκοπού</a:t>
            </a:r>
          </a:p>
          <a:p>
            <a:pPr lvl="0"/>
            <a:r>
              <a:rPr lang="el-GR" dirty="0"/>
              <a:t>Το κριτήριο των διαδικασιών </a:t>
            </a:r>
          </a:p>
          <a:p>
            <a:pPr lvl="0"/>
            <a:r>
              <a:rPr lang="el-GR" dirty="0"/>
              <a:t>Το κριτήριο του κοινού ή των κατηφοριών προσώπων – πελατών </a:t>
            </a:r>
          </a:p>
          <a:p>
            <a:pPr lvl="0"/>
            <a:r>
              <a:rPr lang="el-GR" dirty="0"/>
              <a:t>Το κριτήριο του χώρου </a:t>
            </a:r>
          </a:p>
          <a:p>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31520" y="642594"/>
            <a:ext cx="7680960" cy="554158"/>
          </a:xfrm>
        </p:spPr>
        <p:txBody>
          <a:bodyPr>
            <a:normAutofit fontScale="90000"/>
          </a:bodyPr>
          <a:lstStyle/>
          <a:p>
            <a:pPr lvl="0"/>
            <a:r>
              <a:rPr lang="el-GR" dirty="0" smtClean="0"/>
              <a:t>Το κριτήριο του σκοπού</a:t>
            </a:r>
            <a:br>
              <a:rPr lang="el-GR" dirty="0" smtClean="0"/>
            </a:br>
            <a:endParaRPr lang="el-GR" dirty="0"/>
          </a:p>
        </p:txBody>
      </p:sp>
      <p:sp>
        <p:nvSpPr>
          <p:cNvPr id="3" name="2 - Θέση περιεχομένου"/>
          <p:cNvSpPr>
            <a:spLocks noGrp="1"/>
          </p:cNvSpPr>
          <p:nvPr>
            <p:ph sz="half" idx="1"/>
          </p:nvPr>
        </p:nvSpPr>
        <p:spPr>
          <a:xfrm>
            <a:off x="395536" y="1402508"/>
            <a:ext cx="4038600" cy="4525963"/>
          </a:xfrm>
        </p:spPr>
        <p:txBody>
          <a:bodyPr>
            <a:normAutofit/>
          </a:bodyPr>
          <a:lstStyle/>
          <a:p>
            <a:pPr algn="just"/>
            <a:r>
              <a:rPr lang="el-GR" dirty="0" smtClean="0">
                <a:ea typeface="Times New Roman"/>
              </a:rPr>
              <a:t>Σύμφωνα με το κριτήριο του σκοπού η οργάνωση μιας επιχείρησης αναφέρεται στη συγκέντρωση μέσα στο ίδιο οργανωτικό πλαίσιο μιας ομάδας ανθρώπων και δραστηριοτήτων που συμβάλλουν στην πραγμάτωση ενός κύριου σκοπού ή στην παροχή συγκεκριμένων υπηρεσιών.</a:t>
            </a:r>
          </a:p>
          <a:p>
            <a:endParaRPr lang="el-GR" dirty="0"/>
          </a:p>
        </p:txBody>
      </p:sp>
      <p:pic>
        <p:nvPicPr>
          <p:cNvPr id="34818" name="Picture 2"/>
          <p:cNvPicPr>
            <a:picLocks noChangeAspect="1" noChangeArrowheads="1"/>
          </p:cNvPicPr>
          <p:nvPr/>
        </p:nvPicPr>
        <p:blipFill>
          <a:blip r:embed="rId2"/>
          <a:srcRect/>
          <a:stretch>
            <a:fillRect/>
          </a:stretch>
        </p:blipFill>
        <p:spPr bwMode="auto">
          <a:xfrm>
            <a:off x="4445388" y="2636912"/>
            <a:ext cx="4476750" cy="121126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31520" y="642594"/>
            <a:ext cx="7872928" cy="770182"/>
          </a:xfrm>
        </p:spPr>
        <p:txBody>
          <a:bodyPr>
            <a:normAutofit fontScale="90000"/>
          </a:bodyPr>
          <a:lstStyle/>
          <a:p>
            <a:r>
              <a:rPr lang="el-GR" b="1" i="1" dirty="0"/>
              <a:t>Το κριτήριο των διαδικασιών</a:t>
            </a:r>
            <a:br>
              <a:rPr lang="el-GR" b="1" i="1" dirty="0"/>
            </a:br>
            <a:endParaRPr lang="el-GR" dirty="0"/>
          </a:p>
        </p:txBody>
      </p:sp>
      <p:sp>
        <p:nvSpPr>
          <p:cNvPr id="4" name="3 - Θέση περιεχομένου"/>
          <p:cNvSpPr>
            <a:spLocks noGrp="1"/>
          </p:cNvSpPr>
          <p:nvPr>
            <p:ph sz="half" idx="1"/>
          </p:nvPr>
        </p:nvSpPr>
        <p:spPr>
          <a:xfrm>
            <a:off x="457200" y="1268760"/>
            <a:ext cx="3257544" cy="5054617"/>
          </a:xfrm>
        </p:spPr>
        <p:txBody>
          <a:bodyPr>
            <a:normAutofit/>
          </a:bodyPr>
          <a:lstStyle/>
          <a:p>
            <a:r>
              <a:rPr lang="el-GR" dirty="0" smtClean="0">
                <a:ea typeface="Times New Roman"/>
              </a:rPr>
              <a:t>Βασικό στοιχείο της ομαδοποίησης στην περίπτωση αυτή είναι η οργάνωση στην ίδια διοικητική ενότητα ενός αριθμού ομοειδών ειδικοτήτων , τεχνικών ή δραστηριοτήτων</a:t>
            </a:r>
          </a:p>
          <a:p>
            <a:endParaRPr lang="el-GR" dirty="0"/>
          </a:p>
        </p:txBody>
      </p:sp>
      <p:pic>
        <p:nvPicPr>
          <p:cNvPr id="35842" name="Picture 2"/>
          <p:cNvPicPr>
            <a:picLocks noChangeAspect="1" noChangeArrowheads="1"/>
          </p:cNvPicPr>
          <p:nvPr/>
        </p:nvPicPr>
        <p:blipFill>
          <a:blip r:embed="rId2"/>
          <a:srcRect/>
          <a:stretch>
            <a:fillRect/>
          </a:stretch>
        </p:blipFill>
        <p:spPr bwMode="auto">
          <a:xfrm>
            <a:off x="2843808" y="3802618"/>
            <a:ext cx="5284788" cy="14605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31520" y="642594"/>
            <a:ext cx="7584896" cy="770182"/>
          </a:xfrm>
        </p:spPr>
        <p:txBody>
          <a:bodyPr/>
          <a:lstStyle/>
          <a:p>
            <a:r>
              <a:rPr lang="el-GR" dirty="0"/>
              <a:t>Το κριτήριο του κοινού</a:t>
            </a:r>
          </a:p>
        </p:txBody>
      </p:sp>
      <p:sp>
        <p:nvSpPr>
          <p:cNvPr id="3" name="2 - Θέση περιεχομένου"/>
          <p:cNvSpPr>
            <a:spLocks noGrp="1"/>
          </p:cNvSpPr>
          <p:nvPr>
            <p:ph sz="half" idx="1"/>
          </p:nvPr>
        </p:nvSpPr>
        <p:spPr>
          <a:xfrm>
            <a:off x="395536" y="1916832"/>
            <a:ext cx="3143272" cy="4286280"/>
          </a:xfrm>
        </p:spPr>
        <p:txBody>
          <a:bodyPr>
            <a:normAutofit/>
          </a:bodyPr>
          <a:lstStyle/>
          <a:p>
            <a:r>
              <a:rPr lang="el-GR" dirty="0"/>
              <a:t>Μια επιχείρηση διαμορφώνει την οργάνωση της με βάση της εξυπηρέτηση των αναγκών ενός αριθμού πελατών και έτσι όλες οι δραστηριότητες, διαδικασίες και τεχνικές συγκεντρώνονται ώστε να εξασφαλιστεί η ικανοποίηση των αναγκών των συγκεκριμένων πελατών. </a:t>
            </a:r>
          </a:p>
          <a:p>
            <a:endParaRPr lang="el-GR" dirty="0"/>
          </a:p>
        </p:txBody>
      </p:sp>
      <p:pic>
        <p:nvPicPr>
          <p:cNvPr id="36866" name="Picture 2"/>
          <p:cNvPicPr>
            <a:picLocks noChangeAspect="1" noChangeArrowheads="1"/>
          </p:cNvPicPr>
          <p:nvPr/>
        </p:nvPicPr>
        <p:blipFill>
          <a:blip r:embed="rId2"/>
          <a:srcRect/>
          <a:stretch>
            <a:fillRect/>
          </a:stretch>
        </p:blipFill>
        <p:spPr bwMode="auto">
          <a:xfrm>
            <a:off x="3419872" y="3317815"/>
            <a:ext cx="5272088" cy="1484313"/>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Το κριτήριο του χώρου</a:t>
            </a:r>
          </a:p>
        </p:txBody>
      </p:sp>
      <p:sp>
        <p:nvSpPr>
          <p:cNvPr id="3" name="2 - Θέση περιεχομένου"/>
          <p:cNvSpPr>
            <a:spLocks noGrp="1"/>
          </p:cNvSpPr>
          <p:nvPr>
            <p:ph sz="half" idx="1"/>
          </p:nvPr>
        </p:nvSpPr>
        <p:spPr>
          <a:xfrm>
            <a:off x="283853" y="1965851"/>
            <a:ext cx="3214710" cy="4286280"/>
          </a:xfrm>
        </p:spPr>
        <p:txBody>
          <a:bodyPr>
            <a:normAutofit/>
          </a:bodyPr>
          <a:lstStyle/>
          <a:p>
            <a:r>
              <a:rPr lang="el-GR" dirty="0"/>
              <a:t>Η οργάνωση γίνεται με βάση την περιφέρεια , το χώρο ή τον τόπο που εκτυλίσσεται η διοικητική δράση. Υπάρχει, λοιπόν, συνένωση ανομοιοειδών δραστηριοτήτων με μοναδικό κριτήριο την ταυτότητα του χρόνου. </a:t>
            </a:r>
          </a:p>
          <a:p>
            <a:endParaRPr lang="el-GR" dirty="0"/>
          </a:p>
        </p:txBody>
      </p:sp>
      <p:pic>
        <p:nvPicPr>
          <p:cNvPr id="37890" name="Picture 2"/>
          <p:cNvPicPr>
            <a:picLocks noChangeAspect="1" noChangeArrowheads="1"/>
          </p:cNvPicPr>
          <p:nvPr/>
        </p:nvPicPr>
        <p:blipFill>
          <a:blip r:embed="rId2"/>
          <a:srcRect/>
          <a:stretch>
            <a:fillRect/>
          </a:stretch>
        </p:blipFill>
        <p:spPr bwMode="auto">
          <a:xfrm>
            <a:off x="3500430" y="3573016"/>
            <a:ext cx="5272088" cy="133032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31520" y="642594"/>
            <a:ext cx="7512888" cy="842190"/>
          </a:xfrm>
        </p:spPr>
        <p:txBody>
          <a:bodyPr/>
          <a:lstStyle/>
          <a:p>
            <a:r>
              <a:rPr lang="el-GR" dirty="0"/>
              <a:t>Δομή πλεγματικού τύπου </a:t>
            </a:r>
          </a:p>
        </p:txBody>
      </p:sp>
      <p:sp>
        <p:nvSpPr>
          <p:cNvPr id="3" name="2 - Θέση περιεχομένου"/>
          <p:cNvSpPr>
            <a:spLocks noGrp="1"/>
          </p:cNvSpPr>
          <p:nvPr>
            <p:ph sz="half" idx="1"/>
          </p:nvPr>
        </p:nvSpPr>
        <p:spPr>
          <a:xfrm>
            <a:off x="539552" y="1600201"/>
            <a:ext cx="3657600" cy="3931920"/>
          </a:xfrm>
        </p:spPr>
        <p:txBody>
          <a:bodyPr>
            <a:normAutofit fontScale="70000" lnSpcReduction="20000"/>
          </a:bodyPr>
          <a:lstStyle/>
          <a:p>
            <a:r>
              <a:rPr lang="el-GR" dirty="0"/>
              <a:t>Η δομή Πλεγματικού Τύπου αποτελεί ένα εναλλακτικό πρότυπο δομικής διάρθρωσης, τόσο σε σχέση με την οργανωτική δομή που βασίζεται στο κριτήριο του σκοπού όσο και σε αυτήν που σχεδιάζεται βάσει του κριτηρίου των διαδικασιών. Πρόκειται για ένα δομικό πρότυπο μέσα από το οποίο επιδιώκεται η αντιμετώπιση των συντονιστικών δυσλειτουργιών ή ελλειμμάτων που εμφανίζονται στις άλλες δομές και η αξιοποίηση των πλεονεκτημάτων τους.</a:t>
            </a:r>
          </a:p>
          <a:p>
            <a:endParaRPr lang="el-GR" dirty="0"/>
          </a:p>
        </p:txBody>
      </p:sp>
      <p:sp>
        <p:nvSpPr>
          <p:cNvPr id="4" name="3 - Θέση περιεχομένου"/>
          <p:cNvSpPr>
            <a:spLocks noGrp="1"/>
          </p:cNvSpPr>
          <p:nvPr>
            <p:ph sz="half" idx="2"/>
          </p:nvPr>
        </p:nvSpPr>
        <p:spPr>
          <a:xfrm>
            <a:off x="4648200" y="1600201"/>
            <a:ext cx="3995766" cy="1757362"/>
          </a:xfrm>
        </p:spPr>
        <p:txBody>
          <a:bodyPr>
            <a:normAutofit fontScale="70000" lnSpcReduction="20000"/>
          </a:bodyPr>
          <a:lstStyle/>
          <a:p>
            <a:pPr lvl="0">
              <a:buNone/>
            </a:pPr>
            <a:r>
              <a:rPr lang="el-GR" sz="3300" b="1" dirty="0" smtClean="0"/>
              <a:t>ΧΑΡΑΚΤΗΡΙΣΤΙΚΑ</a:t>
            </a:r>
            <a:r>
              <a:rPr lang="el-GR" dirty="0" smtClean="0"/>
              <a:t> </a:t>
            </a:r>
            <a:r>
              <a:rPr lang="el-GR" dirty="0" smtClean="0">
                <a:sym typeface="Wingdings" pitchFamily="2" charset="2"/>
              </a:rPr>
              <a:t></a:t>
            </a:r>
            <a:endParaRPr lang="el-GR" dirty="0" smtClean="0"/>
          </a:p>
          <a:p>
            <a:r>
              <a:rPr lang="el-GR" dirty="0" smtClean="0"/>
              <a:t>Η </a:t>
            </a:r>
            <a:r>
              <a:rPr lang="el-GR" dirty="0"/>
              <a:t>διττή εξουσία : ένας υφιστάμενος έχει 2 προϊστάμενους. Αυτό επιφέρει τον κίνδυνο σύγχυσης για τον υφιστάμενο λόγω διαφορετικών εντολών, οδηγιών και συμβουλών</a:t>
            </a:r>
          </a:p>
          <a:p>
            <a:pPr lvl="0"/>
            <a:r>
              <a:rPr lang="el-GR" dirty="0"/>
              <a:t>Ισόρροπη δύναμη μεταξύ των προϊσταμένων </a:t>
            </a:r>
          </a:p>
          <a:p>
            <a:endParaRPr lang="el-GR" dirty="0"/>
          </a:p>
        </p:txBody>
      </p:sp>
      <p:pic>
        <p:nvPicPr>
          <p:cNvPr id="38914" name="Picture 2"/>
          <p:cNvPicPr>
            <a:picLocks noChangeAspect="1" noChangeArrowheads="1"/>
          </p:cNvPicPr>
          <p:nvPr/>
        </p:nvPicPr>
        <p:blipFill>
          <a:blip r:embed="rId2"/>
          <a:srcRect/>
          <a:stretch>
            <a:fillRect/>
          </a:stretch>
        </p:blipFill>
        <p:spPr bwMode="auto">
          <a:xfrm>
            <a:off x="3967490" y="3345609"/>
            <a:ext cx="4676476" cy="2928958"/>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800" b="1" i="1" dirty="0"/>
              <a:t>Τι γνωρίζετε για το ζήτημα της εκχώρησης εξουσίας λήψης αποφάσεων; </a:t>
            </a:r>
          </a:p>
        </p:txBody>
      </p:sp>
      <p:sp>
        <p:nvSpPr>
          <p:cNvPr id="3" name="2 - Θέση περιεχομένου"/>
          <p:cNvSpPr>
            <a:spLocks noGrp="1"/>
          </p:cNvSpPr>
          <p:nvPr>
            <p:ph sz="half" idx="1"/>
          </p:nvPr>
        </p:nvSpPr>
        <p:spPr/>
        <p:txBody>
          <a:bodyPr>
            <a:normAutofit fontScale="62500" lnSpcReduction="20000"/>
          </a:bodyPr>
          <a:lstStyle/>
          <a:p>
            <a:r>
              <a:rPr lang="el-GR" dirty="0"/>
              <a:t>Εκχώρηση και Ανάθεση εξουσίας λήψης απόφασης σημαίνει ότι παραχωρείται από έναν προϊστάμενο σε κάποιον υφιστάμενο το δικαίωμα να ενεργεί κατά την κρίση του. Έτσι, η εξουσία διαχέεται σε όλο το εύρος της δομής, σε όλα τα επίπεδα διοίκησης. </a:t>
            </a:r>
          </a:p>
          <a:p>
            <a:endParaRPr lang="el-GR" dirty="0"/>
          </a:p>
        </p:txBody>
      </p:sp>
      <p:sp>
        <p:nvSpPr>
          <p:cNvPr id="4" name="3 - Θέση περιεχομένου"/>
          <p:cNvSpPr>
            <a:spLocks noGrp="1"/>
          </p:cNvSpPr>
          <p:nvPr>
            <p:ph sz="half" idx="2"/>
          </p:nvPr>
        </p:nvSpPr>
        <p:spPr/>
        <p:txBody>
          <a:bodyPr>
            <a:normAutofit fontScale="62500" lnSpcReduction="20000"/>
          </a:bodyPr>
          <a:lstStyle/>
          <a:p>
            <a:pPr>
              <a:buNone/>
            </a:pPr>
            <a:r>
              <a:rPr lang="el-GR" sz="4500" b="1" dirty="0"/>
              <a:t>Ο βαθμός της διάχυσης εξουσίας λήψης αποφάσεων εξαρτάται από:</a:t>
            </a:r>
          </a:p>
          <a:p>
            <a:pPr lvl="0"/>
            <a:r>
              <a:rPr lang="el-GR" dirty="0"/>
              <a:t>Τον αριθμό των αποφάσεων που λαμβάνονται στα κατώτερα ιεραρχικά κλιμάκια</a:t>
            </a:r>
          </a:p>
          <a:p>
            <a:pPr lvl="0"/>
            <a:r>
              <a:rPr lang="el-GR" dirty="0"/>
              <a:t>Την σπουδαιότητα των αποφάσεων αυτών</a:t>
            </a:r>
          </a:p>
          <a:p>
            <a:pPr lvl="0"/>
            <a:r>
              <a:rPr lang="el-GR" dirty="0"/>
              <a:t>Το βαθμό επιρροής των αποφάσεων στις λειτουργίες της οργάνωσης</a:t>
            </a:r>
          </a:p>
          <a:p>
            <a:pPr lvl="0"/>
            <a:r>
              <a:rPr lang="el-GR" dirty="0"/>
              <a:t>Τον έλεγχο που ασκείται στις αποφάσεις</a:t>
            </a:r>
          </a:p>
          <a:p>
            <a:pPr lvl="0"/>
            <a:r>
              <a:rPr lang="el-GR" dirty="0"/>
              <a:t>Το μέγεθος της επιχείρησης</a:t>
            </a:r>
          </a:p>
          <a:p>
            <a:pPr lvl="0"/>
            <a:r>
              <a:rPr lang="el-GR" dirty="0"/>
              <a:t>Την περιπλοκότητα του έργου,</a:t>
            </a:r>
          </a:p>
          <a:p>
            <a:pPr lvl="0"/>
            <a:r>
              <a:rPr lang="el-GR" dirty="0"/>
              <a:t>Την </a:t>
            </a:r>
            <a:r>
              <a:rPr lang="el-GR" dirty="0" err="1"/>
              <a:t>οργανωσιακή</a:t>
            </a:r>
            <a:r>
              <a:rPr lang="el-GR" dirty="0"/>
              <a:t> κουλτούρα κλπ.</a:t>
            </a:r>
          </a:p>
          <a:p>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dirty="0"/>
              <a:t>Κατά τη διαδικασία ανάθεσης της εξουσίας θα πρέπει να τηρούνται κάποιες αρχές:</a:t>
            </a:r>
          </a:p>
        </p:txBody>
      </p:sp>
      <p:sp>
        <p:nvSpPr>
          <p:cNvPr id="3" name="2 - Θέση περιεχομένου"/>
          <p:cNvSpPr>
            <a:spLocks noGrp="1"/>
          </p:cNvSpPr>
          <p:nvPr>
            <p:ph sz="half" idx="1"/>
          </p:nvPr>
        </p:nvSpPr>
        <p:spPr/>
        <p:txBody>
          <a:bodyPr>
            <a:normAutofit fontScale="85000" lnSpcReduction="10000"/>
          </a:bodyPr>
          <a:lstStyle/>
          <a:p>
            <a:pPr lvl="0"/>
            <a:r>
              <a:rPr lang="el-GR" dirty="0"/>
              <a:t>Συσχετισμός της ανάθεσης της εξουσίας λήψης αποφάσεων με τα προσδοκώμενα αποτελέσματα</a:t>
            </a:r>
          </a:p>
          <a:p>
            <a:pPr lvl="0"/>
            <a:r>
              <a:rPr lang="el-GR" dirty="0"/>
              <a:t>Συγκεκριμενοποίηση των περιοχών δράσης, των προσδοκώμενων αποτελεσμάτων, των ενεργειών και των δράσεων που ανατίθενται</a:t>
            </a:r>
          </a:p>
          <a:p>
            <a:pPr lvl="0"/>
            <a:r>
              <a:rPr lang="el-GR" dirty="0"/>
              <a:t>Ισόρροπη σχέση μεταξύ εξουσίας και ευθύνης (π.χ. μεγαλύτερη εξουσία περισσότερες ευθύνες)</a:t>
            </a:r>
          </a:p>
          <a:p>
            <a:pPr lvl="0"/>
            <a:r>
              <a:rPr lang="el-GR" dirty="0"/>
              <a:t>Εμπιστοσύνη μεταξύ προϊσταμένων και υφισταμένων</a:t>
            </a:r>
          </a:p>
        </p:txBody>
      </p:sp>
      <p:pic>
        <p:nvPicPr>
          <p:cNvPr id="88066" name="Picture 2" descr="Top view of young businessman making decision diagram in air Stock Photo - 18051882"/>
          <p:cNvPicPr>
            <a:picLocks noChangeAspect="1" noChangeArrowheads="1"/>
          </p:cNvPicPr>
          <p:nvPr/>
        </p:nvPicPr>
        <p:blipFill>
          <a:blip r:embed="rId2"/>
          <a:srcRect/>
          <a:stretch>
            <a:fillRect/>
          </a:stretch>
        </p:blipFill>
        <p:spPr bwMode="auto">
          <a:xfrm>
            <a:off x="4214810" y="2071678"/>
            <a:ext cx="4286250" cy="28575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ΚΕΦΑΛΑΙΟ 4. </a:t>
            </a:r>
            <a:endParaRPr lang="el-GR" dirty="0"/>
          </a:p>
        </p:txBody>
      </p:sp>
      <p:sp>
        <p:nvSpPr>
          <p:cNvPr id="3" name="2 - Θέση περιεχομένου"/>
          <p:cNvSpPr>
            <a:spLocks noGrp="1"/>
          </p:cNvSpPr>
          <p:nvPr>
            <p:ph idx="1"/>
          </p:nvPr>
        </p:nvSpPr>
        <p:spPr/>
        <p:style>
          <a:lnRef idx="1">
            <a:schemeClr val="accent3"/>
          </a:lnRef>
          <a:fillRef idx="3">
            <a:schemeClr val="accent3"/>
          </a:fillRef>
          <a:effectRef idx="2">
            <a:schemeClr val="accent3"/>
          </a:effectRef>
          <a:fontRef idx="minor">
            <a:schemeClr val="lt1"/>
          </a:fontRef>
        </p:style>
        <p:txBody>
          <a:bodyPr/>
          <a:lstStyle/>
          <a:p>
            <a:pPr algn="ctr"/>
            <a:endParaRPr lang="el-GR" dirty="0" smtClean="0">
              <a:solidFill>
                <a:schemeClr val="bg1"/>
              </a:solidFill>
            </a:endParaRPr>
          </a:p>
          <a:p>
            <a:pPr algn="ctr"/>
            <a:endParaRPr lang="el-GR" dirty="0">
              <a:solidFill>
                <a:schemeClr val="bg1"/>
              </a:solidFill>
            </a:endParaRPr>
          </a:p>
          <a:p>
            <a:pPr algn="ctr"/>
            <a:r>
              <a:rPr lang="el-GR" dirty="0" smtClean="0">
                <a:solidFill>
                  <a:schemeClr val="bg1"/>
                </a:solidFill>
              </a:rPr>
              <a:t>Η ΛΕΙΤΟΥΡΓΙΑ ΤΗΣ ΣΤΕΛΕΧΩΣΗΣ</a:t>
            </a:r>
          </a:p>
          <a:p>
            <a:pPr algn="ctr">
              <a:buNone/>
            </a:pPr>
            <a:endParaRPr lang="el-GR"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17788" y="928670"/>
            <a:ext cx="4429156" cy="2500330"/>
          </a:xfrm>
        </p:spPr>
        <p:txBody>
          <a:bodyPr>
            <a:normAutofit fontScale="62500" lnSpcReduction="20000"/>
          </a:bodyPr>
          <a:lstStyle/>
          <a:p>
            <a:pPr>
              <a:buNone/>
            </a:pPr>
            <a:r>
              <a:rPr lang="el-GR" sz="4100" b="1" dirty="0"/>
              <a:t>Η στελέχωση μιας </a:t>
            </a:r>
            <a:r>
              <a:rPr lang="el-GR" sz="4100" b="1" dirty="0" err="1"/>
              <a:t>επιχ</a:t>
            </a:r>
            <a:r>
              <a:rPr lang="el-GR" sz="4100" b="1" dirty="0"/>
              <a:t>/σης </a:t>
            </a:r>
            <a:endParaRPr lang="el-GR" sz="4100" b="1" dirty="0" smtClean="0"/>
          </a:p>
          <a:p>
            <a:endParaRPr lang="el-GR" sz="4100" b="1" dirty="0"/>
          </a:p>
          <a:p>
            <a:r>
              <a:rPr lang="el-GR" dirty="0" smtClean="0"/>
              <a:t>είναι </a:t>
            </a:r>
            <a:r>
              <a:rPr lang="el-GR" dirty="0"/>
              <a:t>η επιλογή του προσωπικού, που θα διαδραματίσει τους σχεδιασμένους ρόλους στη δομή της επιχείρησης. Είναι μια δύσκολη διαδικασία, η οποία απορρέει κυρίως από το γεγονός ότι οι αποφάσεις της στελέχωσης δεν αναφέρονται στον ενεστώτα χρόνο, αλλά στο μέλλον. </a:t>
            </a:r>
          </a:p>
          <a:p>
            <a:endParaRPr lang="el-GR" dirty="0"/>
          </a:p>
        </p:txBody>
      </p:sp>
      <p:sp>
        <p:nvSpPr>
          <p:cNvPr id="4" name="3 - Θέση περιεχομένου"/>
          <p:cNvSpPr>
            <a:spLocks noGrp="1"/>
          </p:cNvSpPr>
          <p:nvPr>
            <p:ph sz="half" idx="2"/>
          </p:nvPr>
        </p:nvSpPr>
        <p:spPr>
          <a:xfrm>
            <a:off x="755576" y="4005064"/>
            <a:ext cx="4495800" cy="1900238"/>
          </a:xfrm>
        </p:spPr>
        <p:txBody>
          <a:bodyPr>
            <a:normAutofit fontScale="62500" lnSpcReduction="20000"/>
          </a:bodyPr>
          <a:lstStyle/>
          <a:p>
            <a:pPr>
              <a:buNone/>
            </a:pPr>
            <a:r>
              <a:rPr lang="el-GR" sz="4100" b="1" dirty="0">
                <a:ea typeface="Calibri"/>
              </a:rPr>
              <a:t>«</a:t>
            </a:r>
            <a:r>
              <a:rPr lang="el-GR" sz="3600" b="1" dirty="0">
                <a:ea typeface="Calibri"/>
              </a:rPr>
              <a:t>ο </a:t>
            </a:r>
            <a:r>
              <a:rPr lang="el-GR" sz="3600" b="1" dirty="0" smtClean="0">
                <a:ea typeface="Calibri"/>
              </a:rPr>
              <a:t>προγραμματισμός </a:t>
            </a:r>
            <a:r>
              <a:rPr lang="el-GR" sz="3600" b="1" dirty="0">
                <a:ea typeface="Calibri"/>
              </a:rPr>
              <a:t>του ανθρώπινου δυναμικού </a:t>
            </a:r>
            <a:endParaRPr lang="el-GR" sz="3600" b="1" dirty="0" smtClean="0">
              <a:ea typeface="Calibri"/>
            </a:endParaRPr>
          </a:p>
          <a:p>
            <a:endParaRPr lang="el-GR" sz="3600" b="1" dirty="0">
              <a:ea typeface="Calibri"/>
            </a:endParaRPr>
          </a:p>
          <a:p>
            <a:r>
              <a:rPr lang="el-GR" dirty="0" smtClean="0">
                <a:ea typeface="Calibri"/>
              </a:rPr>
              <a:t>δεν </a:t>
            </a:r>
            <a:r>
              <a:rPr lang="el-GR" dirty="0">
                <a:ea typeface="Calibri"/>
              </a:rPr>
              <a:t>είναι παρά η διαδικασία με την οποία κάθε </a:t>
            </a:r>
            <a:r>
              <a:rPr lang="el-GR" dirty="0" err="1">
                <a:ea typeface="Calibri"/>
              </a:rPr>
              <a:t>επιχ</a:t>
            </a:r>
            <a:r>
              <a:rPr lang="el-GR" dirty="0">
                <a:ea typeface="Calibri"/>
              </a:rPr>
              <a:t>/ση επιτυγχάνει να έχει το σωστό αριθμό και είδος των ανθρώπων στις σωστές θέσεις, στο σωστό χρόνο και από οικονομική άποψη περισσότερο αποδοτικοί».</a:t>
            </a:r>
            <a:endParaRPr lang="el-GR" dirty="0" smtClean="0">
              <a:latin typeface="Arial"/>
              <a:ea typeface="Calibri"/>
            </a:endParaRPr>
          </a:p>
          <a:p>
            <a:endParaRPr lang="el-GR" dirty="0"/>
          </a:p>
        </p:txBody>
      </p:sp>
      <p:pic>
        <p:nvPicPr>
          <p:cNvPr id="87042" name="Picture 2" descr="3d render of words about human resources Stock Photo - 10743810"/>
          <p:cNvPicPr>
            <a:picLocks noChangeAspect="1" noChangeArrowheads="1"/>
          </p:cNvPicPr>
          <p:nvPr/>
        </p:nvPicPr>
        <p:blipFill>
          <a:blip r:embed="rId2"/>
          <a:srcRect/>
          <a:stretch>
            <a:fillRect/>
          </a:stretch>
        </p:blipFill>
        <p:spPr bwMode="auto">
          <a:xfrm>
            <a:off x="4857752" y="928670"/>
            <a:ext cx="3810000" cy="364807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100" b="1" dirty="0">
                <a:ea typeface="Calibri"/>
                <a:cs typeface="Arial"/>
              </a:rPr>
              <a:t/>
            </a:r>
            <a:br>
              <a:rPr lang="el-GR" sz="3100" b="1" dirty="0">
                <a:ea typeface="Calibri"/>
                <a:cs typeface="Arial"/>
              </a:rPr>
            </a:br>
            <a:r>
              <a:rPr lang="el-GR" sz="3600" b="1" dirty="0" smtClean="0">
                <a:ea typeface="Calibri"/>
                <a:cs typeface="Arial"/>
              </a:rPr>
              <a:t>Σκοποί προγραμματισμού του ανθρώπινου δυναμικού</a:t>
            </a:r>
            <a:endParaRPr lang="el-GR" dirty="0"/>
          </a:p>
        </p:txBody>
      </p:sp>
      <p:sp>
        <p:nvSpPr>
          <p:cNvPr id="3" name="2 - Θέση περιεχομένου"/>
          <p:cNvSpPr>
            <a:spLocks noGrp="1"/>
          </p:cNvSpPr>
          <p:nvPr>
            <p:ph sz="half" idx="1"/>
          </p:nvPr>
        </p:nvSpPr>
        <p:spPr/>
        <p:txBody>
          <a:bodyPr>
            <a:normAutofit fontScale="92500" lnSpcReduction="20000"/>
          </a:bodyPr>
          <a:lstStyle/>
          <a:p>
            <a:pPr indent="457200" algn="just">
              <a:lnSpc>
                <a:spcPct val="150000"/>
              </a:lnSpc>
              <a:spcAft>
                <a:spcPts val="1000"/>
              </a:spcAft>
              <a:buNone/>
            </a:pPr>
            <a:r>
              <a:rPr lang="el-GR" dirty="0">
                <a:ea typeface="Calibri"/>
              </a:rPr>
              <a:t>1. Η απόκτηση και διατήρηση του προσωπικού</a:t>
            </a:r>
            <a:endParaRPr lang="el-GR" dirty="0" smtClean="0">
              <a:latin typeface="Arial"/>
              <a:ea typeface="Calibri"/>
            </a:endParaRPr>
          </a:p>
          <a:p>
            <a:pPr indent="457200" algn="just">
              <a:lnSpc>
                <a:spcPct val="150000"/>
              </a:lnSpc>
              <a:spcAft>
                <a:spcPts val="1000"/>
              </a:spcAft>
              <a:buNone/>
            </a:pPr>
            <a:r>
              <a:rPr lang="el-GR" dirty="0">
                <a:ea typeface="Calibri"/>
              </a:rPr>
              <a:t>2. Η βέλτιστη αξιοποίηση και διοίκηση αυτού</a:t>
            </a:r>
            <a:endParaRPr lang="el-GR" dirty="0" smtClean="0">
              <a:latin typeface="Arial"/>
              <a:ea typeface="Calibri"/>
            </a:endParaRPr>
          </a:p>
          <a:p>
            <a:pPr indent="457200" algn="just">
              <a:lnSpc>
                <a:spcPct val="150000"/>
              </a:lnSpc>
              <a:spcAft>
                <a:spcPts val="1000"/>
              </a:spcAft>
              <a:buNone/>
            </a:pPr>
            <a:r>
              <a:rPr lang="el-GR" dirty="0">
                <a:ea typeface="Calibri"/>
              </a:rPr>
              <a:t>3. Η ικανότητα εκτίμησης των διοικητικών προβλημάτων που απορρέουν από υπερπροσφορά ή έλλειψη προσωπικού</a:t>
            </a:r>
            <a:endParaRPr lang="el-GR" dirty="0" smtClean="0">
              <a:latin typeface="Arial"/>
              <a:ea typeface="Calibri"/>
            </a:endParaRPr>
          </a:p>
          <a:p>
            <a:endParaRPr lang="el-GR" dirty="0"/>
          </a:p>
        </p:txBody>
      </p:sp>
      <p:pic>
        <p:nvPicPr>
          <p:cNvPr id="86018" name="Picture 2" descr="Human Resources : Human Capital Diagram Stock Photo"/>
          <p:cNvPicPr>
            <a:picLocks noChangeAspect="1" noChangeArrowheads="1"/>
          </p:cNvPicPr>
          <p:nvPr/>
        </p:nvPicPr>
        <p:blipFill>
          <a:blip r:embed="rId2"/>
          <a:srcRect/>
          <a:stretch>
            <a:fillRect/>
          </a:stretch>
        </p:blipFill>
        <p:spPr bwMode="auto">
          <a:xfrm>
            <a:off x="4643438" y="2143116"/>
            <a:ext cx="4191029" cy="3429024"/>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100" b="1" dirty="0">
                <a:ea typeface="Calibri"/>
                <a:cs typeface="Arial"/>
              </a:rPr>
              <a:t>Εκπαίδευση και ανάπτυξη προσωπικού</a:t>
            </a:r>
            <a:br>
              <a:rPr lang="el-GR" sz="3100" b="1" dirty="0">
                <a:ea typeface="Calibri"/>
                <a:cs typeface="Arial"/>
              </a:rPr>
            </a:br>
            <a:endParaRPr lang="el-GR" dirty="0"/>
          </a:p>
        </p:txBody>
      </p:sp>
      <p:sp>
        <p:nvSpPr>
          <p:cNvPr id="3" name="2 - Θέση περιεχομένου"/>
          <p:cNvSpPr>
            <a:spLocks noGrp="1"/>
          </p:cNvSpPr>
          <p:nvPr>
            <p:ph sz="half" idx="1"/>
          </p:nvPr>
        </p:nvSpPr>
        <p:spPr>
          <a:xfrm>
            <a:off x="611560" y="1616581"/>
            <a:ext cx="3657600" cy="3931920"/>
          </a:xfrm>
        </p:spPr>
        <p:txBody>
          <a:bodyPr>
            <a:normAutofit fontScale="77500" lnSpcReduction="20000"/>
          </a:bodyPr>
          <a:lstStyle/>
          <a:p>
            <a:pPr algn="ctr">
              <a:buNone/>
            </a:pPr>
            <a:r>
              <a:rPr lang="el-GR" b="1" i="1" u="sng" dirty="0" smtClean="0">
                <a:ea typeface="Calibri"/>
                <a:cs typeface="Arial"/>
              </a:rPr>
              <a:t>Επιμόρφωση</a:t>
            </a:r>
          </a:p>
          <a:p>
            <a:pPr algn="ctr">
              <a:buNone/>
            </a:pPr>
            <a:endParaRPr lang="el-GR" b="1" i="1" u="sng" dirty="0" smtClean="0">
              <a:ea typeface="Calibri"/>
              <a:cs typeface="Arial"/>
            </a:endParaRPr>
          </a:p>
          <a:p>
            <a:r>
              <a:rPr lang="el-GR" b="1" i="1" dirty="0" smtClean="0">
                <a:ea typeface="Calibri"/>
              </a:rPr>
              <a:t>είναι </a:t>
            </a:r>
            <a:r>
              <a:rPr lang="el-GR" b="1" i="1" dirty="0">
                <a:ea typeface="Calibri"/>
              </a:rPr>
              <a:t>η διαδικασία ανάπτυξης των γνώσεων, των δεξιοτήτων και των μέσων που απαιτούνται από το άτομο, ώστε να εκπληρώνει τα καθήκοντά του με επάρκεια. Είναι μια σχεδιασμένη δράση που στοχεύει στην αντιμετώπιση συγκεκριμένων αναγκών.</a:t>
            </a:r>
            <a:endParaRPr lang="el-GR" dirty="0" smtClean="0">
              <a:latin typeface="Arial"/>
              <a:ea typeface="Calibri"/>
            </a:endParaRPr>
          </a:p>
          <a:p>
            <a:endParaRPr lang="el-GR" dirty="0"/>
          </a:p>
        </p:txBody>
      </p:sp>
      <p:sp>
        <p:nvSpPr>
          <p:cNvPr id="4" name="3 - Θέση περιεχομένου"/>
          <p:cNvSpPr>
            <a:spLocks noGrp="1"/>
          </p:cNvSpPr>
          <p:nvPr>
            <p:ph sz="half" idx="2"/>
          </p:nvPr>
        </p:nvSpPr>
        <p:spPr>
          <a:xfrm>
            <a:off x="4648200" y="1600201"/>
            <a:ext cx="4067204" cy="1971676"/>
          </a:xfrm>
        </p:spPr>
        <p:txBody>
          <a:bodyPr>
            <a:normAutofit fontScale="77500" lnSpcReduction="20000"/>
          </a:bodyPr>
          <a:lstStyle/>
          <a:p>
            <a:pPr algn="ctr">
              <a:buNone/>
            </a:pPr>
            <a:r>
              <a:rPr lang="el-GR" b="1" i="1" u="sng" dirty="0" smtClean="0">
                <a:ea typeface="Calibri"/>
              </a:rPr>
              <a:t>Αξιολόγηση προσωπικού</a:t>
            </a:r>
          </a:p>
          <a:p>
            <a:pPr algn="ctr">
              <a:buNone/>
            </a:pPr>
            <a:endParaRPr lang="el-GR" b="1" i="1" u="sng" dirty="0">
              <a:ea typeface="Calibri"/>
            </a:endParaRPr>
          </a:p>
          <a:p>
            <a:pPr algn="ctr">
              <a:buNone/>
            </a:pPr>
            <a:endParaRPr lang="el-GR" b="1" i="1" u="sng" dirty="0" smtClean="0">
              <a:ea typeface="Calibri"/>
            </a:endParaRPr>
          </a:p>
          <a:p>
            <a:r>
              <a:rPr lang="el-GR" b="1" i="1" dirty="0" smtClean="0">
                <a:ea typeface="Calibri"/>
              </a:rPr>
              <a:t>Είναι η συστηματική και επίσημη εκτίμηση της απόδοσης ενός εργαζόμενου με βάση πρότυπα υποδείγματα και γενικότερες προαπαιτήσεις εργασίας που έχουν καθοριστεί. </a:t>
            </a:r>
            <a:endParaRPr lang="el-GR" dirty="0" smtClean="0">
              <a:latin typeface="Arial"/>
              <a:ea typeface="Calibri"/>
            </a:endParaRPr>
          </a:p>
          <a:p>
            <a:endParaRPr lang="el-GR" b="1" i="1" u="sng" dirty="0"/>
          </a:p>
        </p:txBody>
      </p:sp>
      <p:pic>
        <p:nvPicPr>
          <p:cNvPr id="84994" name="Picture 2" descr="Human Resources : Business people waiting for their turn to be interviewed."/>
          <p:cNvPicPr>
            <a:picLocks noChangeAspect="1" noChangeArrowheads="1"/>
          </p:cNvPicPr>
          <p:nvPr/>
        </p:nvPicPr>
        <p:blipFill>
          <a:blip r:embed="rId2"/>
          <a:srcRect/>
          <a:stretch>
            <a:fillRect/>
          </a:stretch>
        </p:blipFill>
        <p:spPr bwMode="auto">
          <a:xfrm>
            <a:off x="2915816" y="3717032"/>
            <a:ext cx="3929090" cy="261939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700" b="1" i="1" u="sng" dirty="0">
                <a:ea typeface="Calibri"/>
              </a:rPr>
              <a:t>Ένα σύστημα αξιολόγησης πρέπει να διακρίνεται από:</a:t>
            </a:r>
            <a:r>
              <a:rPr lang="el-GR" sz="2700" dirty="0" smtClean="0">
                <a:latin typeface="Arial"/>
                <a:ea typeface="Calibri"/>
              </a:rPr>
              <a:t/>
            </a:r>
            <a:br>
              <a:rPr lang="el-GR" sz="2700" dirty="0" smtClean="0">
                <a:latin typeface="Arial"/>
                <a:ea typeface="Calibri"/>
              </a:rPr>
            </a:br>
            <a:endParaRPr lang="el-GR" dirty="0"/>
          </a:p>
        </p:txBody>
      </p:sp>
      <p:sp>
        <p:nvSpPr>
          <p:cNvPr id="3" name="2 - Θέση περιεχομένου"/>
          <p:cNvSpPr>
            <a:spLocks noGrp="1"/>
          </p:cNvSpPr>
          <p:nvPr>
            <p:ph sz="half" idx="1"/>
          </p:nvPr>
        </p:nvSpPr>
        <p:spPr/>
        <p:txBody>
          <a:bodyPr>
            <a:normAutofit fontScale="85000" lnSpcReduction="10000"/>
          </a:bodyPr>
          <a:lstStyle/>
          <a:p>
            <a:pPr indent="457200" algn="just">
              <a:lnSpc>
                <a:spcPct val="150000"/>
              </a:lnSpc>
              <a:spcAft>
                <a:spcPts val="1000"/>
              </a:spcAft>
              <a:buNone/>
            </a:pPr>
            <a:r>
              <a:rPr lang="el-GR" dirty="0">
                <a:ea typeface="Calibri"/>
              </a:rPr>
              <a:t>Α) Αντικειμενικότητα: Ο αξιολογητής οφείλει να απομονώνει συναισθηματικά στοιχεία και ενδεχόμενες προκαταλήψεις απέναντι στον αξιολογούμενο.</a:t>
            </a:r>
            <a:endParaRPr lang="el-GR" dirty="0" smtClean="0">
              <a:latin typeface="Arial"/>
              <a:ea typeface="Calibri"/>
            </a:endParaRPr>
          </a:p>
          <a:p>
            <a:pPr indent="457200" algn="just">
              <a:lnSpc>
                <a:spcPct val="150000"/>
              </a:lnSpc>
              <a:spcAft>
                <a:spcPts val="1000"/>
              </a:spcAft>
              <a:buNone/>
            </a:pPr>
            <a:r>
              <a:rPr lang="el-GR" dirty="0">
                <a:ea typeface="Calibri"/>
              </a:rPr>
              <a:t>Β) Απλότητα- Σαφήνεια: Η ασάφεια και η πολυπλοκότητα είναι στοιχεία που πρέπει ν’ αποφεύγονται</a:t>
            </a:r>
            <a:endParaRPr lang="el-GR" dirty="0" smtClean="0">
              <a:latin typeface="Arial"/>
              <a:ea typeface="Calibri"/>
            </a:endParaRPr>
          </a:p>
          <a:p>
            <a:endParaRPr lang="el-GR" dirty="0"/>
          </a:p>
        </p:txBody>
      </p:sp>
      <p:sp>
        <p:nvSpPr>
          <p:cNvPr id="4" name="3 - Θέση περιεχομένου"/>
          <p:cNvSpPr>
            <a:spLocks noGrp="1"/>
          </p:cNvSpPr>
          <p:nvPr>
            <p:ph sz="half" idx="2"/>
          </p:nvPr>
        </p:nvSpPr>
        <p:spPr/>
        <p:txBody>
          <a:bodyPr>
            <a:normAutofit fontScale="85000" lnSpcReduction="10000"/>
          </a:bodyPr>
          <a:lstStyle/>
          <a:p>
            <a:pPr indent="457200" algn="just">
              <a:lnSpc>
                <a:spcPct val="150000"/>
              </a:lnSpc>
              <a:spcAft>
                <a:spcPts val="1000"/>
              </a:spcAft>
              <a:buNone/>
            </a:pPr>
            <a:r>
              <a:rPr lang="el-GR" dirty="0" smtClean="0">
                <a:ea typeface="Calibri"/>
              </a:rPr>
              <a:t>Γ) Αποδοχή: Είναι απαραίτητη η αποδοχή του συστήματος τόσο από τους αξιολογητές, όσο και από τους αξιολογούμενους</a:t>
            </a:r>
            <a:endParaRPr lang="el-GR" dirty="0" smtClean="0">
              <a:latin typeface="Arial"/>
              <a:ea typeface="Calibri"/>
            </a:endParaRPr>
          </a:p>
          <a:p>
            <a:pPr indent="457200" algn="just">
              <a:lnSpc>
                <a:spcPct val="150000"/>
              </a:lnSpc>
              <a:spcAft>
                <a:spcPts val="1000"/>
              </a:spcAft>
              <a:buNone/>
            </a:pPr>
            <a:r>
              <a:rPr lang="el-GR" dirty="0" smtClean="0">
                <a:ea typeface="Calibri"/>
              </a:rPr>
              <a:t>Δ) </a:t>
            </a:r>
            <a:r>
              <a:rPr lang="el-GR" dirty="0" err="1" smtClean="0">
                <a:ea typeface="Calibri"/>
              </a:rPr>
              <a:t>Ανταποκρισιμότητα</a:t>
            </a:r>
            <a:r>
              <a:rPr lang="el-GR" dirty="0" smtClean="0">
                <a:ea typeface="Calibri"/>
              </a:rPr>
              <a:t>: Ο σχεδιασμός του συστήματος πρέπει να λαμβάνει υπόψη κρίσιμες μεταβλητές της </a:t>
            </a:r>
            <a:r>
              <a:rPr lang="el-GR" dirty="0" err="1" smtClean="0">
                <a:ea typeface="Calibri"/>
              </a:rPr>
              <a:t>επιχ</a:t>
            </a:r>
            <a:r>
              <a:rPr lang="el-GR" dirty="0" smtClean="0">
                <a:ea typeface="Calibri"/>
              </a:rPr>
              <a:t>/σης, όπως τις ανάγκες επιμόρφωσης προσωπικού.</a:t>
            </a:r>
            <a:endParaRPr lang="el-GR" dirty="0" smtClean="0">
              <a:latin typeface="Arial"/>
              <a:ea typeface="Calibri"/>
            </a:endParaRPr>
          </a:p>
          <a:p>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normAutofit/>
          </a:bodyPr>
          <a:lstStyle/>
          <a:p>
            <a:r>
              <a:rPr lang="el-GR" b="1" dirty="0">
                <a:ea typeface="Calibri"/>
                <a:cs typeface="Arial"/>
              </a:rPr>
              <a:t>Μέθοδοι αξιολόγησης:</a:t>
            </a:r>
            <a:br>
              <a:rPr lang="el-GR" b="1" dirty="0">
                <a:ea typeface="Calibri"/>
                <a:cs typeface="Arial"/>
              </a:rPr>
            </a:br>
            <a:endParaRPr lang="el-GR" dirty="0"/>
          </a:p>
        </p:txBody>
      </p:sp>
      <p:sp>
        <p:nvSpPr>
          <p:cNvPr id="6" name="5 - Θέση περιεχομένου"/>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47500" lnSpcReduction="20000"/>
          </a:bodyPr>
          <a:lstStyle/>
          <a:p>
            <a:pPr indent="457200" algn="just">
              <a:lnSpc>
                <a:spcPct val="150000"/>
              </a:lnSpc>
              <a:spcAft>
                <a:spcPts val="1000"/>
              </a:spcAft>
              <a:buNone/>
            </a:pPr>
            <a:r>
              <a:rPr lang="el-GR" dirty="0">
                <a:ea typeface="Calibri"/>
              </a:rPr>
              <a:t>Α) </a:t>
            </a:r>
            <a:r>
              <a:rPr lang="el-GR" sz="4400" b="1" dirty="0">
                <a:ea typeface="Calibri"/>
              </a:rPr>
              <a:t>Μέθοδος ταξινόμησης</a:t>
            </a:r>
            <a:r>
              <a:rPr lang="el-GR" dirty="0">
                <a:ea typeface="Calibri"/>
              </a:rPr>
              <a:t>:  Οι αξιολογούμενοι </a:t>
            </a:r>
            <a:r>
              <a:rPr lang="el-GR" sz="4400" dirty="0">
                <a:solidFill>
                  <a:srgbClr val="FF0000"/>
                </a:solidFill>
                <a:ea typeface="Calibri"/>
              </a:rPr>
              <a:t>ταξινομούνται με κριτήριο συνήθως την απόδοσή τους</a:t>
            </a:r>
            <a:r>
              <a:rPr lang="el-GR" dirty="0">
                <a:ea typeface="Calibri"/>
              </a:rPr>
              <a:t>, από τον καλύτερο προς το χειρότερο.</a:t>
            </a:r>
            <a:endParaRPr lang="el-GR" dirty="0" smtClean="0">
              <a:latin typeface="Arial"/>
              <a:ea typeface="Calibri"/>
            </a:endParaRPr>
          </a:p>
          <a:p>
            <a:pPr indent="457200" algn="just">
              <a:lnSpc>
                <a:spcPct val="150000"/>
              </a:lnSpc>
              <a:spcAft>
                <a:spcPts val="1000"/>
              </a:spcAft>
              <a:buNone/>
            </a:pPr>
            <a:r>
              <a:rPr lang="el-GR" dirty="0">
                <a:ea typeface="Calibri"/>
              </a:rPr>
              <a:t>Β) </a:t>
            </a:r>
            <a:r>
              <a:rPr lang="el-GR" sz="3800" b="1" dirty="0">
                <a:ea typeface="Calibri"/>
              </a:rPr>
              <a:t>Μέθοδος κρίσιμων περιστατικών</a:t>
            </a:r>
            <a:r>
              <a:rPr lang="el-GR" dirty="0">
                <a:ea typeface="Calibri"/>
              </a:rPr>
              <a:t>: Καταγραφή όλων των </a:t>
            </a:r>
            <a:r>
              <a:rPr lang="el-GR" sz="3400" b="1" dirty="0">
                <a:solidFill>
                  <a:srgbClr val="FF0000"/>
                </a:solidFill>
                <a:ea typeface="Calibri"/>
              </a:rPr>
              <a:t>σημαντικών περιστατικών</a:t>
            </a:r>
            <a:r>
              <a:rPr lang="el-GR" dirty="0">
                <a:ea typeface="Calibri"/>
              </a:rPr>
              <a:t>, θετικών ή αρνητικών.</a:t>
            </a:r>
            <a:endParaRPr lang="el-GR" dirty="0" smtClean="0">
              <a:latin typeface="Arial"/>
              <a:ea typeface="Calibri"/>
            </a:endParaRPr>
          </a:p>
          <a:p>
            <a:pPr indent="457200" algn="just">
              <a:lnSpc>
                <a:spcPct val="150000"/>
              </a:lnSpc>
              <a:spcAft>
                <a:spcPts val="1000"/>
              </a:spcAft>
              <a:buNone/>
            </a:pPr>
            <a:r>
              <a:rPr lang="el-GR" dirty="0">
                <a:ea typeface="Calibri"/>
              </a:rPr>
              <a:t>Γ) </a:t>
            </a:r>
            <a:r>
              <a:rPr lang="el-GR" sz="3800" b="1" dirty="0">
                <a:ea typeface="Calibri"/>
              </a:rPr>
              <a:t>Αξιολόγηση με βάση στόχους και αποτελέσματα</a:t>
            </a:r>
            <a:r>
              <a:rPr lang="el-GR" dirty="0">
                <a:ea typeface="Calibri"/>
              </a:rPr>
              <a:t>: Έχουμε προσανατολισμό της συμπεριφοράς των αξιολογουμένων απέναντι σε συγκεκριμένα και προαποφασισμένα αποτελέσματα</a:t>
            </a:r>
            <a:endParaRPr lang="el-GR" dirty="0" smtClean="0">
              <a:latin typeface="Arial"/>
              <a:ea typeface="Calibri"/>
            </a:endParaRPr>
          </a:p>
          <a:p>
            <a:pPr indent="457200" algn="just">
              <a:lnSpc>
                <a:spcPct val="150000"/>
              </a:lnSpc>
              <a:spcAft>
                <a:spcPts val="1000"/>
              </a:spcAft>
              <a:buNone/>
            </a:pPr>
            <a:r>
              <a:rPr lang="el-GR" dirty="0">
                <a:ea typeface="Calibri"/>
              </a:rPr>
              <a:t>Δ) </a:t>
            </a:r>
            <a:r>
              <a:rPr lang="el-GR" sz="3800" b="1" dirty="0">
                <a:ea typeface="Calibri"/>
              </a:rPr>
              <a:t>Έκθεση αξιολόγησης</a:t>
            </a:r>
            <a:r>
              <a:rPr lang="el-GR" dirty="0">
                <a:ea typeface="Calibri"/>
              </a:rPr>
              <a:t>:  Καταγράφονται οι </a:t>
            </a:r>
            <a:r>
              <a:rPr lang="el-GR" sz="3800" b="1" dirty="0">
                <a:solidFill>
                  <a:srgbClr val="FF0000"/>
                </a:solidFill>
                <a:ea typeface="Calibri"/>
              </a:rPr>
              <a:t>εντυπώσεις του αξιολογητή </a:t>
            </a:r>
            <a:r>
              <a:rPr lang="el-GR" dirty="0">
                <a:ea typeface="Calibri"/>
              </a:rPr>
              <a:t>για κάθε αξιολογούμενο.</a:t>
            </a:r>
            <a:endParaRPr lang="el-GR" dirty="0" smtClean="0">
              <a:latin typeface="Arial"/>
              <a:ea typeface="Calibri"/>
            </a:endParaRPr>
          </a:p>
          <a:p>
            <a:endParaRPr lang="el-G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a:ea typeface="Calibri"/>
                <a:cs typeface="Arial"/>
              </a:rPr>
              <a:t>Συστήματα και διοίκηση αμοιβών</a:t>
            </a:r>
            <a:br>
              <a:rPr lang="el-GR" b="1" dirty="0">
                <a:ea typeface="Calibri"/>
                <a:cs typeface="Arial"/>
              </a:rPr>
            </a:br>
            <a:endParaRPr lang="el-GR" dirty="0"/>
          </a:p>
        </p:txBody>
      </p:sp>
      <p:sp>
        <p:nvSpPr>
          <p:cNvPr id="3" name="2 - Θέση περιεχομένου"/>
          <p:cNvSpPr>
            <a:spLocks noGrp="1"/>
          </p:cNvSpPr>
          <p:nvPr>
            <p:ph idx="1"/>
          </p:nvPr>
        </p:nvSpPr>
        <p:spPr>
          <a:xfrm>
            <a:off x="457200" y="1600201"/>
            <a:ext cx="8229600" cy="1185858"/>
          </a:xfrm>
        </p:spPr>
        <p:txBody>
          <a:bodyPr/>
          <a:lstStyle/>
          <a:p>
            <a:pPr algn="ctr">
              <a:buNone/>
            </a:pPr>
            <a:r>
              <a:rPr lang="el-GR" u="sng" dirty="0" smtClean="0"/>
              <a:t>Η ΑΜΟΙΒΗ ΩΣ ΚΙΝΗΤΡΟ ΣΥΜΒΑΛΕΙ</a:t>
            </a:r>
            <a:r>
              <a:rPr lang="en-US" u="sng" dirty="0" smtClean="0"/>
              <a:t>:</a:t>
            </a:r>
            <a:endParaRPr lang="el-GR" u="sng" dirty="0"/>
          </a:p>
        </p:txBody>
      </p:sp>
      <p:pic>
        <p:nvPicPr>
          <p:cNvPr id="39938" name="Picture 2"/>
          <p:cNvPicPr>
            <a:picLocks noChangeAspect="1" noChangeArrowheads="1"/>
          </p:cNvPicPr>
          <p:nvPr/>
        </p:nvPicPr>
        <p:blipFill>
          <a:blip r:embed="rId2"/>
          <a:srcRect/>
          <a:stretch>
            <a:fillRect/>
          </a:stretch>
        </p:blipFill>
        <p:spPr bwMode="auto">
          <a:xfrm>
            <a:off x="428596" y="2643182"/>
            <a:ext cx="8067675" cy="25908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ormAutofit/>
          </a:bodyPr>
          <a:lstStyle/>
          <a:p>
            <a:r>
              <a:rPr lang="en-US" sz="2700" dirty="0" smtClean="0">
                <a:ea typeface="Calibri"/>
                <a:cs typeface="Arial"/>
              </a:rPr>
              <a:t/>
            </a:r>
            <a:br>
              <a:rPr lang="en-US" sz="2700" dirty="0" smtClean="0">
                <a:ea typeface="Calibri"/>
                <a:cs typeface="Arial"/>
              </a:rPr>
            </a:br>
            <a:r>
              <a:rPr lang="el-GR" sz="3100" dirty="0" smtClean="0">
                <a:ea typeface="Calibri"/>
                <a:cs typeface="Arial"/>
              </a:rPr>
              <a:t>Σε ένα σύστημα αμοιβών διακρίνουμε τις άμεσες και έμμεσες αμοιβές</a:t>
            </a:r>
            <a:endParaRPr lang="el-GR" dirty="0"/>
          </a:p>
        </p:txBody>
      </p:sp>
      <p:sp>
        <p:nvSpPr>
          <p:cNvPr id="5" name="4 - Θέση κειμένου"/>
          <p:cNvSpPr>
            <a:spLocks noGrp="1"/>
          </p:cNvSpPr>
          <p:nvPr>
            <p:ph idx="1"/>
          </p:nvPr>
        </p:nvSpPr>
        <p:spPr/>
        <p:txBody>
          <a:bodyPr/>
          <a:lstStyle/>
          <a:p>
            <a:r>
              <a:rPr lang="el-GR" dirty="0" smtClean="0">
                <a:ea typeface="Calibri"/>
                <a:cs typeface="Arial"/>
              </a:rPr>
              <a:t>Στις </a:t>
            </a:r>
            <a:r>
              <a:rPr lang="el-GR" b="1" dirty="0" smtClean="0">
                <a:ea typeface="Calibri"/>
                <a:cs typeface="Arial"/>
              </a:rPr>
              <a:t>άμεσες αμοιβές </a:t>
            </a:r>
            <a:r>
              <a:rPr lang="el-GR" dirty="0" smtClean="0">
                <a:ea typeface="Calibri"/>
                <a:cs typeface="Arial"/>
              </a:rPr>
              <a:t>συμπεριλαμβάνεται το σταθερό μέρος του συνόλου των αμοιβών,</a:t>
            </a:r>
            <a:r>
              <a:rPr lang="el-GR" dirty="0">
                <a:ea typeface="Calibri"/>
              </a:rPr>
              <a:t> </a:t>
            </a:r>
            <a:endParaRPr lang="en-US" dirty="0" smtClean="0">
              <a:ea typeface="Calibri"/>
            </a:endParaRPr>
          </a:p>
          <a:p>
            <a:r>
              <a:rPr lang="el-GR" dirty="0">
                <a:ea typeface="Calibri"/>
              </a:rPr>
              <a:t>Σ</a:t>
            </a:r>
            <a:r>
              <a:rPr lang="el-GR" dirty="0" smtClean="0">
                <a:ea typeface="Calibri"/>
              </a:rPr>
              <a:t>τις </a:t>
            </a:r>
            <a:r>
              <a:rPr lang="el-GR" b="1" dirty="0">
                <a:ea typeface="Calibri"/>
              </a:rPr>
              <a:t>έμμεσες χρηματικές ανταμοιβές </a:t>
            </a:r>
            <a:r>
              <a:rPr lang="el-GR" dirty="0">
                <a:ea typeface="Calibri"/>
              </a:rPr>
              <a:t>το μέρος εκείνο που έχει προστατευτικό χαρακτήρα. </a:t>
            </a:r>
            <a:endParaRPr lang="el-GR" dirty="0" smtClean="0">
              <a:latin typeface="Arial"/>
              <a:ea typeface="Calibri"/>
            </a:endParaRPr>
          </a:p>
          <a:p>
            <a:endParaRPr lang="el-G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normAutofit/>
          </a:bodyPr>
          <a:lstStyle/>
          <a:p>
            <a:r>
              <a:rPr lang="el-GR" sz="3100" b="1" kern="0" dirty="0" smtClean="0">
                <a:ea typeface="Times New Roman"/>
                <a:cs typeface="Arial"/>
              </a:rPr>
              <a:t>Η ΛΕΙΤΟΥΡΓΙΑ ΤΗΣ ΔΙΕΥΘΥΝΣΗΣ</a:t>
            </a:r>
            <a:r>
              <a:rPr lang="el-GR" sz="3100" b="1" kern="0" dirty="0" smtClean="0">
                <a:latin typeface="Cambria"/>
                <a:ea typeface="Times New Roman"/>
              </a:rPr>
              <a:t/>
            </a:r>
            <a:br>
              <a:rPr lang="el-GR" sz="3100" b="1" kern="0" dirty="0" smtClean="0">
                <a:latin typeface="Cambria"/>
                <a:ea typeface="Times New Roman"/>
              </a:rPr>
            </a:br>
            <a:endParaRPr lang="el-GR" dirty="0"/>
          </a:p>
        </p:txBody>
      </p:sp>
      <p:sp>
        <p:nvSpPr>
          <p:cNvPr id="5" name="2 - Θέση περιεχομένου"/>
          <p:cNvSpPr txBox="1">
            <a:spLocks/>
          </p:cNvSpPr>
          <p:nvPr/>
        </p:nvSpPr>
        <p:spPr>
          <a:xfrm>
            <a:off x="457200" y="1600200"/>
            <a:ext cx="8229600" cy="4525963"/>
          </a:xfrm>
          <a:prstGeom prst="rect">
            <a:avLst/>
          </a:prstGeom>
        </p:spPr>
        <p:style>
          <a:lnRef idx="1">
            <a:schemeClr val="accent3"/>
          </a:lnRef>
          <a:fillRef idx="3">
            <a:schemeClr val="accent3"/>
          </a:fillRef>
          <a:effectRef idx="2">
            <a:schemeClr val="accent3"/>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l-GR" sz="3200" b="0"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l-GR" sz="3200" b="0"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l-GR" sz="3200" b="0" i="0" u="none" strike="noStrike" kern="1200" cap="none" spc="0" normalizeH="0" baseline="0" noProof="0" dirty="0" smtClean="0">
                <a:ln>
                  <a:noFill/>
                </a:ln>
                <a:solidFill>
                  <a:schemeClr val="bg1"/>
                </a:solidFill>
                <a:effectLst/>
                <a:uLnTx/>
                <a:uFillTx/>
                <a:latin typeface="+mn-lt"/>
                <a:ea typeface="+mn-ea"/>
                <a:cs typeface="+mn-cs"/>
              </a:rPr>
              <a:t>ΚΕΦΑΛΑΙΟ 5.</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l-GR" sz="3200" b="0" i="0" u="none" strike="noStrike" kern="1200" cap="none" spc="0" normalizeH="0" baseline="0" noProof="0" dirty="0" smtClean="0">
                <a:ln>
                  <a:noFill/>
                </a:ln>
                <a:solidFill>
                  <a:schemeClr val="bg1"/>
                </a:solidFill>
                <a:effectLst/>
                <a:uLnTx/>
                <a:uFillTx/>
                <a:latin typeface="+mn-lt"/>
                <a:ea typeface="+mn-ea"/>
                <a:cs typeface="+mn-cs"/>
              </a:rPr>
              <a:t>Η ΛΕΙΤΟΥΡΓΙΑ ΤΗΣ ΔΙΕΥΘΥΝΣΗΣ</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l-GR" sz="3200" b="0" i="0" u="none" strike="noStrike" kern="120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r>
              <a:rPr lang="el-GR" sz="4000" dirty="0">
                <a:solidFill>
                  <a:schemeClr val="bg1"/>
                </a:solidFill>
              </a:rPr>
              <a:t>ΔΙΕΥΘΥΝΣΗ </a:t>
            </a:r>
            <a:br>
              <a:rPr lang="el-GR" sz="4000" dirty="0">
                <a:solidFill>
                  <a:schemeClr val="bg1"/>
                </a:solidFill>
              </a:rPr>
            </a:br>
            <a:r>
              <a:rPr lang="en-US" sz="4000" dirty="0">
                <a:solidFill>
                  <a:schemeClr val="bg1"/>
                </a:solidFill>
              </a:rPr>
              <a:t> </a:t>
            </a:r>
            <a:r>
              <a:rPr lang="el-GR" sz="4000" dirty="0">
                <a:solidFill>
                  <a:schemeClr val="bg1"/>
                </a:solidFill>
              </a:rPr>
              <a:t>Οι προσεγγίσεις / μέθοδοι</a:t>
            </a:r>
          </a:p>
        </p:txBody>
      </p:sp>
      <p:sp>
        <p:nvSpPr>
          <p:cNvPr id="46083" name="Rectangle 3"/>
          <p:cNvSpPr>
            <a:spLocks noGrp="1" noChangeArrowheads="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endParaRPr lang="el-GR" sz="4000" dirty="0">
              <a:solidFill>
                <a:schemeClr val="bg1"/>
              </a:solidFill>
            </a:endParaRPr>
          </a:p>
          <a:p>
            <a:r>
              <a:rPr lang="el-GR" sz="4000" dirty="0">
                <a:solidFill>
                  <a:schemeClr val="bg1"/>
                </a:solidFill>
              </a:rPr>
              <a:t> Θεωρίες Χ και Υ</a:t>
            </a:r>
          </a:p>
          <a:p>
            <a:pPr>
              <a:buFont typeface="Wingdings" pitchFamily="2" charset="2"/>
              <a:buNone/>
            </a:pPr>
            <a:endParaRPr lang="el-GR" sz="4000" dirty="0">
              <a:solidFill>
                <a:schemeClr val="bg1"/>
              </a:solidFill>
            </a:endParaRPr>
          </a:p>
          <a:p>
            <a:r>
              <a:rPr lang="el-GR" sz="4000" dirty="0">
                <a:solidFill>
                  <a:schemeClr val="bg1"/>
                </a:solidFill>
              </a:rPr>
              <a:t> Διοικητικό Πλέγμα</a:t>
            </a:r>
          </a:p>
          <a:p>
            <a:pPr>
              <a:buFont typeface="Wingdings" pitchFamily="2" charset="2"/>
              <a:buNone/>
            </a:pPr>
            <a:endParaRPr lang="el-GR" sz="4000" dirty="0">
              <a:solidFill>
                <a:schemeClr val="bg1"/>
              </a:solidFill>
            </a:endParaRPr>
          </a:p>
          <a:p>
            <a:r>
              <a:rPr lang="el-GR" sz="4000" dirty="0">
                <a:solidFill>
                  <a:schemeClr val="bg1"/>
                </a:solidFill>
              </a:rPr>
              <a:t> Τέσσερα Συστήματα Διοίκησης</a:t>
            </a:r>
            <a:r>
              <a:rPr lang="el-GR" sz="2400" dirty="0">
                <a:solidFill>
                  <a:schemeClr val="bg1"/>
                </a:solidFill>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l-GR" sz="4800" dirty="0">
                <a:solidFill>
                  <a:schemeClr val="bg1"/>
                </a:solidFill>
              </a:rPr>
              <a:t>Η θεωρία Χ</a:t>
            </a:r>
          </a:p>
        </p:txBody>
      </p:sp>
      <p:sp>
        <p:nvSpPr>
          <p:cNvPr id="47107" name="Rectangle 3"/>
          <p:cNvSpPr>
            <a:spLocks noGrp="1" noChangeArrowheads="1"/>
          </p:cNvSpPr>
          <p:nvPr>
            <p:ph idx="1"/>
          </p:nvPr>
        </p:nvSpPr>
        <p:spPr/>
        <p:style>
          <a:lnRef idx="1">
            <a:schemeClr val="accent5"/>
          </a:lnRef>
          <a:fillRef idx="2">
            <a:schemeClr val="accent5"/>
          </a:fillRef>
          <a:effectRef idx="1">
            <a:schemeClr val="accent5"/>
          </a:effectRef>
          <a:fontRef idx="minor">
            <a:schemeClr val="dk1"/>
          </a:fontRef>
        </p:style>
        <p:txBody>
          <a:bodyPr/>
          <a:lstStyle/>
          <a:p>
            <a:pPr>
              <a:buFont typeface="Wingdings" pitchFamily="2" charset="2"/>
              <a:buNone/>
            </a:pPr>
            <a:r>
              <a:rPr lang="el-GR" sz="3600" dirty="0">
                <a:solidFill>
                  <a:schemeClr val="bg1"/>
                </a:solidFill>
                <a:cs typeface="Arial" pitchFamily="34" charset="0"/>
              </a:rPr>
              <a:t>►</a:t>
            </a:r>
            <a:r>
              <a:rPr lang="el-GR" sz="3600" dirty="0">
                <a:solidFill>
                  <a:schemeClr val="bg1"/>
                </a:solidFill>
              </a:rPr>
              <a:t> Αντιπάθεια στην εργασία</a:t>
            </a:r>
          </a:p>
          <a:p>
            <a:pPr>
              <a:buFont typeface="Wingdings" pitchFamily="2" charset="2"/>
              <a:buNone/>
            </a:pPr>
            <a:r>
              <a:rPr lang="el-GR" sz="3600" dirty="0">
                <a:solidFill>
                  <a:schemeClr val="bg1"/>
                </a:solidFill>
              </a:rPr>
              <a:t>    </a:t>
            </a:r>
          </a:p>
          <a:p>
            <a:pPr>
              <a:buFont typeface="Wingdings" pitchFamily="2" charset="2"/>
              <a:buNone/>
            </a:pPr>
            <a:r>
              <a:rPr lang="el-GR" sz="3600" dirty="0">
                <a:solidFill>
                  <a:schemeClr val="bg1"/>
                </a:solidFill>
                <a:cs typeface="Arial" pitchFamily="34" charset="0"/>
              </a:rPr>
              <a:t>► </a:t>
            </a:r>
            <a:r>
              <a:rPr lang="el-GR" sz="3600" dirty="0">
                <a:solidFill>
                  <a:schemeClr val="bg1"/>
                </a:solidFill>
              </a:rPr>
              <a:t>Πίεση / καθοδήγηση</a:t>
            </a:r>
          </a:p>
          <a:p>
            <a:pPr>
              <a:buFont typeface="Wingdings" pitchFamily="2" charset="2"/>
              <a:buNone/>
            </a:pPr>
            <a:r>
              <a:rPr lang="el-GR" sz="3600" dirty="0">
                <a:solidFill>
                  <a:schemeClr val="bg1"/>
                </a:solidFill>
              </a:rPr>
              <a:t>    </a:t>
            </a:r>
          </a:p>
          <a:p>
            <a:pPr>
              <a:buFont typeface="Wingdings" pitchFamily="2" charset="2"/>
              <a:buNone/>
            </a:pPr>
            <a:r>
              <a:rPr lang="el-GR" sz="3600" dirty="0">
                <a:solidFill>
                  <a:schemeClr val="bg1"/>
                </a:solidFill>
                <a:cs typeface="Arial" pitchFamily="34" charset="0"/>
              </a:rPr>
              <a:t>► </a:t>
            </a:r>
            <a:r>
              <a:rPr lang="el-GR" sz="3600" dirty="0">
                <a:solidFill>
                  <a:schemeClr val="bg1"/>
                </a:solidFill>
              </a:rPr>
              <a:t>Αποφυγή ευθύνης</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i="1" u="sng" dirty="0" smtClean="0"/>
              <a:t>Σύμφωνα με τη Θεωρία Χ :</a:t>
            </a:r>
            <a:r>
              <a:rPr lang="el-GR" dirty="0" smtClean="0"/>
              <a:t/>
            </a:r>
            <a:br>
              <a:rPr lang="el-GR" dirty="0" smtClean="0"/>
            </a:br>
            <a:endParaRPr lang="el-GR" dirty="0"/>
          </a:p>
        </p:txBody>
      </p:sp>
      <p:sp>
        <p:nvSpPr>
          <p:cNvPr id="4" name="3 - Θέση περιεχομένου"/>
          <p:cNvSpPr>
            <a:spLocks noGrp="1"/>
          </p:cNvSpPr>
          <p:nvPr>
            <p:ph idx="1"/>
          </p:nvPr>
        </p:nvSpPr>
        <p:spPr/>
        <p:txBody>
          <a:bodyPr/>
          <a:lstStyle/>
          <a:p>
            <a:r>
              <a:rPr lang="el-GR" dirty="0" smtClean="0"/>
              <a:t>Σε γενικές γραμμές η θεωρία Χ δέχεται ότι οι εργαζόμενοι είναι τεμπέληδες, δυσανασχετούν με τις εργασίες και τις ευθύνες, και για να αποδώσουν σωστά πρέπει να εξαναγκάζονται.</a:t>
            </a:r>
            <a:endParaRPr lang="el-G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l-GR" dirty="0">
                <a:solidFill>
                  <a:schemeClr val="bg1"/>
                </a:solidFill>
              </a:rPr>
              <a:t>Η θεωρία Υ</a:t>
            </a:r>
          </a:p>
        </p:txBody>
      </p:sp>
      <p:sp>
        <p:nvSpPr>
          <p:cNvPr id="49155" name="Rectangle 3"/>
          <p:cNvSpPr>
            <a:spLocks noGrp="1" noChangeArrowheads="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pPr>
              <a:buFont typeface="Wingdings" pitchFamily="2" charset="2"/>
              <a:buNone/>
            </a:pPr>
            <a:endParaRPr lang="el-GR" sz="3600" dirty="0">
              <a:solidFill>
                <a:schemeClr val="bg1"/>
              </a:solidFill>
              <a:cs typeface="Arial" pitchFamily="34" charset="0"/>
            </a:endParaRPr>
          </a:p>
          <a:p>
            <a:pPr>
              <a:buFont typeface="Wingdings" pitchFamily="2" charset="2"/>
              <a:buNone/>
            </a:pPr>
            <a:r>
              <a:rPr lang="el-GR" sz="3600" dirty="0">
                <a:solidFill>
                  <a:schemeClr val="bg1"/>
                </a:solidFill>
                <a:cs typeface="Arial" pitchFamily="34" charset="0"/>
              </a:rPr>
              <a:t>► </a:t>
            </a:r>
            <a:r>
              <a:rPr lang="el-GR" sz="3600" dirty="0">
                <a:solidFill>
                  <a:schemeClr val="bg1"/>
                </a:solidFill>
              </a:rPr>
              <a:t>Η εργασία σαν παιχνίδι</a:t>
            </a:r>
          </a:p>
          <a:p>
            <a:pPr>
              <a:lnSpc>
                <a:spcPct val="150000"/>
              </a:lnSpc>
              <a:buFont typeface="Wingdings" pitchFamily="2" charset="2"/>
              <a:buNone/>
            </a:pPr>
            <a:r>
              <a:rPr lang="el-GR" sz="3600" dirty="0">
                <a:solidFill>
                  <a:schemeClr val="bg1"/>
                </a:solidFill>
                <a:cs typeface="Arial" pitchFamily="34" charset="0"/>
              </a:rPr>
              <a:t>►</a:t>
            </a:r>
            <a:r>
              <a:rPr lang="el-GR" sz="3600" dirty="0">
                <a:solidFill>
                  <a:schemeClr val="bg1"/>
                </a:solidFill>
              </a:rPr>
              <a:t> </a:t>
            </a:r>
            <a:r>
              <a:rPr lang="el-GR" sz="3600" dirty="0" err="1">
                <a:solidFill>
                  <a:schemeClr val="bg1"/>
                </a:solidFill>
              </a:rPr>
              <a:t>Αυτο</a:t>
            </a:r>
            <a:r>
              <a:rPr lang="el-GR" sz="3600" dirty="0">
                <a:solidFill>
                  <a:schemeClr val="bg1"/>
                </a:solidFill>
              </a:rPr>
              <a:t>-έλεγχος </a:t>
            </a:r>
          </a:p>
          <a:p>
            <a:pPr>
              <a:lnSpc>
                <a:spcPct val="150000"/>
              </a:lnSpc>
              <a:buFont typeface="Wingdings" pitchFamily="2" charset="2"/>
              <a:buNone/>
            </a:pPr>
            <a:r>
              <a:rPr lang="el-GR" sz="3600" dirty="0">
                <a:solidFill>
                  <a:schemeClr val="bg1"/>
                </a:solidFill>
                <a:cs typeface="Arial" pitchFamily="34" charset="0"/>
              </a:rPr>
              <a:t>► Επιδίωξη ευθύνης</a:t>
            </a:r>
          </a:p>
          <a:p>
            <a:pPr>
              <a:lnSpc>
                <a:spcPct val="150000"/>
              </a:lnSpc>
              <a:buFont typeface="Wingdings" pitchFamily="2" charset="2"/>
              <a:buNone/>
            </a:pPr>
            <a:r>
              <a:rPr lang="el-GR" sz="3600" dirty="0">
                <a:solidFill>
                  <a:schemeClr val="bg1"/>
                </a:solidFill>
                <a:cs typeface="Arial" pitchFamily="34" charset="0"/>
              </a:rPr>
              <a:t>► Υποκίνηση</a:t>
            </a:r>
          </a:p>
          <a:p>
            <a:endParaRPr lang="el-GR" sz="3600" dirty="0">
              <a:solidFill>
                <a:srgbClr val="FFFF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l-GR" b="1" i="1" u="sng" dirty="0" smtClean="0"/>
              <a:t>Σύμφωνα με τη Θεωρία Ψ :</a:t>
            </a:r>
            <a:endParaRPr lang="el-GR" dirty="0"/>
          </a:p>
        </p:txBody>
      </p:sp>
      <p:sp>
        <p:nvSpPr>
          <p:cNvPr id="3" name="2 - Θέση περιεχομένου"/>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lstStyle/>
          <a:p>
            <a:r>
              <a:rPr lang="el-GR" dirty="0" smtClean="0">
                <a:solidFill>
                  <a:schemeClr val="bg1"/>
                </a:solidFill>
              </a:rPr>
              <a:t>η θεωρία Ψ παραδέχεται ότι οι εργαζόμενοι, αγαπούν την εργασία τους, είναι δημιουργικοί, θέλουν να έχουν την ευθύνη και μπορούν να κατευθυνθούν μόνοι τους</a:t>
            </a:r>
            <a:endParaRPr lang="el-GR"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θεωρία Z </a:t>
            </a:r>
            <a:endParaRPr lang="el-GR" dirty="0"/>
          </a:p>
        </p:txBody>
      </p:sp>
      <p:sp>
        <p:nvSpPr>
          <p:cNvPr id="3" name="2 - Θέση περιεχομένου"/>
          <p:cNvSpPr>
            <a:spLocks noGrp="1"/>
          </p:cNvSpPr>
          <p:nvPr>
            <p:ph idx="1"/>
          </p:nvPr>
        </p:nvSpPr>
        <p:spPr/>
        <p:txBody>
          <a:bodyPr>
            <a:normAutofit fontScale="85000" lnSpcReduction="20000"/>
          </a:bodyPr>
          <a:lstStyle/>
          <a:p>
            <a:r>
              <a:rPr lang="el-GR" dirty="0" smtClean="0"/>
              <a:t>είναι επέκταση της θεωρίας Ψ του </a:t>
            </a:r>
            <a:r>
              <a:rPr lang="el-GR" dirty="0" err="1" smtClean="0"/>
              <a:t>McGregor</a:t>
            </a:r>
            <a:r>
              <a:rPr lang="el-GR" dirty="0" smtClean="0"/>
              <a:t> και αναπτύχθηκε από τον </a:t>
            </a:r>
            <a:r>
              <a:rPr lang="el-GR" dirty="0" err="1" smtClean="0"/>
              <a:t>William</a:t>
            </a:r>
            <a:r>
              <a:rPr lang="el-GR" dirty="0" smtClean="0"/>
              <a:t> </a:t>
            </a:r>
            <a:r>
              <a:rPr lang="el-GR" dirty="0" err="1" smtClean="0"/>
              <a:t>Ouchi</a:t>
            </a:r>
            <a:r>
              <a:rPr lang="el-GR" dirty="0" smtClean="0"/>
              <a:t>.</a:t>
            </a:r>
          </a:p>
          <a:p>
            <a:pPr>
              <a:buNone/>
            </a:pPr>
            <a:endParaRPr lang="el-GR" dirty="0" smtClean="0"/>
          </a:p>
          <a:p>
            <a:r>
              <a:rPr lang="el-GR" dirty="0" smtClean="0"/>
              <a:t> Ο </a:t>
            </a:r>
            <a:r>
              <a:rPr lang="el-GR" dirty="0" err="1" smtClean="0"/>
              <a:t>Ouchi</a:t>
            </a:r>
            <a:r>
              <a:rPr lang="el-GR" dirty="0" smtClean="0"/>
              <a:t> βασίστηκε όχι μόνο στα επιχειρήματα του </a:t>
            </a:r>
            <a:r>
              <a:rPr lang="el-GR" dirty="0" err="1" smtClean="0"/>
              <a:t>McGregor</a:t>
            </a:r>
            <a:r>
              <a:rPr lang="el-GR" dirty="0" smtClean="0"/>
              <a:t>, αλλά και «έχτισε τη θεωρία Α (αμερικανικό στυλ) και θεωρία Ι (ιαπωνικό στυλ) για την κατασκευή της υβριδικής του θεωρίας Ζ» .</a:t>
            </a:r>
          </a:p>
          <a:p>
            <a:endParaRPr lang="el-GR" dirty="0"/>
          </a:p>
          <a:p>
            <a:pPr>
              <a:buNone/>
            </a:pPr>
            <a:endParaRPr lang="el-GR" dirty="0" smtClean="0"/>
          </a:p>
          <a:p>
            <a:r>
              <a:rPr lang="el-GR" dirty="0" smtClean="0"/>
              <a:t>Μία από τις πιο έντονες διαφορές μεταξύ των θεωριών Χ-Ψ και της θεωρίας Ζ είναι ότι οι δύο πρώτες θεωρίες επικεντρώνουν σε προσωπικά στυλ ηγεσίας των επιμέρους διευθυντικών στελεχών, ενώ η θεωρία Z στην κουλτούρα του συνόλου της επιχείρησης και στο πώς μπορεί να επηρεάσει τον τρόπο διοίκησής της. </a:t>
            </a:r>
          </a:p>
          <a:p>
            <a:endParaRPr lang="el-GR" dirty="0"/>
          </a:p>
          <a:p>
            <a:r>
              <a:rPr lang="el-GR" dirty="0" smtClean="0"/>
              <a:t>Κάθε διαχειριστής θα πρέπει να προσπαθήσει να βρει σημείο επαφής με το προσωπικό, ώστε να εκτιμηθεί ιδιαίτερα η γνώμη και η ανατροφοδότηση του προσωπικού και να τηρείται η ανάθεση εργασιών και η εξουσία.</a:t>
            </a:r>
            <a:endParaRPr lang="el-G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000" b="1" i="1" dirty="0" smtClean="0">
                <a:solidFill>
                  <a:srgbClr val="FF0000"/>
                </a:solidFill>
                <a:latin typeface="Arial"/>
                <a:ea typeface="Times New Roman"/>
              </a:rPr>
              <a:t>Πως ένα διοικητικό στέλεχος θα μπορούσε να υποκινήσει τους εργαζομένους του υιοθετώντας τη θεωρία του </a:t>
            </a:r>
            <a:r>
              <a:rPr lang="en-US" sz="2000" b="1" i="1" dirty="0" smtClean="0">
                <a:solidFill>
                  <a:srgbClr val="FF0000"/>
                </a:solidFill>
                <a:latin typeface="Arial"/>
                <a:ea typeface="Times New Roman"/>
              </a:rPr>
              <a:t>Mc </a:t>
            </a:r>
            <a:r>
              <a:rPr lang="en-US" sz="2000" b="1" i="1" dirty="0" err="1" smtClean="0">
                <a:solidFill>
                  <a:srgbClr val="FF0000"/>
                </a:solidFill>
                <a:latin typeface="Arial"/>
                <a:ea typeface="Times New Roman"/>
              </a:rPr>
              <a:t>Gregor</a:t>
            </a:r>
            <a:r>
              <a:rPr lang="el-GR" sz="2000" b="1" i="1" dirty="0" smtClean="0">
                <a:solidFill>
                  <a:srgbClr val="FF0000"/>
                </a:solidFill>
                <a:latin typeface="Arial"/>
                <a:ea typeface="Times New Roman"/>
              </a:rPr>
              <a:t>;</a:t>
            </a:r>
            <a:br>
              <a:rPr lang="el-GR" sz="2000" b="1" i="1" dirty="0" smtClean="0">
                <a:solidFill>
                  <a:srgbClr val="FF0000"/>
                </a:solidFill>
                <a:latin typeface="Arial"/>
                <a:ea typeface="Times New Roman"/>
              </a:rPr>
            </a:br>
            <a:endParaRPr lang="el-GR" dirty="0"/>
          </a:p>
        </p:txBody>
      </p:sp>
      <p:sp>
        <p:nvSpPr>
          <p:cNvPr id="3" name="2 - Θέση περιεχομένου"/>
          <p:cNvSpPr>
            <a:spLocks noGrp="1"/>
          </p:cNvSpPr>
          <p:nvPr>
            <p:ph idx="1"/>
          </p:nvPr>
        </p:nvSpPr>
        <p:spPr/>
        <p:txBody>
          <a:bodyPr>
            <a:normAutofit/>
          </a:bodyPr>
          <a:lstStyle/>
          <a:p>
            <a:r>
              <a:rPr lang="el-GR" dirty="0"/>
              <a:t>Στη θεωρία του </a:t>
            </a:r>
            <a:r>
              <a:rPr lang="en-US" dirty="0"/>
              <a:t>Mc </a:t>
            </a:r>
            <a:r>
              <a:rPr lang="en-US" dirty="0" err="1"/>
              <a:t>Gregor</a:t>
            </a:r>
            <a:r>
              <a:rPr lang="en-US" dirty="0"/>
              <a:t> </a:t>
            </a:r>
            <a:r>
              <a:rPr lang="el-GR" dirty="0"/>
              <a:t>παρουσιάζονται </a:t>
            </a:r>
            <a:r>
              <a:rPr lang="el-GR" b="1" u="sng" dirty="0"/>
              <a:t>δύο είδη εργαζομένων </a:t>
            </a:r>
            <a:r>
              <a:rPr lang="el-GR" dirty="0"/>
              <a:t>προς τους οποίους η συμπεριφορά του ηγέτη θα πρέπει να διαφοροποιείται αναλόγως.</a:t>
            </a:r>
          </a:p>
          <a:p>
            <a:endParaRPr lang="el-G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277813"/>
            <a:ext cx="8229600" cy="4446587"/>
          </a:xfrm>
        </p:spPr>
        <p:txBody>
          <a:bodyPr/>
          <a:lstStyle/>
          <a:p>
            <a:pPr>
              <a:lnSpc>
                <a:spcPct val="165000"/>
              </a:lnSpc>
            </a:pPr>
            <a:r>
              <a:rPr lang="el-GR">
                <a:solidFill>
                  <a:srgbClr val="FFFF00"/>
                </a:solidFill>
              </a:rPr>
              <a:t>Ποιο μοντέλο διεύθυνσης βασίζεται στις θεωρίες Χ και 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el-GR" sz="4000">
                <a:solidFill>
                  <a:srgbClr val="FFFF00"/>
                </a:solidFill>
              </a:rPr>
              <a:t>Συνεχής κλίμακα ηγετικής συμπεριφοράς</a:t>
            </a:r>
          </a:p>
        </p:txBody>
      </p:sp>
      <p:sp>
        <p:nvSpPr>
          <p:cNvPr id="48131" name="Rectangle 3"/>
          <p:cNvSpPr>
            <a:spLocks noGrp="1" noChangeArrowheads="1"/>
          </p:cNvSpPr>
          <p:nvPr>
            <p:ph idx="1"/>
          </p:nvPr>
        </p:nvSpPr>
        <p:spPr/>
        <p:txBody>
          <a:bodyPr>
            <a:normAutofit/>
          </a:bodyPr>
          <a:lstStyle/>
          <a:p>
            <a:pPr>
              <a:buFont typeface="Wingdings" pitchFamily="2" charset="2"/>
              <a:buNone/>
            </a:pPr>
            <a:endParaRPr lang="el-GR">
              <a:solidFill>
                <a:srgbClr val="FFFF00"/>
              </a:solidFill>
            </a:endParaRPr>
          </a:p>
          <a:p>
            <a:pPr>
              <a:buFont typeface="Wingdings" pitchFamily="2" charset="2"/>
              <a:buNone/>
            </a:pPr>
            <a:r>
              <a:rPr lang="el-GR">
                <a:solidFill>
                  <a:srgbClr val="FFFF00"/>
                </a:solidFill>
              </a:rPr>
              <a:t> Μάνατζερ                                  Μάνατζερ</a:t>
            </a:r>
            <a:endParaRPr lang="el-GR"/>
          </a:p>
          <a:p>
            <a:pPr>
              <a:buFont typeface="Wingdings" pitchFamily="2" charset="2"/>
              <a:buNone/>
            </a:pPr>
            <a:r>
              <a:rPr lang="el-GR">
                <a:solidFill>
                  <a:srgbClr val="FFFF00"/>
                </a:solidFill>
              </a:rPr>
              <a:t>Αυταρχικός                               Δημοκρατικός</a:t>
            </a:r>
          </a:p>
          <a:p>
            <a:pPr>
              <a:buFont typeface="Wingdings" pitchFamily="2" charset="2"/>
              <a:buNone/>
            </a:pPr>
            <a:r>
              <a:rPr lang="el-GR">
                <a:solidFill>
                  <a:srgbClr val="FFFF00"/>
                </a:solidFill>
              </a:rPr>
              <a:t>Χρήση εξουσίας                    </a:t>
            </a:r>
          </a:p>
          <a:p>
            <a:pPr>
              <a:buFont typeface="Wingdings" pitchFamily="2" charset="2"/>
              <a:buNone/>
            </a:pPr>
            <a:r>
              <a:rPr lang="el-GR">
                <a:solidFill>
                  <a:srgbClr val="FFFF00"/>
                </a:solidFill>
              </a:rPr>
              <a:t>από μάνατζερ                   </a:t>
            </a:r>
          </a:p>
          <a:p>
            <a:pPr>
              <a:buFont typeface="Wingdings" pitchFamily="2" charset="2"/>
              <a:buNone/>
            </a:pPr>
            <a:r>
              <a:rPr lang="el-GR">
                <a:solidFill>
                  <a:srgbClr val="FFFF00"/>
                </a:solidFill>
              </a:rPr>
              <a:t>                                          Χώρος ελευθερίας</a:t>
            </a:r>
          </a:p>
          <a:p>
            <a:pPr>
              <a:buFont typeface="Wingdings" pitchFamily="2" charset="2"/>
              <a:buNone/>
            </a:pPr>
            <a:r>
              <a:rPr lang="el-GR">
                <a:solidFill>
                  <a:srgbClr val="FFFF00"/>
                </a:solidFill>
              </a:rPr>
              <a:t>                                           για υφιστάμενους</a:t>
            </a:r>
          </a:p>
          <a:p>
            <a:pPr>
              <a:buFont typeface="Wingdings" pitchFamily="2" charset="2"/>
              <a:buNone/>
            </a:pPr>
            <a:endParaRPr lang="el-GR" sz="2800"/>
          </a:p>
          <a:p>
            <a:pPr>
              <a:buFont typeface="Wingdings" pitchFamily="2" charset="2"/>
              <a:buNone/>
            </a:pPr>
            <a:endParaRPr lang="el-GR" sz="2800"/>
          </a:p>
          <a:p>
            <a:pPr>
              <a:buFont typeface="Wingdings" pitchFamily="2" charset="2"/>
              <a:buNone/>
            </a:pPr>
            <a:endParaRPr lang="el-GR" sz="2800"/>
          </a:p>
        </p:txBody>
      </p:sp>
      <p:sp>
        <p:nvSpPr>
          <p:cNvPr id="48132" name="Line 4"/>
          <p:cNvSpPr>
            <a:spLocks noChangeShapeType="1"/>
          </p:cNvSpPr>
          <p:nvPr/>
        </p:nvSpPr>
        <p:spPr bwMode="auto">
          <a:xfrm>
            <a:off x="685800" y="3352800"/>
            <a:ext cx="7924800" cy="0"/>
          </a:xfrm>
          <a:prstGeom prst="line">
            <a:avLst/>
          </a:prstGeom>
          <a:noFill/>
          <a:ln w="9525">
            <a:solidFill>
              <a:schemeClr val="tx1"/>
            </a:solidFill>
            <a:round/>
            <a:headEnd/>
            <a:tailEnd/>
          </a:ln>
          <a:effectLst/>
        </p:spPr>
        <p:txBody>
          <a:bodyPr/>
          <a:lstStyle/>
          <a:p>
            <a:endParaRPr lang="el-GR"/>
          </a:p>
        </p:txBody>
      </p:sp>
      <p:sp>
        <p:nvSpPr>
          <p:cNvPr id="48135" name="Line 7"/>
          <p:cNvSpPr>
            <a:spLocks noChangeShapeType="1"/>
          </p:cNvSpPr>
          <p:nvPr/>
        </p:nvSpPr>
        <p:spPr bwMode="auto">
          <a:xfrm>
            <a:off x="609600" y="5867400"/>
            <a:ext cx="8001000" cy="0"/>
          </a:xfrm>
          <a:prstGeom prst="line">
            <a:avLst/>
          </a:prstGeom>
          <a:noFill/>
          <a:ln w="9525">
            <a:solidFill>
              <a:schemeClr val="tx1"/>
            </a:solidFill>
            <a:round/>
            <a:headEnd/>
            <a:tailEnd/>
          </a:ln>
          <a:effectLst/>
        </p:spPr>
        <p:txBody>
          <a:bodyPr/>
          <a:lstStyle/>
          <a:p>
            <a:endParaRPr lang="el-GR"/>
          </a:p>
        </p:txBody>
      </p:sp>
      <p:sp>
        <p:nvSpPr>
          <p:cNvPr id="48136" name="Line 8"/>
          <p:cNvSpPr>
            <a:spLocks noChangeShapeType="1"/>
          </p:cNvSpPr>
          <p:nvPr/>
        </p:nvSpPr>
        <p:spPr bwMode="auto">
          <a:xfrm flipV="1">
            <a:off x="609600" y="3810000"/>
            <a:ext cx="7772400" cy="1219200"/>
          </a:xfrm>
          <a:prstGeom prst="line">
            <a:avLst/>
          </a:prstGeom>
          <a:noFill/>
          <a:ln w="9525">
            <a:solidFill>
              <a:schemeClr val="tx1"/>
            </a:solidFill>
            <a:round/>
            <a:headEnd/>
            <a:tailEnd/>
          </a:ln>
          <a:effectLst/>
        </p:spPr>
        <p:txBody>
          <a:bodyPr/>
          <a:lstStyle/>
          <a:p>
            <a:endParaRPr lang="el-G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5"/>
          <p:cNvSpPr>
            <a:spLocks noGrp="1" noChangeArrowheads="1"/>
          </p:cNvSpPr>
          <p:nvPr>
            <p:ph type="title"/>
          </p:nvPr>
        </p:nvSpPr>
        <p:spPr/>
        <p:txBody>
          <a:bodyPr>
            <a:normAutofit/>
          </a:bodyPr>
          <a:lstStyle/>
          <a:p>
            <a:r>
              <a:rPr lang="el-GR" sz="4000">
                <a:solidFill>
                  <a:srgbClr val="FFFF00"/>
                </a:solidFill>
              </a:rPr>
              <a:t>Το Διοικητικό Πλέγμα </a:t>
            </a:r>
            <a:br>
              <a:rPr lang="el-GR" sz="4000">
                <a:solidFill>
                  <a:srgbClr val="FFFF00"/>
                </a:solidFill>
              </a:rPr>
            </a:br>
            <a:r>
              <a:rPr lang="el-GR" sz="4000">
                <a:solidFill>
                  <a:srgbClr val="FFFF00"/>
                </a:solidFill>
              </a:rPr>
              <a:t>των </a:t>
            </a:r>
            <a:r>
              <a:rPr lang="en-US" sz="4000">
                <a:solidFill>
                  <a:srgbClr val="FFFF00"/>
                </a:solidFill>
              </a:rPr>
              <a:t>Blake  &amp; Mouton</a:t>
            </a:r>
            <a:endParaRPr lang="el-GR" sz="4000">
              <a:solidFill>
                <a:srgbClr val="FFFF00"/>
              </a:solidFill>
            </a:endParaRPr>
          </a:p>
        </p:txBody>
      </p:sp>
      <p:sp>
        <p:nvSpPr>
          <p:cNvPr id="61446" name="Rectangle 6"/>
          <p:cNvSpPr>
            <a:spLocks noGrp="1" noChangeArrowheads="1"/>
          </p:cNvSpPr>
          <p:nvPr>
            <p:ph idx="1"/>
          </p:nvPr>
        </p:nvSpPr>
        <p:spPr/>
        <p:txBody>
          <a:bodyPr/>
          <a:lstStyle/>
          <a:p>
            <a:pPr>
              <a:buFont typeface="Wingdings" pitchFamily="2" charset="2"/>
              <a:buNone/>
            </a:pPr>
            <a:endParaRPr lang="el-GR" sz="3600">
              <a:solidFill>
                <a:srgbClr val="FFFF00"/>
              </a:solidFill>
            </a:endParaRPr>
          </a:p>
          <a:p>
            <a:pPr>
              <a:buFont typeface="Wingdings" pitchFamily="2" charset="2"/>
              <a:buNone/>
            </a:pPr>
            <a:r>
              <a:rPr lang="el-GR" sz="3600">
                <a:solidFill>
                  <a:srgbClr val="FFFF00"/>
                </a:solidFill>
              </a:rPr>
              <a:t>Δύο άξονες</a:t>
            </a:r>
          </a:p>
          <a:p>
            <a:pPr>
              <a:buFont typeface="Wingdings" pitchFamily="2" charset="2"/>
              <a:buNone/>
            </a:pPr>
            <a:endParaRPr lang="el-GR"/>
          </a:p>
          <a:p>
            <a:r>
              <a:rPr lang="el-GR" sz="4000">
                <a:solidFill>
                  <a:srgbClr val="FFFF00"/>
                </a:solidFill>
              </a:rPr>
              <a:t>Ενδιαφέρον για ανθρώπους</a:t>
            </a:r>
          </a:p>
          <a:p>
            <a:pPr>
              <a:buFont typeface="Wingdings" pitchFamily="2" charset="2"/>
              <a:buNone/>
            </a:pPr>
            <a:endParaRPr lang="el-GR" sz="4000">
              <a:solidFill>
                <a:srgbClr val="FFFF00"/>
              </a:solidFill>
            </a:endParaRPr>
          </a:p>
          <a:p>
            <a:r>
              <a:rPr lang="el-GR" sz="4000">
                <a:solidFill>
                  <a:srgbClr val="FFFF00"/>
                </a:solidFill>
              </a:rPr>
              <a:t>Ενδιαφέρον για παραγωγή</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l-GR">
                <a:solidFill>
                  <a:srgbClr val="FFFF00"/>
                </a:solidFill>
              </a:rPr>
              <a:t>Το Διοικητικό πλέγμα</a:t>
            </a:r>
          </a:p>
        </p:txBody>
      </p:sp>
      <p:graphicFrame>
        <p:nvGraphicFramePr>
          <p:cNvPr id="50309" name="Group 133"/>
          <p:cNvGraphicFramePr>
            <a:graphicFrameLocks noGrp="1"/>
          </p:cNvGraphicFramePr>
          <p:nvPr>
            <p:ph type="tbl" idx="1"/>
          </p:nvPr>
        </p:nvGraphicFramePr>
        <p:xfrm>
          <a:off x="457200" y="1600200"/>
          <a:ext cx="8229600" cy="4530725"/>
        </p:xfrm>
        <a:graphic>
          <a:graphicData uri="http://schemas.openxmlformats.org/drawingml/2006/table">
            <a:tbl>
              <a:tblPr>
                <a:tableStyleId>{5940675A-B579-460E-94D1-54222C63F5DA}</a:tableStyleId>
              </a:tblPr>
              <a:tblGrid>
                <a:gridCol w="2057400"/>
                <a:gridCol w="2057400"/>
                <a:gridCol w="2057400"/>
                <a:gridCol w="2057400"/>
              </a:tblGrid>
              <a:tr h="1133475">
                <a:tc rowSpan="3">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u="none" strike="noStrike" cap="none" normalizeH="0" baseline="0" dirty="0" smtClean="0">
                          <a:ln>
                            <a:noFill/>
                          </a:ln>
                          <a:effectLst>
                            <a:outerShdw blurRad="38100" dist="38100" dir="2700000" algn="tl">
                              <a:srgbClr val="000000"/>
                            </a:outerShdw>
                          </a:effectLst>
                        </a:rPr>
                        <a:t>Υψηλό</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u="none" strike="noStrike" cap="none" normalizeH="0" baseline="0" dirty="0" smtClean="0">
                        <a:ln>
                          <a:noFill/>
                        </a:ln>
                        <a:effectLst>
                          <a:outerShdw blurRad="38100" dist="38100" dir="2700000" algn="tl">
                            <a:srgbClr val="000000"/>
                          </a:outerShdw>
                        </a:effectLst>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u="none" strike="noStrike" cap="none" normalizeH="0" baseline="0" dirty="0" smtClean="0">
                          <a:ln>
                            <a:noFill/>
                          </a:ln>
                          <a:effectLst>
                            <a:outerShdw blurRad="38100" dist="38100" dir="2700000" algn="tl">
                              <a:srgbClr val="000000"/>
                            </a:outerShdw>
                          </a:effectLst>
                        </a:rPr>
                        <a:t>Ενδιαφέρον για ανθρώπους</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u="none" strike="noStrike" cap="none" normalizeH="0" baseline="0" dirty="0" smtClean="0">
                        <a:ln>
                          <a:noFill/>
                        </a:ln>
                        <a:effectLst>
                          <a:outerShdw blurRad="38100" dist="38100" dir="2700000" algn="tl">
                            <a:srgbClr val="000000"/>
                          </a:outerShdw>
                        </a:effectLst>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u="none" strike="noStrike" cap="none" normalizeH="0" baseline="0" dirty="0" smtClean="0">
                        <a:ln>
                          <a:noFill/>
                        </a:ln>
                        <a:effectLst>
                          <a:outerShdw blurRad="38100" dist="38100" dir="2700000" algn="tl">
                            <a:srgbClr val="000000"/>
                          </a:outerShdw>
                        </a:effectLst>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u="none" strike="noStrike" cap="none" normalizeH="0" baseline="0" dirty="0" smtClean="0">
                          <a:ln>
                            <a:noFill/>
                          </a:ln>
                          <a:effectLst>
                            <a:outerShdw blurRad="38100" dist="38100" dir="2700000" algn="tl">
                              <a:srgbClr val="000000"/>
                            </a:outerShdw>
                          </a:effectLst>
                        </a:rPr>
                        <a:t>Χαμηλό</a:t>
                      </a:r>
                      <a:endPar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400" u="none" strike="noStrike" cap="none" normalizeH="0" baseline="0" dirty="0" smtClean="0">
                          <a:ln>
                            <a:noFill/>
                          </a:ln>
                          <a:effectLst>
                            <a:outerShdw blurRad="38100" dist="38100" dir="2700000" algn="tl">
                              <a:srgbClr val="000000"/>
                            </a:outerShdw>
                          </a:effectLst>
                        </a:rPr>
                        <a:t>1,9 Μάνατζμεντ</a:t>
                      </a:r>
                      <a:endParaRPr kumimoji="0" lang="el-GR" sz="24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4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400" u="none" strike="noStrike" cap="none" normalizeH="0" baseline="0" smtClean="0">
                          <a:ln>
                            <a:noFill/>
                          </a:ln>
                          <a:effectLst>
                            <a:outerShdw blurRad="38100" dist="38100" dir="2700000" algn="tl">
                              <a:srgbClr val="000000"/>
                            </a:outerShdw>
                          </a:effectLst>
                        </a:rPr>
                        <a:t>9,9 Μάνατζμεντ</a:t>
                      </a:r>
                      <a:endParaRPr kumimoji="0" lang="el-GR" sz="24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tc>
              </a:tr>
              <a:tr h="1381125">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4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400" u="none" strike="noStrike" cap="none" normalizeH="0" baseline="0" dirty="0" smtClean="0">
                          <a:ln>
                            <a:noFill/>
                          </a:ln>
                          <a:effectLst>
                            <a:outerShdw blurRad="38100" dist="38100" dir="2700000" algn="tl">
                              <a:srgbClr val="000000"/>
                            </a:outerShdw>
                          </a:effectLst>
                        </a:rPr>
                        <a:t>5,5 Μάνατζμεντ</a:t>
                      </a:r>
                      <a:endParaRPr kumimoji="0" lang="el-GR" sz="24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4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r>
              <a:tr h="121920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400" u="none" strike="noStrike" cap="none" normalizeH="0" baseline="0" smtClean="0">
                          <a:ln>
                            <a:noFill/>
                          </a:ln>
                          <a:effectLst>
                            <a:outerShdw blurRad="38100" dist="38100" dir="2700000" algn="tl">
                              <a:srgbClr val="000000"/>
                            </a:outerShdw>
                          </a:effectLst>
                        </a:rPr>
                        <a:t>1,1 Μάνατζμεντ</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4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4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400" u="none" strike="noStrike" cap="none" normalizeH="0" baseline="0" dirty="0" smtClean="0">
                          <a:ln>
                            <a:noFill/>
                          </a:ln>
                          <a:effectLst>
                            <a:outerShdw blurRad="38100" dist="38100" dir="2700000" algn="tl">
                              <a:srgbClr val="000000"/>
                            </a:outerShdw>
                          </a:effectLst>
                        </a:rPr>
                        <a:t>9,1 Μάνατζμεντ</a:t>
                      </a:r>
                      <a:endParaRPr kumimoji="0" lang="el-GR" sz="24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r>
              <a:tr h="1096963">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u="none" strike="noStrike" cap="none" normalizeH="0" baseline="0" dirty="0" smtClean="0">
                          <a:ln>
                            <a:noFill/>
                          </a:ln>
                          <a:effectLst>
                            <a:outerShdw blurRad="38100" dist="38100" dir="2700000" algn="tl">
                              <a:srgbClr val="000000"/>
                            </a:outerShdw>
                          </a:effectLst>
                        </a:rPr>
                        <a:t>                              Ενδιαφέρον για παραγωγή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u="none" strike="noStrike" cap="none" normalizeH="0" baseline="0" dirty="0" smtClean="0">
                          <a:ln>
                            <a:noFill/>
                          </a:ln>
                          <a:effectLst>
                            <a:outerShdw blurRad="38100" dist="38100" dir="2700000" algn="tl">
                              <a:srgbClr val="000000"/>
                            </a:outerShdw>
                          </a:effectLst>
                        </a:rPr>
                        <a:t>                       Χαμηλό                             Υψηλό</a:t>
                      </a:r>
                      <a:endPar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txBody>
                  <a:tcPr horzOverflow="overflow"/>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sp>
        <p:nvSpPr>
          <p:cNvPr id="50200" name="Text Box 24"/>
          <p:cNvSpPr txBox="1">
            <a:spLocks noChangeArrowheads="1"/>
          </p:cNvSpPr>
          <p:nvPr/>
        </p:nvSpPr>
        <p:spPr bwMode="auto">
          <a:xfrm>
            <a:off x="381000" y="2209800"/>
            <a:ext cx="184150" cy="366713"/>
          </a:xfrm>
          <a:prstGeom prst="rect">
            <a:avLst/>
          </a:prstGeom>
          <a:noFill/>
          <a:ln w="9525">
            <a:noFill/>
            <a:miter lim="800000"/>
            <a:headEnd/>
            <a:tailEnd/>
          </a:ln>
          <a:effectLst/>
        </p:spPr>
        <p:txBody>
          <a:bodyPr>
            <a:spAutoFit/>
          </a:bodyPr>
          <a:lstStyle/>
          <a:p>
            <a:pPr>
              <a:spcBef>
                <a:spcPct val="50000"/>
              </a:spcBef>
            </a:pPr>
            <a:endParaRPr lang="el-G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l-GR">
                <a:solidFill>
                  <a:srgbClr val="FFFF00"/>
                </a:solidFill>
              </a:rPr>
              <a:t>Το Διοικητικό πλέγμα</a:t>
            </a:r>
          </a:p>
        </p:txBody>
      </p:sp>
      <p:graphicFrame>
        <p:nvGraphicFramePr>
          <p:cNvPr id="54439" name="Group 167"/>
          <p:cNvGraphicFramePr>
            <a:graphicFrameLocks noGrp="1"/>
          </p:cNvGraphicFramePr>
          <p:nvPr>
            <p:ph type="tbl" idx="1"/>
          </p:nvPr>
        </p:nvGraphicFramePr>
        <p:xfrm>
          <a:off x="457200" y="1447800"/>
          <a:ext cx="8229600" cy="5364163"/>
        </p:xfrm>
        <a:graphic>
          <a:graphicData uri="http://schemas.openxmlformats.org/drawingml/2006/table">
            <a:tbl>
              <a:tblPr/>
              <a:tblGrid>
                <a:gridCol w="2057400"/>
                <a:gridCol w="1752600"/>
                <a:gridCol w="2057400"/>
                <a:gridCol w="2362200"/>
              </a:tblGrid>
              <a:tr h="1285875">
                <a:tc rowSpan="3">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rPr>
                        <a:t>Υψηλό</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rPr>
                        <a:t>Ενδιαφέρον για ανθρώπους</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rPr>
                        <a:t>Χαμηλό</a:t>
                      </a:r>
                    </a:p>
                  </a:txBody>
                  <a:tcPr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rPr>
                        <a:t>1,9 Μάνατζερ Λέσχης</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rPr>
                        <a:t>9,9 ΣυνεργατικόςΜάνατζερ</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137160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rPr>
                        <a:t>5,5 Μάνατζερ Εκκρεμούς</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152400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rPr>
                        <a:t>1,1 Αδύνατος Μάνατζερ</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rPr>
                        <a:t>9,1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dirty="0" smtClean="0">
                          <a:ln>
                            <a:noFill/>
                          </a:ln>
                          <a:solidFill>
                            <a:srgbClr val="FFFF00"/>
                          </a:solidFill>
                          <a:effectLst>
                            <a:outerShdw blurRad="38100" dist="38100" dir="2700000" algn="tl">
                              <a:srgbClr val="000000"/>
                            </a:outerShdw>
                          </a:effectLst>
                          <a:latin typeface="Arial" pitchFamily="34" charset="0"/>
                        </a:rPr>
                        <a:t>Μάνατζερ Καθήκοντος</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1096963">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rPr>
                        <a:t>                              Ενδιαφέρον για παραγωγή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l-GR" sz="2800" b="0" i="0" u="none" strike="noStrike" cap="none" normalizeH="0" baseline="0" smtClean="0">
                          <a:ln>
                            <a:noFill/>
                          </a:ln>
                          <a:solidFill>
                            <a:srgbClr val="FFFF00"/>
                          </a:solidFill>
                          <a:effectLst>
                            <a:outerShdw blurRad="38100" dist="38100" dir="2700000" algn="tl">
                              <a:srgbClr val="000000"/>
                            </a:outerShdw>
                          </a:effectLst>
                          <a:latin typeface="Arial" pitchFamily="34" charset="0"/>
                        </a:rPr>
                        <a:t>                       Χαμηλό                             Υψηλό</a:t>
                      </a:r>
                    </a:p>
                  </a:txBody>
                  <a:tcPr horzOverflow="overflow">
                    <a:lnL cap="flat">
                      <a:noFill/>
                    </a:lnL>
                    <a:lnR cap="flat">
                      <a:noFill/>
                    </a:lnR>
                    <a:lnT>
                      <a:noFill/>
                    </a:lnT>
                    <a:lnB cap="flat">
                      <a:noFill/>
                    </a:lnB>
                    <a:lnTlToBr>
                      <a:noFill/>
                    </a:lnTlToBr>
                    <a:lnBlToTr>
                      <a:noFill/>
                    </a:lnBlToTr>
                    <a:noFill/>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sp>
        <p:nvSpPr>
          <p:cNvPr id="54275" name="Text Box 3"/>
          <p:cNvSpPr txBox="1">
            <a:spLocks noChangeArrowheads="1"/>
          </p:cNvSpPr>
          <p:nvPr/>
        </p:nvSpPr>
        <p:spPr bwMode="auto">
          <a:xfrm>
            <a:off x="381000" y="2209800"/>
            <a:ext cx="184150" cy="366713"/>
          </a:xfrm>
          <a:prstGeom prst="rect">
            <a:avLst/>
          </a:prstGeom>
          <a:noFill/>
          <a:ln w="9525">
            <a:noFill/>
            <a:miter lim="800000"/>
            <a:headEnd/>
            <a:tailEnd/>
          </a:ln>
          <a:effectLst/>
        </p:spPr>
        <p:txBody>
          <a:bodyPr>
            <a:spAutoFit/>
          </a:bodyPr>
          <a:lstStyle/>
          <a:p>
            <a:pPr>
              <a:spcBef>
                <a:spcPct val="50000"/>
              </a:spcBef>
            </a:pPr>
            <a:endParaRPr lang="el-G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a:xfrm>
            <a:off x="457200" y="990600"/>
            <a:ext cx="8229600" cy="2998788"/>
          </a:xfrm>
        </p:spPr>
        <p:txBody>
          <a:bodyPr>
            <a:normAutofit/>
          </a:bodyPr>
          <a:lstStyle/>
          <a:p>
            <a:pPr>
              <a:lnSpc>
                <a:spcPct val="150000"/>
              </a:lnSpc>
            </a:pPr>
            <a:r>
              <a:rPr lang="el-GR">
                <a:solidFill>
                  <a:srgbClr val="FFFF00"/>
                </a:solidFill>
              </a:rPr>
              <a:t>Τα </a:t>
            </a:r>
            <a:br>
              <a:rPr lang="el-GR">
                <a:solidFill>
                  <a:srgbClr val="FFFF00"/>
                </a:solidFill>
              </a:rPr>
            </a:br>
            <a:r>
              <a:rPr lang="el-GR">
                <a:solidFill>
                  <a:srgbClr val="FFFF00"/>
                </a:solidFill>
              </a:rPr>
              <a:t>Τέσσερα Συστήματα Διοίκησης</a:t>
            </a:r>
            <a:r>
              <a:rPr lang="el-GR" sz="3600">
                <a:solidFill>
                  <a:srgbClr val="FFFF00"/>
                </a:solidFill>
              </a:rPr>
              <a:t> </a:t>
            </a:r>
            <a:br>
              <a:rPr lang="el-GR" sz="3600">
                <a:solidFill>
                  <a:srgbClr val="FFFF00"/>
                </a:solidFill>
              </a:rPr>
            </a:br>
            <a:r>
              <a:rPr lang="el-GR">
                <a:solidFill>
                  <a:srgbClr val="FFFF00"/>
                </a:solidFill>
              </a:rPr>
              <a:t>του </a:t>
            </a:r>
            <a:r>
              <a:rPr lang="en-US">
                <a:solidFill>
                  <a:srgbClr val="FFFF00"/>
                </a:solidFill>
              </a:rPr>
              <a:t>Likert</a:t>
            </a:r>
            <a:endParaRPr lang="el-GR">
              <a:solidFill>
                <a:srgbClr val="FFFF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l-GR" sz="4000">
                <a:solidFill>
                  <a:srgbClr val="FFFF00"/>
                </a:solidFill>
              </a:rPr>
              <a:t>Τα Τέσσερα Συστήματα Διοίκησης</a:t>
            </a:r>
          </a:p>
        </p:txBody>
      </p:sp>
      <p:sp>
        <p:nvSpPr>
          <p:cNvPr id="56323" name="Rectangle 3"/>
          <p:cNvSpPr>
            <a:spLocks noGrp="1" noChangeArrowheads="1"/>
          </p:cNvSpPr>
          <p:nvPr>
            <p:ph idx="1"/>
          </p:nvPr>
        </p:nvSpPr>
        <p:spPr/>
        <p:txBody>
          <a:bodyPr>
            <a:normAutofit fontScale="92500" lnSpcReduction="20000"/>
          </a:bodyPr>
          <a:lstStyle/>
          <a:p>
            <a:r>
              <a:rPr lang="el-GR" sz="3600">
                <a:solidFill>
                  <a:srgbClr val="FFFF00"/>
                </a:solidFill>
              </a:rPr>
              <a:t> Εκμεταλλευτικό – Εξουσιαστικό</a:t>
            </a:r>
          </a:p>
          <a:p>
            <a:endParaRPr lang="el-GR" sz="3600">
              <a:solidFill>
                <a:srgbClr val="FFFF00"/>
              </a:solidFill>
            </a:endParaRPr>
          </a:p>
          <a:p>
            <a:r>
              <a:rPr lang="el-GR" sz="3600">
                <a:solidFill>
                  <a:srgbClr val="FFFF00"/>
                </a:solidFill>
              </a:rPr>
              <a:t> Φιλανθρωπικό – Εξουσιαστικό</a:t>
            </a:r>
          </a:p>
          <a:p>
            <a:pPr>
              <a:buFont typeface="Wingdings" pitchFamily="2" charset="2"/>
              <a:buNone/>
            </a:pPr>
            <a:endParaRPr lang="el-GR" sz="3600">
              <a:solidFill>
                <a:srgbClr val="FFFF00"/>
              </a:solidFill>
            </a:endParaRPr>
          </a:p>
          <a:p>
            <a:r>
              <a:rPr lang="el-GR" sz="3600">
                <a:solidFill>
                  <a:srgbClr val="FFFF00"/>
                </a:solidFill>
              </a:rPr>
              <a:t> Συμβουλευτικό</a:t>
            </a:r>
          </a:p>
          <a:p>
            <a:endParaRPr lang="el-GR" sz="3600">
              <a:solidFill>
                <a:srgbClr val="FFFF00"/>
              </a:solidFill>
            </a:endParaRPr>
          </a:p>
          <a:p>
            <a:r>
              <a:rPr lang="el-GR" sz="3600">
                <a:solidFill>
                  <a:srgbClr val="FFFF00"/>
                </a:solidFill>
              </a:rPr>
              <a:t> Συμμετοχικό</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l-GR">
                <a:solidFill>
                  <a:srgbClr val="FFFF00"/>
                </a:solidFill>
              </a:rPr>
              <a:t>Εκμεταλλευτικό – Εξουσιαστικό</a:t>
            </a:r>
          </a:p>
        </p:txBody>
      </p:sp>
      <p:sp>
        <p:nvSpPr>
          <p:cNvPr id="67587" name="Rectangle 3"/>
          <p:cNvSpPr>
            <a:spLocks noGrp="1" noChangeArrowheads="1"/>
          </p:cNvSpPr>
          <p:nvPr>
            <p:ph idx="1"/>
          </p:nvPr>
        </p:nvSpPr>
        <p:spPr/>
        <p:txBody>
          <a:bodyPr/>
          <a:lstStyle/>
          <a:p>
            <a:endParaRPr lang="el-GR"/>
          </a:p>
          <a:p>
            <a:r>
              <a:rPr lang="el-GR">
                <a:solidFill>
                  <a:srgbClr val="FFFF00"/>
                </a:solidFill>
              </a:rPr>
              <a:t>Οι μάνατζερ δεν έχουν εμπιστοσύνη και πίστη στους υφισταμένους</a:t>
            </a:r>
          </a:p>
          <a:p>
            <a:pPr>
              <a:buFont typeface="Wingdings" pitchFamily="2" charset="2"/>
              <a:buNone/>
            </a:pPr>
            <a:endParaRPr lang="el-GR">
              <a:solidFill>
                <a:srgbClr val="FFFF00"/>
              </a:solidFill>
            </a:endParaRPr>
          </a:p>
          <a:p>
            <a:r>
              <a:rPr lang="el-GR">
                <a:solidFill>
                  <a:srgbClr val="FFFF00"/>
                </a:solidFill>
              </a:rPr>
              <a:t>Ο έλεγχος συγκεντρώνεται στο ανώτατο μάνατζμεντ</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l-GR">
                <a:solidFill>
                  <a:srgbClr val="FFFF00"/>
                </a:solidFill>
              </a:rPr>
              <a:t>Φιλανθρωπικό – Εξουσιαστικό</a:t>
            </a:r>
          </a:p>
        </p:txBody>
      </p:sp>
      <p:sp>
        <p:nvSpPr>
          <p:cNvPr id="68611" name="Rectangle 3"/>
          <p:cNvSpPr>
            <a:spLocks noGrp="1" noChangeArrowheads="1"/>
          </p:cNvSpPr>
          <p:nvPr>
            <p:ph idx="1"/>
          </p:nvPr>
        </p:nvSpPr>
        <p:spPr/>
        <p:txBody>
          <a:bodyPr/>
          <a:lstStyle/>
          <a:p>
            <a:pPr algn="ctr">
              <a:buFont typeface="Wingdings" pitchFamily="2" charset="2"/>
              <a:buNone/>
            </a:pPr>
            <a:endParaRPr lang="el-GR"/>
          </a:p>
          <a:p>
            <a:pPr algn="ctr">
              <a:lnSpc>
                <a:spcPct val="150000"/>
              </a:lnSpc>
              <a:buFont typeface="Wingdings" pitchFamily="2" charset="2"/>
              <a:buNone/>
            </a:pPr>
            <a:r>
              <a:rPr lang="el-GR">
                <a:solidFill>
                  <a:srgbClr val="FFFF00"/>
                </a:solidFill>
              </a:rPr>
              <a:t>Οι μάνατζερ έχουν συγκαταβατική πίστη κι εμπιστοσύνη στους υφισταμένους τους, όπως το αφεντικό στους δούλους του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l-GR" sz="4800">
                <a:solidFill>
                  <a:srgbClr val="FFFF00"/>
                </a:solidFill>
              </a:rPr>
              <a:t>Συμβουλευτικό</a:t>
            </a:r>
          </a:p>
        </p:txBody>
      </p:sp>
      <p:sp>
        <p:nvSpPr>
          <p:cNvPr id="73731" name="Rectangle 3"/>
          <p:cNvSpPr>
            <a:spLocks noGrp="1" noChangeArrowheads="1"/>
          </p:cNvSpPr>
          <p:nvPr>
            <p:ph idx="1"/>
          </p:nvPr>
        </p:nvSpPr>
        <p:spPr/>
        <p:txBody>
          <a:bodyPr/>
          <a:lstStyle/>
          <a:p>
            <a:pPr>
              <a:lnSpc>
                <a:spcPct val="130000"/>
              </a:lnSpc>
            </a:pPr>
            <a:r>
              <a:rPr lang="el-GR">
                <a:solidFill>
                  <a:srgbClr val="FFFF00"/>
                </a:solidFill>
              </a:rPr>
              <a:t>Οι μάνατζερ έχουν ουσιαστική, αλλά όχι πλήρη εμπιστοσύνη και πίστη στους υφισταμένους</a:t>
            </a:r>
          </a:p>
          <a:p>
            <a:pPr>
              <a:lnSpc>
                <a:spcPct val="130000"/>
              </a:lnSpc>
            </a:pPr>
            <a:r>
              <a:rPr lang="el-GR">
                <a:solidFill>
                  <a:srgbClr val="FFFF00"/>
                </a:solidFill>
              </a:rPr>
              <a:t>Μπορεί να υπάρχει άτυπη οργάνωση που αντιστρατεύεται τους στόχους της τυπικής οργάνωσης</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r>
              <a:rPr lang="el-GR">
                <a:solidFill>
                  <a:srgbClr val="FFFF00"/>
                </a:solidFill>
              </a:rPr>
              <a:t/>
            </a:r>
            <a:br>
              <a:rPr lang="el-GR">
                <a:solidFill>
                  <a:srgbClr val="FFFF00"/>
                </a:solidFill>
              </a:rPr>
            </a:br>
            <a:r>
              <a:rPr lang="el-GR">
                <a:solidFill>
                  <a:srgbClr val="FFFF00"/>
                </a:solidFill>
              </a:rPr>
              <a:t>Συμμετοχικό</a:t>
            </a:r>
            <a:br>
              <a:rPr lang="el-GR">
                <a:solidFill>
                  <a:srgbClr val="FFFF00"/>
                </a:solidFill>
              </a:rPr>
            </a:br>
            <a:endParaRPr lang="el-GR">
              <a:solidFill>
                <a:srgbClr val="FFFF00"/>
              </a:solidFill>
            </a:endParaRPr>
          </a:p>
        </p:txBody>
      </p:sp>
      <p:sp>
        <p:nvSpPr>
          <p:cNvPr id="74755" name="Rectangle 3"/>
          <p:cNvSpPr>
            <a:spLocks noGrp="1" noChangeArrowheads="1"/>
          </p:cNvSpPr>
          <p:nvPr>
            <p:ph idx="1"/>
          </p:nvPr>
        </p:nvSpPr>
        <p:spPr/>
        <p:txBody>
          <a:bodyPr/>
          <a:lstStyle/>
          <a:p>
            <a:r>
              <a:rPr lang="el-GR">
                <a:solidFill>
                  <a:srgbClr val="FFFF00"/>
                </a:solidFill>
              </a:rPr>
              <a:t>Οι μάνατζερ έχουν πλήρη εμπιστοσύνη και πίστη στους υφισταμένους τους.</a:t>
            </a:r>
          </a:p>
          <a:p>
            <a:r>
              <a:rPr lang="el-GR">
                <a:solidFill>
                  <a:srgbClr val="FFFF00"/>
                </a:solidFill>
              </a:rPr>
              <a:t>Τυπική και άτυπη οργάνωση είναι το ίδιο</a:t>
            </a:r>
          </a:p>
          <a:p>
            <a:pPr>
              <a:buFont typeface="Wingdings" pitchFamily="2" charset="2"/>
              <a:buNone/>
            </a:pPr>
            <a:endParaRPr lang="el-GR">
              <a:solidFill>
                <a:srgbClr val="FFFF00"/>
              </a:solidFill>
            </a:endParaRPr>
          </a:p>
          <a:p>
            <a:pPr>
              <a:buFont typeface="Wingdings" pitchFamily="2" charset="2"/>
              <a:buNone/>
            </a:pPr>
            <a:endParaRPr lang="el-GR">
              <a:solidFill>
                <a:srgbClr val="FFFF00"/>
              </a:solidFill>
            </a:endParaRPr>
          </a:p>
          <a:p>
            <a:r>
              <a:rPr lang="el-GR">
                <a:solidFill>
                  <a:srgbClr val="FFFF00"/>
                </a:solidFill>
              </a:rPr>
              <a:t>Όλοι υποβοηθούν τις προσπάθειες επίτευξης των στόχων του οργανισμού</a:t>
            </a:r>
          </a:p>
          <a:p>
            <a:endParaRPr lang="el-GR">
              <a:solidFill>
                <a:srgbClr val="FFFF00"/>
              </a:solidFill>
            </a:endParaRPr>
          </a:p>
        </p:txBody>
      </p:sp>
      <p:sp>
        <p:nvSpPr>
          <p:cNvPr id="74756" name="AutoShape 4"/>
          <p:cNvSpPr>
            <a:spLocks noChangeArrowheads="1"/>
          </p:cNvSpPr>
          <p:nvPr/>
        </p:nvSpPr>
        <p:spPr bwMode="auto">
          <a:xfrm>
            <a:off x="4495800" y="3429000"/>
            <a:ext cx="485775" cy="976313"/>
          </a:xfrm>
          <a:prstGeom prst="down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4000" b="1" cap="none" dirty="0" smtClean="0">
                <a:ea typeface="Calibri"/>
                <a:cs typeface="Arial"/>
              </a:rPr>
              <a:t>ΟΙ ΕΡΓΑΣΙΑΚΕΣ ΟΜΑΔΕΣ ΚΑΙ Η ΕΠΙΚΟΙΝΩΝΙΑ ΣΤΟΥΣ ΟΡΓΑΝΙΣΜΟΥΣ</a:t>
            </a:r>
            <a:br>
              <a:rPr lang="el-GR" sz="4000" b="1" cap="none" dirty="0" smtClean="0">
                <a:ea typeface="Calibri"/>
                <a:cs typeface="Arial"/>
              </a:rPr>
            </a:br>
            <a:endParaRPr lang="el-GR" cap="none" dirty="0"/>
          </a:p>
        </p:txBody>
      </p:sp>
      <p:pic>
        <p:nvPicPr>
          <p:cNvPr id="64514" name="Picture 2" descr="3d illustration of man on puzzle piece joining group of people  3d rendering of people - human character  Stock Photo - 21054105"/>
          <p:cNvPicPr>
            <a:picLocks noChangeAspect="1" noChangeArrowheads="1"/>
          </p:cNvPicPr>
          <p:nvPr/>
        </p:nvPicPr>
        <p:blipFill>
          <a:blip r:embed="rId2"/>
          <a:srcRect/>
          <a:stretch>
            <a:fillRect/>
          </a:stretch>
        </p:blipFill>
        <p:spPr bwMode="auto">
          <a:xfrm>
            <a:off x="2214546" y="642918"/>
            <a:ext cx="4286250" cy="325755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ΤΥΠΙΚΕΣ &amp; ΑΤΥΠΕΣ</a:t>
            </a:r>
            <a:endParaRPr lang="el-GR" dirty="0"/>
          </a:p>
        </p:txBody>
      </p:sp>
      <p:sp>
        <p:nvSpPr>
          <p:cNvPr id="3" name="2 - Θέση κειμένου"/>
          <p:cNvSpPr>
            <a:spLocks noGrp="1"/>
          </p:cNvSpPr>
          <p:nvPr>
            <p:ph type="body" idx="1"/>
          </p:nvPr>
        </p:nvSpPr>
        <p:spPr/>
        <p:txBody>
          <a:bodyPr/>
          <a:lstStyle/>
          <a:p>
            <a:r>
              <a:rPr lang="el-GR" dirty="0">
                <a:ea typeface="Calibri"/>
              </a:rPr>
              <a:t>Υπάρχουν 2 είδη εργασιακών ομάδων:</a:t>
            </a:r>
            <a:endParaRPr lang="el-GR" dirty="0" smtClean="0">
              <a:latin typeface="Arial"/>
              <a:ea typeface="Calibri"/>
            </a:endParaRPr>
          </a:p>
          <a:p>
            <a:endParaRPr lang="el-GR" dirty="0"/>
          </a:p>
        </p:txBody>
      </p:sp>
      <p:pic>
        <p:nvPicPr>
          <p:cNvPr id="63490" name="Picture 2" descr="Business Groups : 3D group of business people - isolated over a white background"/>
          <p:cNvPicPr>
            <a:picLocks noChangeAspect="1" noChangeArrowheads="1"/>
          </p:cNvPicPr>
          <p:nvPr/>
        </p:nvPicPr>
        <p:blipFill>
          <a:blip r:embed="rId2"/>
          <a:srcRect/>
          <a:stretch>
            <a:fillRect/>
          </a:stretch>
        </p:blipFill>
        <p:spPr bwMode="auto">
          <a:xfrm>
            <a:off x="4786314" y="785794"/>
            <a:ext cx="3643338" cy="2580700"/>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κειμένου"/>
          <p:cNvSpPr>
            <a:spLocks noGrp="1"/>
          </p:cNvSpPr>
          <p:nvPr>
            <p:ph type="body" idx="1"/>
          </p:nvPr>
        </p:nvSpPr>
        <p:spPr/>
        <p:txBody>
          <a:bodyPr/>
          <a:lstStyle/>
          <a:p>
            <a:r>
              <a:rPr lang="el-GR" dirty="0" smtClean="0"/>
              <a:t>ΣΚΕΦΤΕΙΤΕ ΠΑΡΑΔΕΙΓΜΑΤΑ ΑΤΥΠΩΝ ΚΑΙ ΤΥΠΙΚΩΝ ΟΜΑΔΩΝ</a:t>
            </a:r>
            <a:endParaRPr lang="el-G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t>ΟΜΑΔΕΣ ΕΡΓΑΖΟΜΕΝΩΝ</a:t>
            </a:r>
            <a:endParaRPr lang="el-GR" dirty="0"/>
          </a:p>
        </p:txBody>
      </p:sp>
      <p:sp>
        <p:nvSpPr>
          <p:cNvPr id="5" name="4 - Θέση περιεχομένου"/>
          <p:cNvSpPr>
            <a:spLocks noGrp="1"/>
          </p:cNvSpPr>
          <p:nvPr>
            <p:ph idx="1"/>
          </p:nvPr>
        </p:nvSpPr>
        <p:spPr/>
        <p:txBody>
          <a:bodyPr>
            <a:normAutofit fontScale="85000" lnSpcReduction="10000"/>
          </a:bodyPr>
          <a:lstStyle/>
          <a:p>
            <a:pPr lvl="0" algn="just">
              <a:lnSpc>
                <a:spcPct val="150000"/>
              </a:lnSpc>
              <a:spcAft>
                <a:spcPts val="1000"/>
              </a:spcAft>
              <a:buFont typeface="Symbol"/>
              <a:buChar char=""/>
            </a:pPr>
            <a:r>
              <a:rPr lang="el-GR" dirty="0">
                <a:ea typeface="Calibri"/>
              </a:rPr>
              <a:t>Οι άτυπες ομάδες σχηματίζονται αυθόρμητα με στόχο την πραγματοποίηση κοινών επιδιώξεων. </a:t>
            </a:r>
            <a:endParaRPr lang="el-GR" dirty="0" smtClean="0">
              <a:latin typeface="Arial"/>
              <a:ea typeface="Calibri"/>
            </a:endParaRPr>
          </a:p>
          <a:p>
            <a:pPr lvl="0" algn="just">
              <a:lnSpc>
                <a:spcPct val="150000"/>
              </a:lnSpc>
              <a:spcAft>
                <a:spcPts val="1000"/>
              </a:spcAft>
              <a:buFont typeface="Symbol"/>
              <a:buChar char=""/>
            </a:pPr>
            <a:r>
              <a:rPr lang="el-GR" dirty="0">
                <a:ea typeface="Calibri"/>
              </a:rPr>
              <a:t>Οι τυπικές ομάδες συγκροτούνται από την τυπική εξουσία με στόχο την υλοποίηση συγκεκριμένων στόχων.</a:t>
            </a:r>
            <a:endParaRPr lang="el-GR" dirty="0" smtClean="0">
              <a:latin typeface="Arial"/>
              <a:ea typeface="Calibri"/>
            </a:endParaRPr>
          </a:p>
          <a:p>
            <a:pPr lvl="0" algn="just">
              <a:lnSpc>
                <a:spcPct val="150000"/>
              </a:lnSpc>
              <a:spcAft>
                <a:spcPts val="1000"/>
              </a:spcAft>
              <a:buFont typeface="Symbol"/>
              <a:buChar char=""/>
            </a:pPr>
            <a:r>
              <a:rPr lang="el-GR" dirty="0">
                <a:ea typeface="Calibri"/>
              </a:rPr>
              <a:t>Βασικό χαρακτηριστικό τους είναι η συνεκτικότητα, η οποία εξαρτάται από το μέγεθος της ομάδας, το βαθμό εξάρτησης των μελών της, την επιτυχία των στόχων, κα.</a:t>
            </a:r>
            <a:endParaRPr lang="el-GR" dirty="0" smtClean="0">
              <a:latin typeface="Arial"/>
              <a:ea typeface="Calibri"/>
            </a:endParaRPr>
          </a:p>
          <a:p>
            <a:pPr lvl="0" algn="just">
              <a:lnSpc>
                <a:spcPct val="150000"/>
              </a:lnSpc>
              <a:spcAft>
                <a:spcPts val="1000"/>
              </a:spcAft>
              <a:buFont typeface="Symbol"/>
              <a:buChar char=""/>
            </a:pPr>
            <a:r>
              <a:rPr lang="el-GR" dirty="0">
                <a:ea typeface="Calibri"/>
              </a:rPr>
              <a:t>Το  χτίσιμο των ομάδων έχει στόχο να δημιουργήσει τις απαραίτητες προϋποθέσεις, ώστε τα μέλη της να συνεργάζονται αποτελεσματικά. </a:t>
            </a:r>
            <a:endParaRPr lang="el-GR" dirty="0" smtClean="0">
              <a:latin typeface="Arial"/>
              <a:ea typeface="Calibri"/>
            </a:endParaRPr>
          </a:p>
          <a:p>
            <a:endParaRPr lang="el-G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700" b="1" i="1" dirty="0" smtClean="0">
                <a:solidFill>
                  <a:srgbClr val="FF0000"/>
                </a:solidFill>
                <a:latin typeface="+mn-lt"/>
                <a:ea typeface="Times New Roman"/>
              </a:rPr>
              <a:t>Τι ονομάζουμε σύγκρουση και ποιες οι βασικές αιτίες που προκαλούν συγκρούσεις;</a:t>
            </a:r>
            <a:br>
              <a:rPr lang="el-GR" sz="2700" b="1" i="1" dirty="0" smtClean="0">
                <a:solidFill>
                  <a:srgbClr val="FF0000"/>
                </a:solidFill>
                <a:latin typeface="+mn-lt"/>
                <a:ea typeface="Times New Roman"/>
              </a:rPr>
            </a:br>
            <a:endParaRPr lang="el-GR" dirty="0">
              <a:latin typeface="+mn-lt"/>
            </a:endParaRPr>
          </a:p>
        </p:txBody>
      </p:sp>
      <p:sp>
        <p:nvSpPr>
          <p:cNvPr id="3" name="2 - Θέση περιεχομένου"/>
          <p:cNvSpPr>
            <a:spLocks noGrp="1"/>
          </p:cNvSpPr>
          <p:nvPr>
            <p:ph idx="1"/>
          </p:nvPr>
        </p:nvSpPr>
        <p:spPr>
          <a:xfrm>
            <a:off x="457200" y="1600201"/>
            <a:ext cx="7543824" cy="2686056"/>
          </a:xfrm>
        </p:spPr>
        <p:txBody>
          <a:bodyPr>
            <a:normAutofit/>
          </a:bodyPr>
          <a:lstStyle/>
          <a:p>
            <a:r>
              <a:rPr lang="el-GR" dirty="0"/>
              <a:t>Σύγκρουση είναι μια κατάσταση που συμβαίνει όταν οι στόχοι ή οι μέθοδοι ή οι αξίες ή οι γνώμες δύο ή περισσότερων ανθρώπων είναι διαφορετικές και πρέπει να παρθεί μια απόφαση.</a:t>
            </a:r>
          </a:p>
        </p:txBody>
      </p:sp>
      <p:pic>
        <p:nvPicPr>
          <p:cNvPr id="57346" name="Picture 2" descr="Businessman screaming into a megaphone against a younger businessman holding a smaller megaphone Stock Photo - 14022403"/>
          <p:cNvPicPr>
            <a:picLocks noChangeAspect="1" noChangeArrowheads="1"/>
          </p:cNvPicPr>
          <p:nvPr/>
        </p:nvPicPr>
        <p:blipFill>
          <a:blip r:embed="rId2"/>
          <a:srcRect/>
          <a:stretch>
            <a:fillRect/>
          </a:stretch>
        </p:blipFill>
        <p:spPr bwMode="auto">
          <a:xfrm>
            <a:off x="4714876" y="4286256"/>
            <a:ext cx="3810000" cy="2105026"/>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dirty="0">
                <a:ea typeface="Calibri"/>
                <a:cs typeface="Arial"/>
              </a:rPr>
              <a:t>Η επίλυση των συγκρούσεων</a:t>
            </a:r>
            <a:br>
              <a:rPr lang="el-GR" b="1" dirty="0">
                <a:ea typeface="Calibri"/>
                <a:cs typeface="Arial"/>
              </a:rPr>
            </a:br>
            <a:endParaRPr lang="el-GR" dirty="0"/>
          </a:p>
        </p:txBody>
      </p:sp>
      <p:sp>
        <p:nvSpPr>
          <p:cNvPr id="3" name="2 - Θέση περιεχομένου"/>
          <p:cNvSpPr>
            <a:spLocks noGrp="1"/>
          </p:cNvSpPr>
          <p:nvPr>
            <p:ph idx="1"/>
          </p:nvPr>
        </p:nvSpPr>
        <p:spPr>
          <a:xfrm>
            <a:off x="457200" y="1600201"/>
            <a:ext cx="7901014" cy="2400304"/>
          </a:xfrm>
        </p:spPr>
        <p:txBody>
          <a:bodyPr>
            <a:normAutofit/>
          </a:bodyPr>
          <a:lstStyle/>
          <a:p>
            <a:r>
              <a:rPr lang="el-GR" dirty="0">
                <a:ea typeface="Calibri"/>
              </a:rPr>
              <a:t>Συγκρούσεις δημιουργούνται όταν οι στόχοι, οι μέθοδοι, οι αξίες ή οι γνώμες μεταξύ ανθρώπων ή τμημάτων είναι διαφορετικές και πρέπει να παρθεί μια απόφαση. </a:t>
            </a:r>
            <a:endParaRPr lang="el-GR" dirty="0" smtClean="0">
              <a:ea typeface="Calibri"/>
            </a:endParaRPr>
          </a:p>
          <a:p>
            <a:r>
              <a:rPr lang="el-GR" dirty="0" smtClean="0">
                <a:ea typeface="Calibri"/>
              </a:rPr>
              <a:t>Οι </a:t>
            </a:r>
            <a:r>
              <a:rPr lang="el-GR" dirty="0">
                <a:ea typeface="Calibri"/>
              </a:rPr>
              <a:t>συγκρούσεις προκύπτουν ανάλογα με το κλίμα που επικρατεί στον εργασιακό χώρο και χρειάζεται παρέμβαση από τη διοίκηση μέσω προληπτικών ενεργειών. </a:t>
            </a:r>
            <a:endParaRPr lang="el-GR" dirty="0" smtClean="0">
              <a:latin typeface="Arial"/>
              <a:ea typeface="Calibri"/>
            </a:endParaRPr>
          </a:p>
          <a:p>
            <a:endParaRPr lang="el-GR" dirty="0"/>
          </a:p>
        </p:txBody>
      </p:sp>
      <p:pic>
        <p:nvPicPr>
          <p:cNvPr id="60418" name="Picture 2" descr="Boxing Referee choosing the winner between two businessmen Stock Photo - 11559802"/>
          <p:cNvPicPr>
            <a:picLocks noChangeAspect="1" noChangeArrowheads="1"/>
          </p:cNvPicPr>
          <p:nvPr/>
        </p:nvPicPr>
        <p:blipFill>
          <a:blip r:embed="rId2"/>
          <a:srcRect/>
          <a:stretch>
            <a:fillRect/>
          </a:stretch>
        </p:blipFill>
        <p:spPr bwMode="auto">
          <a:xfrm>
            <a:off x="2571736" y="3643314"/>
            <a:ext cx="3810000" cy="2733676"/>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100" b="1" u="sng" dirty="0">
                <a:ea typeface="Calibri"/>
              </a:rPr>
              <a:t>Το στυλ αντιμετώπισης μπορεί να είναι: </a:t>
            </a:r>
            <a:r>
              <a:rPr lang="el-GR" sz="3100" dirty="0" smtClean="0">
                <a:latin typeface="Arial"/>
                <a:ea typeface="Calibri"/>
              </a:rPr>
              <a:t/>
            </a:r>
            <a:br>
              <a:rPr lang="el-GR" sz="3100" dirty="0" smtClean="0">
                <a:latin typeface="Arial"/>
                <a:ea typeface="Calibri"/>
              </a:rPr>
            </a:br>
            <a:endParaRPr lang="el-GR" dirty="0"/>
          </a:p>
        </p:txBody>
      </p:sp>
      <p:sp>
        <p:nvSpPr>
          <p:cNvPr id="3" name="2 - Θέση περιεχομένου"/>
          <p:cNvSpPr>
            <a:spLocks noGrp="1"/>
          </p:cNvSpPr>
          <p:nvPr>
            <p:ph idx="1"/>
          </p:nvPr>
        </p:nvSpPr>
        <p:spPr>
          <a:xfrm>
            <a:off x="457200" y="1600200"/>
            <a:ext cx="3971924" cy="4829195"/>
          </a:xfrm>
        </p:spPr>
        <p:txBody>
          <a:bodyPr>
            <a:normAutofit fontScale="55000" lnSpcReduction="20000"/>
          </a:bodyPr>
          <a:lstStyle/>
          <a:p>
            <a:pPr indent="457200" algn="just">
              <a:lnSpc>
                <a:spcPct val="150000"/>
              </a:lnSpc>
              <a:spcAft>
                <a:spcPts val="1000"/>
              </a:spcAft>
              <a:buNone/>
            </a:pPr>
            <a:r>
              <a:rPr lang="el-GR" b="1" dirty="0">
                <a:ea typeface="Calibri"/>
              </a:rPr>
              <a:t>-</a:t>
            </a:r>
            <a:r>
              <a:rPr lang="el-GR" sz="4000" b="1" dirty="0">
                <a:ea typeface="Calibri"/>
              </a:rPr>
              <a:t>ανταγωνιστικό</a:t>
            </a:r>
            <a:r>
              <a:rPr lang="el-GR" b="1" dirty="0">
                <a:ea typeface="Calibri"/>
              </a:rPr>
              <a:t> (το άτομο ασκεί πίεση, δείχνει ακαμψία και εχθρότητα), </a:t>
            </a:r>
            <a:endParaRPr lang="el-GR" b="1" dirty="0" smtClean="0">
              <a:latin typeface="Arial"/>
              <a:ea typeface="Calibri"/>
            </a:endParaRPr>
          </a:p>
          <a:p>
            <a:pPr indent="457200" algn="just">
              <a:lnSpc>
                <a:spcPct val="150000"/>
              </a:lnSpc>
              <a:spcAft>
                <a:spcPts val="1000"/>
              </a:spcAft>
              <a:buNone/>
            </a:pPr>
            <a:r>
              <a:rPr lang="el-GR" b="1" dirty="0">
                <a:ea typeface="Calibri"/>
              </a:rPr>
              <a:t>-</a:t>
            </a:r>
            <a:r>
              <a:rPr lang="el-GR" sz="4000" b="1" dirty="0">
                <a:ea typeface="Calibri"/>
              </a:rPr>
              <a:t>υποχωρητικό</a:t>
            </a:r>
            <a:r>
              <a:rPr lang="el-GR" b="1" dirty="0">
                <a:ea typeface="Calibri"/>
              </a:rPr>
              <a:t> (το άτομο αποφεύγει την αντιπαράθεση παραχωρώντας στο άλλο αυτό που του ζητούν)</a:t>
            </a:r>
            <a:endParaRPr lang="el-GR" b="1" dirty="0" smtClean="0">
              <a:latin typeface="Arial"/>
              <a:ea typeface="Calibri"/>
            </a:endParaRPr>
          </a:p>
          <a:p>
            <a:pPr indent="457200" algn="just">
              <a:lnSpc>
                <a:spcPct val="150000"/>
              </a:lnSpc>
              <a:spcAft>
                <a:spcPts val="1000"/>
              </a:spcAft>
              <a:buNone/>
            </a:pPr>
            <a:r>
              <a:rPr lang="el-GR" b="1" dirty="0" smtClean="0">
                <a:ea typeface="Calibri"/>
              </a:rPr>
              <a:t>-</a:t>
            </a:r>
            <a:r>
              <a:rPr lang="el-GR" sz="4000" b="1" dirty="0" smtClean="0">
                <a:ea typeface="Calibri"/>
              </a:rPr>
              <a:t>στυλ </a:t>
            </a:r>
            <a:r>
              <a:rPr lang="el-GR" sz="4000" b="1" dirty="0">
                <a:ea typeface="Calibri"/>
              </a:rPr>
              <a:t>αποφυγής </a:t>
            </a:r>
            <a:r>
              <a:rPr lang="el-GR" b="1" dirty="0">
                <a:ea typeface="Calibri"/>
              </a:rPr>
              <a:t>(το άτομο προσποιείται ότι δεν υπάρχει πρόβλημα και ότι θα λυθεί από μόνο με το χρόνο)</a:t>
            </a:r>
            <a:endParaRPr lang="el-GR" b="1" dirty="0" smtClean="0">
              <a:latin typeface="Arial"/>
              <a:ea typeface="Calibri"/>
            </a:endParaRPr>
          </a:p>
          <a:p>
            <a:pPr indent="457200" algn="just">
              <a:lnSpc>
                <a:spcPct val="150000"/>
              </a:lnSpc>
              <a:spcAft>
                <a:spcPts val="1000"/>
              </a:spcAft>
              <a:buNone/>
            </a:pPr>
            <a:r>
              <a:rPr lang="el-GR" b="1" dirty="0">
                <a:ea typeface="Calibri"/>
              </a:rPr>
              <a:t>-</a:t>
            </a:r>
            <a:r>
              <a:rPr lang="el-GR" sz="4000" b="1" dirty="0">
                <a:ea typeface="Calibri"/>
              </a:rPr>
              <a:t>συμβιβαστικό</a:t>
            </a:r>
            <a:r>
              <a:rPr lang="el-GR" b="1" dirty="0">
                <a:ea typeface="Calibri"/>
              </a:rPr>
              <a:t> (δημιουργούνται πρόχειρες λύσεις μοιράζοντας τη διαφορά των αιτημάτων)</a:t>
            </a:r>
            <a:endParaRPr lang="el-GR" b="1" dirty="0" smtClean="0">
              <a:latin typeface="Arial"/>
              <a:ea typeface="Calibri"/>
            </a:endParaRPr>
          </a:p>
          <a:p>
            <a:pPr indent="457200" algn="just">
              <a:lnSpc>
                <a:spcPct val="150000"/>
              </a:lnSpc>
              <a:spcAft>
                <a:spcPts val="1000"/>
              </a:spcAft>
              <a:buNone/>
            </a:pPr>
            <a:r>
              <a:rPr lang="el-GR" b="1" dirty="0">
                <a:ea typeface="Calibri"/>
              </a:rPr>
              <a:t>-</a:t>
            </a:r>
            <a:r>
              <a:rPr lang="el-GR" sz="4000" b="1" dirty="0">
                <a:ea typeface="Calibri"/>
              </a:rPr>
              <a:t>συνεργατικό</a:t>
            </a:r>
            <a:r>
              <a:rPr lang="el-GR" b="1" dirty="0">
                <a:ea typeface="Calibri"/>
              </a:rPr>
              <a:t> (επίλυση του προβλήματος ύστερα από εποικοδομητικό διάλογο)</a:t>
            </a:r>
            <a:endParaRPr lang="el-GR" b="1" dirty="0" smtClean="0">
              <a:latin typeface="Arial"/>
              <a:ea typeface="Calibri"/>
            </a:endParaRPr>
          </a:p>
          <a:p>
            <a:endParaRPr lang="el-GR" dirty="0"/>
          </a:p>
        </p:txBody>
      </p:sp>
      <p:pic>
        <p:nvPicPr>
          <p:cNvPr id="59394" name="Picture 2" descr="Created with adobe illustrator  It is a vector file scale it to any size  Stock Photo - 12813070"/>
          <p:cNvPicPr>
            <a:picLocks noChangeAspect="1" noChangeArrowheads="1"/>
          </p:cNvPicPr>
          <p:nvPr/>
        </p:nvPicPr>
        <p:blipFill>
          <a:blip r:embed="rId2"/>
          <a:srcRect/>
          <a:stretch>
            <a:fillRect/>
          </a:stretch>
        </p:blipFill>
        <p:spPr bwMode="auto">
          <a:xfrm>
            <a:off x="4929190" y="2000240"/>
            <a:ext cx="3810000" cy="38100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ea typeface="Calibri"/>
              </a:rPr>
              <a:t>Οι επικοινωνίες</a:t>
            </a:r>
            <a:endParaRPr lang="el-GR" dirty="0"/>
          </a:p>
        </p:txBody>
      </p:sp>
      <p:sp>
        <p:nvSpPr>
          <p:cNvPr id="3" name="2 - Θέση περιεχομένου"/>
          <p:cNvSpPr>
            <a:spLocks noGrp="1"/>
          </p:cNvSpPr>
          <p:nvPr>
            <p:ph idx="1"/>
          </p:nvPr>
        </p:nvSpPr>
        <p:spPr>
          <a:xfrm>
            <a:off x="457200" y="1600201"/>
            <a:ext cx="4972056" cy="4472006"/>
          </a:xfrm>
        </p:spPr>
        <p:txBody>
          <a:bodyPr>
            <a:normAutofit/>
          </a:bodyPr>
          <a:lstStyle/>
          <a:p>
            <a:r>
              <a:rPr lang="el-GR" b="1" i="1" dirty="0"/>
              <a:t>Η επικοινωνία στο χώρο της εργασίας δεν αναφέρεται μόνο στη μετάδοση και λήψη μηνυμάτων, αλλά και στη συνεργασία με τους άλλους. </a:t>
            </a:r>
            <a:endParaRPr lang="en-US" b="1" i="1" dirty="0" smtClean="0"/>
          </a:p>
          <a:p>
            <a:r>
              <a:rPr lang="el-GR" b="1" i="1" dirty="0" smtClean="0"/>
              <a:t>Οι </a:t>
            </a:r>
            <a:r>
              <a:rPr lang="el-GR" b="1" i="1" dirty="0"/>
              <a:t>επιτυχημένες επιχειρήσεις είναι όσες συγκεντρώνουν διαφορετικές εμπειρίες και ευνοούν μια ατμόσφαιρα γνήσιας επικοινωνίας που θα στηρίζεται στο σεβασμό της διαφορετικότητας. </a:t>
            </a:r>
            <a:endParaRPr lang="el-GR" dirty="0"/>
          </a:p>
          <a:p>
            <a:endParaRPr lang="el-GR" dirty="0"/>
          </a:p>
        </p:txBody>
      </p:sp>
      <p:pic>
        <p:nvPicPr>
          <p:cNvPr id="58370" name="Picture 2" descr="communication-person.Cartoon communication concept Stock Photo - 11888406"/>
          <p:cNvPicPr>
            <a:picLocks noChangeAspect="1" noChangeArrowheads="1"/>
          </p:cNvPicPr>
          <p:nvPr/>
        </p:nvPicPr>
        <p:blipFill>
          <a:blip r:embed="rId2"/>
          <a:srcRect/>
          <a:stretch>
            <a:fillRect/>
          </a:stretch>
        </p:blipFill>
        <p:spPr bwMode="auto">
          <a:xfrm>
            <a:off x="5357818" y="2428868"/>
            <a:ext cx="3643370" cy="4199850"/>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a:ea typeface="Calibri"/>
                <a:cs typeface="Arial"/>
              </a:rPr>
              <a:t> Η διεργασία της επικοινωνίας</a:t>
            </a:r>
            <a:endParaRPr lang="el-GR" dirty="0"/>
          </a:p>
        </p:txBody>
      </p:sp>
      <p:sp>
        <p:nvSpPr>
          <p:cNvPr id="3" name="2 - Θέση περιεχομένου"/>
          <p:cNvSpPr>
            <a:spLocks noGrp="1"/>
          </p:cNvSpPr>
          <p:nvPr>
            <p:ph idx="1"/>
          </p:nvPr>
        </p:nvSpPr>
        <p:spPr>
          <a:xfrm>
            <a:off x="457200" y="1600201"/>
            <a:ext cx="4186238" cy="4472006"/>
          </a:xfrm>
        </p:spPr>
        <p:txBody>
          <a:bodyPr>
            <a:normAutofit fontScale="92500" lnSpcReduction="20000"/>
          </a:bodyPr>
          <a:lstStyle/>
          <a:p>
            <a:r>
              <a:rPr lang="el-GR" b="1" dirty="0">
                <a:solidFill>
                  <a:srgbClr val="FF0000"/>
                </a:solidFill>
                <a:ea typeface="Calibri"/>
              </a:rPr>
              <a:t>Επικοινωνία</a:t>
            </a:r>
            <a:r>
              <a:rPr lang="el-GR" dirty="0">
                <a:ea typeface="Calibri"/>
              </a:rPr>
              <a:t> είναι η διαδικασία μετάδοσης εννοιών από έναν </a:t>
            </a:r>
            <a:r>
              <a:rPr lang="el-GR" sz="5100" b="1" dirty="0">
                <a:ea typeface="Calibri"/>
              </a:rPr>
              <a:t>αποστολέα</a:t>
            </a:r>
            <a:r>
              <a:rPr lang="el-GR" dirty="0">
                <a:ea typeface="Calibri"/>
              </a:rPr>
              <a:t> προς κάποιο </a:t>
            </a:r>
            <a:r>
              <a:rPr lang="el-GR" sz="5100" b="1" dirty="0">
                <a:ea typeface="Calibri"/>
              </a:rPr>
              <a:t>παραλήπτη</a:t>
            </a:r>
            <a:r>
              <a:rPr lang="el-GR" dirty="0">
                <a:ea typeface="Calibri"/>
              </a:rPr>
              <a:t>. </a:t>
            </a:r>
            <a:endParaRPr lang="en-US" dirty="0" smtClean="0">
              <a:ea typeface="Calibri"/>
            </a:endParaRPr>
          </a:p>
          <a:p>
            <a:endParaRPr lang="en-US" dirty="0">
              <a:ea typeface="Calibri"/>
            </a:endParaRPr>
          </a:p>
          <a:p>
            <a:pPr>
              <a:buNone/>
            </a:pPr>
            <a:endParaRPr lang="en-US" dirty="0" smtClean="0">
              <a:ea typeface="Calibri"/>
            </a:endParaRPr>
          </a:p>
          <a:p>
            <a:r>
              <a:rPr lang="el-GR" dirty="0" smtClean="0">
                <a:ea typeface="Calibri"/>
              </a:rPr>
              <a:t>Όταν </a:t>
            </a:r>
            <a:r>
              <a:rPr lang="el-GR" dirty="0">
                <a:ea typeface="Calibri"/>
              </a:rPr>
              <a:t>δυο άτομα επικοινωνούν, έχει σημασία το τι φτάνει στον παραλήπτη και όχι ποιες είναι οι προθέσεις του αποστολέα. Αυτός που θέλει να μεταδώσει ένα μήνυμα επιλέγει ένα κώδικα που είναι γνωστός από το άλλο άτομο. </a:t>
            </a:r>
            <a:endParaRPr lang="el-GR" dirty="0" smtClean="0">
              <a:latin typeface="Arial"/>
              <a:ea typeface="Calibri"/>
            </a:endParaRPr>
          </a:p>
          <a:p>
            <a:endParaRPr lang="el-GR" dirty="0"/>
          </a:p>
        </p:txBody>
      </p:sp>
      <p:pic>
        <p:nvPicPr>
          <p:cNvPr id="56322" name="Picture 2" descr="Technologies featuring information and communication  Stock Photo - 9688791"/>
          <p:cNvPicPr>
            <a:picLocks noChangeAspect="1" noChangeArrowheads="1"/>
          </p:cNvPicPr>
          <p:nvPr/>
        </p:nvPicPr>
        <p:blipFill>
          <a:blip r:embed="rId2"/>
          <a:srcRect/>
          <a:stretch>
            <a:fillRect/>
          </a:stretch>
        </p:blipFill>
        <p:spPr bwMode="auto">
          <a:xfrm>
            <a:off x="4857752" y="1285860"/>
            <a:ext cx="4086322" cy="5286412"/>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latin typeface="Arial"/>
                <a:ea typeface="Calibri"/>
              </a:rPr>
              <a:t>Τα είδη και οι μορφές επικοινωνίας</a:t>
            </a:r>
            <a:endParaRPr lang="el-GR" dirty="0"/>
          </a:p>
        </p:txBody>
      </p:sp>
      <p:sp>
        <p:nvSpPr>
          <p:cNvPr id="3" name="2 - Θέση περιεχομένου"/>
          <p:cNvSpPr>
            <a:spLocks noGrp="1"/>
          </p:cNvSpPr>
          <p:nvPr>
            <p:ph idx="1"/>
          </p:nvPr>
        </p:nvSpPr>
        <p:spPr/>
        <p:txBody>
          <a:bodyPr>
            <a:normAutofit fontScale="77500" lnSpcReduction="20000"/>
          </a:bodyPr>
          <a:lstStyle/>
          <a:p>
            <a:pPr lvl="0" algn="just">
              <a:lnSpc>
                <a:spcPct val="150000"/>
              </a:lnSpc>
              <a:spcAft>
                <a:spcPts val="1000"/>
              </a:spcAft>
              <a:buFont typeface="Symbol"/>
              <a:buChar char=""/>
            </a:pPr>
            <a:r>
              <a:rPr lang="el-GR" dirty="0">
                <a:ea typeface="Calibri"/>
              </a:rPr>
              <a:t>Η γραπτή επικοινωνία- ο γραπτός λόγος (έχει αποδεικτική ισχύ και χρειάζεται απλή γλώσσα και λέξεις, συντομία, ακρίβεια και πληρότητα)</a:t>
            </a:r>
            <a:endParaRPr lang="el-GR" dirty="0" smtClean="0">
              <a:latin typeface="Arial"/>
              <a:ea typeface="Calibri"/>
            </a:endParaRPr>
          </a:p>
          <a:p>
            <a:pPr lvl="0" algn="just">
              <a:lnSpc>
                <a:spcPct val="150000"/>
              </a:lnSpc>
              <a:spcAft>
                <a:spcPts val="1000"/>
              </a:spcAft>
              <a:buFont typeface="Symbol"/>
              <a:buChar char=""/>
            </a:pPr>
            <a:r>
              <a:rPr lang="el-GR" dirty="0">
                <a:ea typeface="Calibri"/>
              </a:rPr>
              <a:t>Οι ομιλίες και παρουσιάσεις </a:t>
            </a:r>
            <a:endParaRPr lang="el-GR" dirty="0" smtClean="0">
              <a:latin typeface="Arial"/>
              <a:ea typeface="Calibri"/>
            </a:endParaRPr>
          </a:p>
          <a:p>
            <a:pPr lvl="0" algn="just">
              <a:lnSpc>
                <a:spcPct val="150000"/>
              </a:lnSpc>
              <a:spcAft>
                <a:spcPts val="1000"/>
              </a:spcAft>
              <a:buFont typeface="Symbol"/>
              <a:buChar char=""/>
            </a:pPr>
            <a:r>
              <a:rPr lang="el-GR" dirty="0">
                <a:ea typeface="Calibri"/>
              </a:rPr>
              <a:t>Η τηλεφωνική επικοινωνία (διευκολύνει την επικοινωνία, αλλά μπορεί να οδηγήσει σε λανθασμένα συμπεράσματα)</a:t>
            </a:r>
            <a:endParaRPr lang="el-GR" dirty="0" smtClean="0">
              <a:latin typeface="Arial"/>
              <a:ea typeface="Calibri"/>
            </a:endParaRPr>
          </a:p>
          <a:p>
            <a:pPr lvl="0" algn="just">
              <a:lnSpc>
                <a:spcPct val="150000"/>
              </a:lnSpc>
              <a:spcAft>
                <a:spcPts val="1000"/>
              </a:spcAft>
              <a:buFont typeface="Symbol"/>
              <a:buChar char=""/>
            </a:pPr>
            <a:r>
              <a:rPr lang="el-GR" dirty="0">
                <a:ea typeface="Calibri"/>
              </a:rPr>
              <a:t>Οι ερωτήσεις (πρέπει να διευκολύνουν την έκφραση προτάσεων, εισηγήσεων και γενικά απόψεων)</a:t>
            </a:r>
            <a:endParaRPr lang="el-GR" dirty="0" smtClean="0">
              <a:latin typeface="Arial"/>
              <a:ea typeface="Calibri"/>
            </a:endParaRPr>
          </a:p>
          <a:p>
            <a:pPr lvl="0" algn="just">
              <a:lnSpc>
                <a:spcPct val="150000"/>
              </a:lnSpc>
              <a:spcAft>
                <a:spcPts val="1000"/>
              </a:spcAft>
              <a:buFont typeface="Symbol"/>
              <a:buChar char=""/>
            </a:pPr>
            <a:r>
              <a:rPr lang="el-GR" dirty="0">
                <a:ea typeface="Calibri"/>
              </a:rPr>
              <a:t>Η μη λεκτική επικοινωνία- η γλώσσα του σώματος (είναι τα μηνύματα που στέλνονται από τον τρόπου που μιλάει κάποιος, το ύφος, τη στάση του σώματος, κ.α.)</a:t>
            </a:r>
            <a:endParaRPr lang="el-GR" dirty="0" smtClean="0">
              <a:latin typeface="Arial"/>
              <a:ea typeface="Calibri"/>
            </a:endParaRPr>
          </a:p>
          <a:p>
            <a:endParaRPr lang="el-G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dirty="0">
                <a:ea typeface="Calibri"/>
                <a:cs typeface="Arial"/>
              </a:rPr>
              <a:t> Τα επικοινωνιακά εμπόδια</a:t>
            </a:r>
            <a:br>
              <a:rPr lang="el-GR" b="1" dirty="0">
                <a:ea typeface="Calibri"/>
                <a:cs typeface="Arial"/>
              </a:rPr>
            </a:br>
            <a:endParaRPr lang="el-GR" dirty="0"/>
          </a:p>
        </p:txBody>
      </p:sp>
      <p:sp>
        <p:nvSpPr>
          <p:cNvPr id="3" name="2 - Θέση περιεχομένου"/>
          <p:cNvSpPr>
            <a:spLocks noGrp="1"/>
          </p:cNvSpPr>
          <p:nvPr>
            <p:ph idx="1"/>
          </p:nvPr>
        </p:nvSpPr>
        <p:spPr>
          <a:xfrm>
            <a:off x="457200" y="1600200"/>
            <a:ext cx="4257676" cy="4757758"/>
          </a:xfrm>
        </p:spPr>
        <p:txBody>
          <a:bodyPr>
            <a:normAutofit fontScale="77500" lnSpcReduction="20000"/>
          </a:bodyPr>
          <a:lstStyle/>
          <a:p>
            <a:pPr marL="514350" indent="-514350">
              <a:buNone/>
            </a:pPr>
            <a:r>
              <a:rPr lang="el-GR" dirty="0"/>
              <a:t>•Η ερμηνεία των λέξεων</a:t>
            </a:r>
          </a:p>
          <a:p>
            <a:pPr marL="514350" indent="-514350">
              <a:buNone/>
            </a:pPr>
            <a:r>
              <a:rPr lang="el-GR" dirty="0"/>
              <a:t>•Η βιασύνη του παραλήπτη να ετοιμάσει απάντηση πριν ακούσει προσεκτικά</a:t>
            </a:r>
          </a:p>
          <a:p>
            <a:pPr marL="514350" indent="-514350">
              <a:buNone/>
            </a:pPr>
            <a:r>
              <a:rPr lang="el-GR" dirty="0"/>
              <a:t>•Η προδοσία που προκύπτει από τις αισθήσεις</a:t>
            </a:r>
          </a:p>
          <a:p>
            <a:pPr marL="514350" indent="-514350">
              <a:buNone/>
            </a:pPr>
            <a:r>
              <a:rPr lang="el-GR" dirty="0"/>
              <a:t>•Η συγκινησιακή και βιολογική κατάσταση του αποστολέα ή του παραλήπτη.</a:t>
            </a:r>
          </a:p>
          <a:p>
            <a:pPr marL="514350" indent="-514350">
              <a:buNone/>
            </a:pPr>
            <a:r>
              <a:rPr lang="el-GR" dirty="0"/>
              <a:t>•Η ύπαρξη νοητικών κενών ή ασαφειών στο μήνυμα</a:t>
            </a:r>
          </a:p>
          <a:p>
            <a:pPr marL="514350" indent="-514350">
              <a:buNone/>
            </a:pPr>
            <a:r>
              <a:rPr lang="el-GR" dirty="0"/>
              <a:t>•Η διαφορά μορφωτικού επιπέδου ή εξειδίκευσης μεταξύ του αποστολέα και του παραλήπτη</a:t>
            </a:r>
          </a:p>
          <a:p>
            <a:pPr marL="514350" indent="-514350">
              <a:buNone/>
            </a:pPr>
            <a:r>
              <a:rPr lang="el-GR" dirty="0"/>
              <a:t>•Ο βαθμός κατανόησης του μηνύματος από τον αποστολέα</a:t>
            </a:r>
          </a:p>
          <a:p>
            <a:pPr marL="514350" indent="-514350">
              <a:buNone/>
            </a:pPr>
            <a:r>
              <a:rPr lang="el-GR" dirty="0"/>
              <a:t>•Ο κώδικας επικοινωνίας που χρησιμοποιεί ο αποστολέας μπορεί να είναι άγνωστος στον παραλήπτη</a:t>
            </a:r>
          </a:p>
          <a:p>
            <a:pPr marL="514350" indent="-514350">
              <a:buNone/>
            </a:pPr>
            <a:r>
              <a:rPr lang="el-GR" dirty="0"/>
              <a:t>•Η πρόκληση αμυντικής στάσης στον παραλήπτη</a:t>
            </a:r>
          </a:p>
          <a:p>
            <a:pPr marL="514350" indent="-514350">
              <a:buNone/>
            </a:pPr>
            <a:r>
              <a:rPr lang="el-GR" dirty="0"/>
              <a:t>•Το φυσικό περιβάλλον στο οποίο λαμβάνει χώρα η επικοινωνία μπορεί να μη βοηθάει.</a:t>
            </a:r>
          </a:p>
          <a:p>
            <a:endParaRPr lang="el-GR" dirty="0"/>
          </a:p>
        </p:txBody>
      </p:sp>
      <p:pic>
        <p:nvPicPr>
          <p:cNvPr id="54274" name="Picture 2" descr="Communication concept with speech bubbles Stock Photo - 12432415"/>
          <p:cNvPicPr>
            <a:picLocks noChangeAspect="1" noChangeArrowheads="1"/>
          </p:cNvPicPr>
          <p:nvPr/>
        </p:nvPicPr>
        <p:blipFill>
          <a:blip r:embed="rId2"/>
          <a:srcRect/>
          <a:stretch>
            <a:fillRect/>
          </a:stretch>
        </p:blipFill>
        <p:spPr bwMode="auto">
          <a:xfrm>
            <a:off x="4857752" y="1857364"/>
            <a:ext cx="3810000" cy="2857500"/>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1800" b="1" i="1" dirty="0" smtClean="0">
                <a:solidFill>
                  <a:srgbClr val="FF0000"/>
                </a:solidFill>
                <a:latin typeface="Arial"/>
                <a:ea typeface="Times New Roman"/>
              </a:rPr>
              <a:t>Ποια είναι τα βασικά χαρακτηριστικά τα οποία θα πρέπει να διαθέτει ένας ηγέτης; (Ποια είναι τα χαρακτηριστικά που κάνουν έναν αποτελεσματικό ηγέτη;)</a:t>
            </a:r>
            <a:br>
              <a:rPr lang="el-GR" sz="1800" b="1" i="1" dirty="0" smtClean="0">
                <a:solidFill>
                  <a:srgbClr val="FF0000"/>
                </a:solidFill>
                <a:latin typeface="Arial"/>
                <a:ea typeface="Times New Roman"/>
              </a:rPr>
            </a:br>
            <a:endParaRPr lang="el-GR" dirty="0"/>
          </a:p>
        </p:txBody>
      </p:sp>
      <p:sp>
        <p:nvSpPr>
          <p:cNvPr id="3" name="2 - Θέση περιεχομένου"/>
          <p:cNvSpPr>
            <a:spLocks noGrp="1"/>
          </p:cNvSpPr>
          <p:nvPr>
            <p:ph idx="1"/>
          </p:nvPr>
        </p:nvSpPr>
        <p:spPr>
          <a:xfrm>
            <a:off x="457200" y="1600200"/>
            <a:ext cx="4686304" cy="4757758"/>
          </a:xfrm>
        </p:spPr>
        <p:txBody>
          <a:bodyPr>
            <a:normAutofit fontScale="70000" lnSpcReduction="20000"/>
          </a:bodyPr>
          <a:lstStyle/>
          <a:p>
            <a:pPr lvl="0" algn="just">
              <a:lnSpc>
                <a:spcPct val="150000"/>
              </a:lnSpc>
              <a:buFont typeface="Symbol"/>
              <a:buChar char=""/>
              <a:tabLst>
                <a:tab pos="457200" algn="l"/>
              </a:tabLst>
            </a:pPr>
            <a:r>
              <a:rPr lang="el-GR" dirty="0" smtClean="0">
                <a:ea typeface="Times New Roman"/>
              </a:rPr>
              <a:t>Να διαθέτει όραμα και να μπορεί να το περάσει στους συνεργάτες και υφισταμένους του. Το όραμα πρέπει να είναι φιλόδοξο, κατανοητό, εφικτό, με ηθικές αρχές κλπ.</a:t>
            </a:r>
          </a:p>
          <a:p>
            <a:pPr lvl="0" algn="just">
              <a:lnSpc>
                <a:spcPct val="150000"/>
              </a:lnSpc>
              <a:buFont typeface="Symbol"/>
              <a:buChar char=""/>
              <a:tabLst>
                <a:tab pos="457200" algn="l"/>
              </a:tabLst>
            </a:pPr>
            <a:r>
              <a:rPr lang="el-GR" dirty="0" smtClean="0">
                <a:ea typeface="Times New Roman"/>
              </a:rPr>
              <a:t>Να διαθέτει αυτοπεποίθηση, δηλαδή να έχει εμπιστοσύνη στον εαυτό του, να εκφράζει άνετα τις απόψεις του, να δέχεται εύκολα τις αλλαγές, να βάζει υψηλούς στόχους κλπ.</a:t>
            </a:r>
          </a:p>
          <a:p>
            <a:pPr lvl="0" algn="just">
              <a:lnSpc>
                <a:spcPct val="150000"/>
              </a:lnSpc>
              <a:buFont typeface="Symbol"/>
              <a:buChar char=""/>
              <a:tabLst>
                <a:tab pos="457200" algn="l"/>
              </a:tabLst>
            </a:pPr>
            <a:r>
              <a:rPr lang="el-GR" dirty="0" smtClean="0">
                <a:ea typeface="Times New Roman"/>
              </a:rPr>
              <a:t>Να διαθέτει πειστικότητα βασισμένη στην αυθεντία και τον επαγγελματισμό του. Στο πλαίσιο αυτό θα πρέπει να προσαρμόζει τα μηνύματα του στο δέκτη, να τον προσεγγίζει συναισθηματικά, να επιλέγει σωστά το χώρο και το χρόνο κλπ.</a:t>
            </a:r>
          </a:p>
          <a:p>
            <a:pPr lvl="0" algn="just">
              <a:lnSpc>
                <a:spcPct val="150000"/>
              </a:lnSpc>
              <a:buFont typeface="Symbol"/>
              <a:buChar char=""/>
              <a:tabLst>
                <a:tab pos="457200" algn="l"/>
              </a:tabLst>
            </a:pPr>
            <a:r>
              <a:rPr lang="el-GR" dirty="0" smtClean="0">
                <a:ea typeface="Times New Roman"/>
              </a:rPr>
              <a:t>Να διαθέτει συναισθηματική νοημοσύνη, δηλαδή Αυτεπίγνωση, Αυτοδιαχείριση, Κοινωνική Επίγνωση και Κοινωνική Επιρροή. </a:t>
            </a:r>
          </a:p>
          <a:p>
            <a:endParaRPr lang="el-GR" dirty="0"/>
          </a:p>
        </p:txBody>
      </p:sp>
      <p:pic>
        <p:nvPicPr>
          <p:cNvPr id="48130" name="Picture 2" descr="Leadership Pyramid Showing Vision Values Empowerment and Encouragement Stock Photo - 13482173"/>
          <p:cNvPicPr>
            <a:picLocks noChangeAspect="1" noChangeArrowheads="1"/>
          </p:cNvPicPr>
          <p:nvPr/>
        </p:nvPicPr>
        <p:blipFill>
          <a:blip r:embed="rId2"/>
          <a:srcRect/>
          <a:stretch>
            <a:fillRect/>
          </a:stretch>
        </p:blipFill>
        <p:spPr bwMode="auto">
          <a:xfrm>
            <a:off x="5143504" y="1785926"/>
            <a:ext cx="3810000" cy="346710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200" dirty="0" smtClean="0"/>
              <a:t>Η ηγεσία και η διοίκηση είναι δύο αντίθετες αλλά συμπληρωματικές έννοιες. </a:t>
            </a:r>
            <a:br>
              <a:rPr lang="el-GR" sz="2200" dirty="0" smtClean="0"/>
            </a:br>
            <a:endParaRPr lang="el-GR" dirty="0"/>
          </a:p>
        </p:txBody>
      </p:sp>
      <p:sp>
        <p:nvSpPr>
          <p:cNvPr id="4" name="3 - Θέση κειμένου"/>
          <p:cNvSpPr>
            <a:spLocks noGrp="1"/>
          </p:cNvSpPr>
          <p:nvPr>
            <p:ph type="body" idx="1"/>
          </p:nvPr>
        </p:nvSpPr>
        <p:spPr/>
        <p:txBody>
          <a:bodyPr/>
          <a:lstStyle/>
          <a:p>
            <a:r>
              <a:rPr lang="el-GR" dirty="0" smtClean="0"/>
              <a:t>Η ηγεσία σημαίνει </a:t>
            </a:r>
            <a:endParaRPr lang="el-GR" dirty="0"/>
          </a:p>
        </p:txBody>
      </p:sp>
      <p:sp>
        <p:nvSpPr>
          <p:cNvPr id="3" name="2 - Θέση περιεχομένου"/>
          <p:cNvSpPr>
            <a:spLocks noGrp="1"/>
          </p:cNvSpPr>
          <p:nvPr>
            <p:ph sz="half" idx="2"/>
          </p:nvPr>
        </p:nvSpPr>
        <p:spPr/>
        <p:style>
          <a:lnRef idx="3">
            <a:schemeClr val="lt1"/>
          </a:lnRef>
          <a:fillRef idx="1">
            <a:schemeClr val="accent2"/>
          </a:fillRef>
          <a:effectRef idx="1">
            <a:schemeClr val="accent2"/>
          </a:effectRef>
          <a:fontRef idx="minor">
            <a:schemeClr val="lt1"/>
          </a:fontRef>
        </p:style>
        <p:txBody>
          <a:bodyPr>
            <a:normAutofit/>
          </a:bodyPr>
          <a:lstStyle/>
          <a:p>
            <a:r>
              <a:rPr lang="el-GR" dirty="0" smtClean="0"/>
              <a:t>να κατανοείς πώς εκπονούνται οι αρμοδιότητες, να αναπτύσσεις ένα όραμα και να βοηθάς ώστε να γίνεται κατανοητό, να αποτελεί πηγή έμπνευσης και να προσαρμόζεται στα καθήκοντα του καθενός. </a:t>
            </a:r>
          </a:p>
          <a:p>
            <a:endParaRPr lang="el-GR" dirty="0"/>
          </a:p>
        </p:txBody>
      </p:sp>
      <p:sp>
        <p:nvSpPr>
          <p:cNvPr id="5" name="4 - Θέση κειμένου"/>
          <p:cNvSpPr>
            <a:spLocks noGrp="1"/>
          </p:cNvSpPr>
          <p:nvPr>
            <p:ph type="body" sz="quarter" idx="3"/>
          </p:nvPr>
        </p:nvSpPr>
        <p:spPr/>
        <p:txBody>
          <a:bodyPr/>
          <a:lstStyle/>
          <a:p>
            <a:r>
              <a:rPr lang="el-GR" dirty="0" smtClean="0"/>
              <a:t>Η διοίκηση αφορά </a:t>
            </a:r>
            <a:endParaRPr lang="el-GR" dirty="0"/>
          </a:p>
        </p:txBody>
      </p:sp>
      <p:sp>
        <p:nvSpPr>
          <p:cNvPr id="6" name="5 - Θέση περιεχομένου"/>
          <p:cNvSpPr>
            <a:spLocks noGrp="1"/>
          </p:cNvSpPr>
          <p:nvPr>
            <p:ph sz="quarter" idx="4"/>
          </p:nvPr>
        </p:nvSpPr>
        <p:spPr/>
        <p:style>
          <a:lnRef idx="3">
            <a:schemeClr val="lt1"/>
          </a:lnRef>
          <a:fillRef idx="1">
            <a:schemeClr val="accent1"/>
          </a:fillRef>
          <a:effectRef idx="1">
            <a:schemeClr val="accent1"/>
          </a:effectRef>
          <a:fontRef idx="minor">
            <a:schemeClr val="lt1"/>
          </a:fontRef>
        </p:style>
        <p:txBody>
          <a:bodyPr>
            <a:normAutofit fontScale="92500" lnSpcReduction="10000"/>
          </a:bodyPr>
          <a:lstStyle/>
          <a:p>
            <a:r>
              <a:rPr lang="el-GR" dirty="0" smtClean="0"/>
              <a:t>στις καθημερινές δραστηριότητες της επιχείρησης, εστιάζει στις διαδικασίες και τα συστήματα, την οργάνωση του προσωπικού, την ανάληψη ελέγχου και την επίλυση προβλημάτων. Σε μια επιχείρηση, η διοίκηση θα πρέπει να κατέχουν τόσο την ηγεσία όσο και τις διοικητικές ικανότητες, προκειμένου να πετύχει.</a:t>
            </a:r>
            <a:endParaRPr lang="el-G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ΚΕΦΑΛΑΙΟ 6. </a:t>
            </a:r>
            <a:endParaRPr lang="el-GR" dirty="0"/>
          </a:p>
        </p:txBody>
      </p:sp>
      <p:sp>
        <p:nvSpPr>
          <p:cNvPr id="3" name="2 - Θέση περιεχομένου"/>
          <p:cNvSpPr>
            <a:spLocks noGrp="1"/>
          </p:cNvSpPr>
          <p:nvPr>
            <p:ph idx="1"/>
          </p:nvPr>
        </p:nvSpPr>
        <p:spPr>
          <a:xfrm>
            <a:off x="457200" y="1600201"/>
            <a:ext cx="4614866" cy="2114551"/>
          </a:xfrm>
        </p:spPr>
        <p:style>
          <a:lnRef idx="1">
            <a:schemeClr val="accent3"/>
          </a:lnRef>
          <a:fillRef idx="3">
            <a:schemeClr val="accent3"/>
          </a:fillRef>
          <a:effectRef idx="2">
            <a:schemeClr val="accent3"/>
          </a:effectRef>
          <a:fontRef idx="minor">
            <a:schemeClr val="lt1"/>
          </a:fontRef>
        </p:style>
        <p:txBody>
          <a:bodyPr/>
          <a:lstStyle/>
          <a:p>
            <a:pPr algn="ctr"/>
            <a:endParaRPr lang="el-GR" dirty="0" smtClean="0">
              <a:solidFill>
                <a:schemeClr val="bg1"/>
              </a:solidFill>
            </a:endParaRPr>
          </a:p>
          <a:p>
            <a:pPr algn="ctr"/>
            <a:r>
              <a:rPr lang="el-GR" b="1" kern="0" dirty="0" smtClean="0">
                <a:solidFill>
                  <a:schemeClr val="bg1"/>
                </a:solidFill>
                <a:ea typeface="Times New Roman"/>
                <a:cs typeface="Arial"/>
              </a:rPr>
              <a:t>Η ΛΕΙΤΟΥΡΓΙΑ ΤΟΥ ΕΛΕΓΧΟΥ</a:t>
            </a:r>
            <a:endParaRPr lang="el-GR" dirty="0" smtClean="0">
              <a:solidFill>
                <a:schemeClr val="bg1"/>
              </a:solidFill>
            </a:endParaRPr>
          </a:p>
          <a:p>
            <a:pPr algn="ctr">
              <a:buNone/>
            </a:pPr>
            <a:endParaRPr lang="el-GR" dirty="0">
              <a:solidFill>
                <a:schemeClr val="bg1"/>
              </a:solidFill>
            </a:endParaRPr>
          </a:p>
        </p:txBody>
      </p:sp>
      <p:pic>
        <p:nvPicPr>
          <p:cNvPr id="40962" name="Picture 2" descr="Settings orange design elements for website or app. Vector eps10. Stock Photo - 12917727"/>
          <p:cNvPicPr>
            <a:picLocks noChangeAspect="1" noChangeArrowheads="1"/>
          </p:cNvPicPr>
          <p:nvPr/>
        </p:nvPicPr>
        <p:blipFill>
          <a:blip r:embed="rId2"/>
          <a:srcRect/>
          <a:stretch>
            <a:fillRect/>
          </a:stretch>
        </p:blipFill>
        <p:spPr bwMode="auto">
          <a:xfrm>
            <a:off x="5286380" y="2786058"/>
            <a:ext cx="3600450" cy="38100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700" b="1" kern="0" cap="all" dirty="0" smtClean="0">
                <a:latin typeface="Cambria"/>
                <a:ea typeface="Times New Roman"/>
              </a:rPr>
              <a:t/>
            </a:r>
            <a:br>
              <a:rPr lang="el-GR" sz="2700" b="1" kern="0" cap="all" dirty="0" smtClean="0">
                <a:latin typeface="Cambria"/>
                <a:ea typeface="Times New Roman"/>
              </a:rPr>
            </a:br>
            <a:endParaRPr lang="el-GR" dirty="0"/>
          </a:p>
        </p:txBody>
      </p:sp>
      <p:sp>
        <p:nvSpPr>
          <p:cNvPr id="3" name="2 - Θέση περιεχομένου"/>
          <p:cNvSpPr>
            <a:spLocks noGrp="1"/>
          </p:cNvSpPr>
          <p:nvPr>
            <p:ph idx="1"/>
          </p:nvPr>
        </p:nvSpPr>
        <p:spPr>
          <a:xfrm>
            <a:off x="457200" y="1600201"/>
            <a:ext cx="4829180" cy="3971940"/>
          </a:xfrm>
        </p:spPr>
        <p:txBody>
          <a:bodyPr>
            <a:normAutofit/>
          </a:bodyPr>
          <a:lstStyle/>
          <a:p>
            <a:r>
              <a:rPr lang="el-GR" b="1" i="1" dirty="0">
                <a:ea typeface="Calibri"/>
              </a:rPr>
              <a:t>Έλεγχος είναι η λειτουργία της διοίκησης που επιδιώκει τη μέτρηση των αποτελεσμάτων της επιχείρησης και τη σύγκρισή τους με τα σχεδιασμένα πρότυπα απόδοσης, με σκοπό τη διαπίστωση της εκπλήρωσης των αντικειμενικών στόχων ή τη λήψη διαρθρωτικών μέτρων, όταν διαπιστωθούν αποκλίσεις. </a:t>
            </a:r>
            <a:endParaRPr lang="el-GR" dirty="0" smtClean="0">
              <a:latin typeface="Arial"/>
              <a:ea typeface="Calibri"/>
            </a:endParaRPr>
          </a:p>
          <a:p>
            <a:endParaRPr lang="el-GR" dirty="0"/>
          </a:p>
        </p:txBody>
      </p:sp>
      <p:pic>
        <p:nvPicPr>
          <p:cNvPr id="53250" name="Picture 2" descr="business man writing industrial quality control concept ( system - process - tool - method ) Stock Photo - 13241808"/>
          <p:cNvPicPr>
            <a:picLocks noChangeAspect="1" noChangeArrowheads="1"/>
          </p:cNvPicPr>
          <p:nvPr/>
        </p:nvPicPr>
        <p:blipFill>
          <a:blip r:embed="rId2"/>
          <a:srcRect/>
          <a:stretch>
            <a:fillRect/>
          </a:stretch>
        </p:blipFill>
        <p:spPr bwMode="auto">
          <a:xfrm>
            <a:off x="5334000" y="2214554"/>
            <a:ext cx="3810000" cy="3524251"/>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0"/>
            <a:ext cx="8229600" cy="1143000"/>
          </a:xfrm>
        </p:spPr>
        <p:txBody>
          <a:bodyPr>
            <a:normAutofit fontScale="90000"/>
          </a:bodyPr>
          <a:lstStyle/>
          <a:p>
            <a:r>
              <a:rPr lang="el-GR" b="1" dirty="0">
                <a:ea typeface="Calibri"/>
                <a:cs typeface="Arial"/>
              </a:rPr>
              <a:t>Η διεργασία του ελέγχου</a:t>
            </a:r>
            <a:br>
              <a:rPr lang="el-GR" b="1" dirty="0">
                <a:ea typeface="Calibri"/>
                <a:cs typeface="Arial"/>
              </a:rPr>
            </a:br>
            <a:endParaRPr lang="el-GR" dirty="0"/>
          </a:p>
        </p:txBody>
      </p:sp>
      <p:sp>
        <p:nvSpPr>
          <p:cNvPr id="3" name="2 - Θέση περιεχομένου"/>
          <p:cNvSpPr>
            <a:spLocks noGrp="1"/>
          </p:cNvSpPr>
          <p:nvPr>
            <p:ph idx="1"/>
          </p:nvPr>
        </p:nvSpPr>
        <p:spPr>
          <a:xfrm>
            <a:off x="428596" y="714356"/>
            <a:ext cx="4929222" cy="6143644"/>
          </a:xfrm>
        </p:spPr>
        <p:txBody>
          <a:bodyPr>
            <a:normAutofit fontScale="25000" lnSpcReduction="20000"/>
          </a:bodyPr>
          <a:lstStyle/>
          <a:p>
            <a:pPr>
              <a:lnSpc>
                <a:spcPct val="170000"/>
              </a:lnSpc>
            </a:pPr>
            <a:r>
              <a:rPr lang="el-GR" sz="4800" dirty="0"/>
              <a:t>α. Προσδιορισμός περιοχών ελέγχου. Εντοπίζονται οι περιοχές δράσης που είναι κρίσιμες για τη συνολική αποτελεσματικότητα.</a:t>
            </a:r>
          </a:p>
          <a:p>
            <a:pPr>
              <a:lnSpc>
                <a:spcPct val="170000"/>
              </a:lnSpc>
            </a:pPr>
            <a:r>
              <a:rPr lang="el-GR" sz="4800" dirty="0"/>
              <a:t>β. Καθορισμός προτύπων απόδοσης. Χρησιμοποιούνται υποδείγματα που περιγράφουν τα αναμενόμενα αποτελέσματα από την ικανοποιητική εκτέλεση ενός έργου.</a:t>
            </a:r>
          </a:p>
          <a:p>
            <a:pPr>
              <a:lnSpc>
                <a:spcPct val="170000"/>
              </a:lnSpc>
            </a:pPr>
            <a:r>
              <a:rPr lang="el-GR" sz="4800" dirty="0"/>
              <a:t>γ. Μέτρηση της πραγματοποιούμενης απόδοσης. Πραγματοποιείται με γραπτές εκθέσεις των προϊσταμένων, προσωπικές παρατηρήσεις, προφορικές αναφορές, συγκέντρωση και επεξεργασία στατιστικών δεδομένων, χρήση της σύγχρονης τεχνολογίας.</a:t>
            </a:r>
          </a:p>
          <a:p>
            <a:pPr>
              <a:lnSpc>
                <a:spcPct val="170000"/>
              </a:lnSpc>
            </a:pPr>
            <a:r>
              <a:rPr lang="el-GR" sz="4800" dirty="0"/>
              <a:t>δ. Σύγκριση της απόδοσης με τα πρότυπα. Διερευνάται ο βαθμός σύμπτωσης ή διαφοράς των πραγματοποιούμενων αποδόσεων σε σύγκριση με τα καθορισμένα πρότυπα. Για κάθε πρότυπο προκαθορίζεται και ένα εύρος απόκλισης.</a:t>
            </a:r>
          </a:p>
          <a:p>
            <a:pPr>
              <a:lnSpc>
                <a:spcPct val="170000"/>
              </a:lnSpc>
            </a:pPr>
            <a:r>
              <a:rPr lang="el-GR" sz="4800" dirty="0"/>
              <a:t>ε. Συμπεράσματα και καθορισμός αποκλίσεων. Τα πρότυπα απόδοσης είναι δυνατό να δείχνουν αρνητική απόκλιση, θετική απόκλιση ή τήρηση των προτύπων</a:t>
            </a:r>
          </a:p>
          <a:p>
            <a:pPr>
              <a:lnSpc>
                <a:spcPct val="170000"/>
              </a:lnSpc>
            </a:pPr>
            <a:r>
              <a:rPr lang="el-GR" sz="4800" dirty="0"/>
              <a:t>στ. Διορθωτικές ενέργειες. Είναι πιο αποτελεσματικές αν περιέχουν στοιχεία δημιουργικότητας, δηλαδή να δοκιμάζει κανείς νέους τρόπους βελτίωσης των αποτελεσμάτων που δεν έχουν δοκιμαστεί στο παρελθόν.</a:t>
            </a:r>
          </a:p>
          <a:p>
            <a:endParaRPr lang="el-GR" dirty="0"/>
          </a:p>
        </p:txBody>
      </p:sp>
      <p:pic>
        <p:nvPicPr>
          <p:cNvPr id="52226" name="Picture 2" descr="Control Process : 3d white business person with a management cycle graph. 3d image. Isolated white background. Stock Photo"/>
          <p:cNvPicPr>
            <a:picLocks noChangeAspect="1" noChangeArrowheads="1"/>
          </p:cNvPicPr>
          <p:nvPr/>
        </p:nvPicPr>
        <p:blipFill>
          <a:blip r:embed="rId2"/>
          <a:srcRect/>
          <a:stretch>
            <a:fillRect/>
          </a:stretch>
        </p:blipFill>
        <p:spPr bwMode="auto">
          <a:xfrm>
            <a:off x="5929322" y="1528738"/>
            <a:ext cx="2428892" cy="2428892"/>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100" b="1" dirty="0">
                <a:ea typeface="Calibri"/>
                <a:cs typeface="Arial"/>
              </a:rPr>
              <a:t>Τα  χαρακτηριστικά του αποτελεσματικού ελέγχου είναι:</a:t>
            </a:r>
            <a:br>
              <a:rPr lang="el-GR" sz="3100" b="1" dirty="0">
                <a:ea typeface="Calibri"/>
                <a:cs typeface="Arial"/>
              </a:rPr>
            </a:br>
            <a:endParaRPr lang="el-GR" dirty="0"/>
          </a:p>
        </p:txBody>
      </p:sp>
      <p:sp>
        <p:nvSpPr>
          <p:cNvPr id="3" name="2 - Θέση περιεχομένου"/>
          <p:cNvSpPr>
            <a:spLocks noGrp="1"/>
          </p:cNvSpPr>
          <p:nvPr>
            <p:ph idx="1"/>
          </p:nvPr>
        </p:nvSpPr>
        <p:spPr>
          <a:xfrm>
            <a:off x="457200" y="1600200"/>
            <a:ext cx="3686172" cy="4614882"/>
          </a:xfrm>
        </p:spPr>
        <p:txBody>
          <a:bodyPr>
            <a:normAutofit fontScale="55000" lnSpcReduction="20000"/>
          </a:bodyPr>
          <a:lstStyle/>
          <a:p>
            <a:pPr indent="457200" algn="just">
              <a:lnSpc>
                <a:spcPct val="150000"/>
              </a:lnSpc>
              <a:spcAft>
                <a:spcPts val="1000"/>
              </a:spcAft>
              <a:buNone/>
            </a:pPr>
            <a:r>
              <a:rPr lang="el-GR" dirty="0">
                <a:ea typeface="Calibri"/>
              </a:rPr>
              <a:t>-Καθορισμός εφικτών και κατανοητών προτύπων</a:t>
            </a:r>
            <a:endParaRPr lang="el-GR" dirty="0" smtClean="0">
              <a:latin typeface="Arial"/>
              <a:ea typeface="Calibri"/>
            </a:endParaRPr>
          </a:p>
          <a:p>
            <a:pPr indent="457200" algn="just">
              <a:lnSpc>
                <a:spcPct val="150000"/>
              </a:lnSpc>
              <a:spcAft>
                <a:spcPts val="1000"/>
              </a:spcAft>
              <a:buNone/>
            </a:pPr>
            <a:r>
              <a:rPr lang="el-GR" dirty="0">
                <a:ea typeface="Calibri"/>
              </a:rPr>
              <a:t>-Προσανατολισμός ελέγχου προς την αιτία και όχι το λάθος</a:t>
            </a:r>
            <a:endParaRPr lang="el-GR" dirty="0" smtClean="0">
              <a:latin typeface="Arial"/>
              <a:ea typeface="Calibri"/>
            </a:endParaRPr>
          </a:p>
          <a:p>
            <a:pPr indent="457200" algn="just">
              <a:lnSpc>
                <a:spcPct val="150000"/>
              </a:lnSpc>
              <a:spcAft>
                <a:spcPts val="1000"/>
              </a:spcAft>
              <a:buNone/>
            </a:pPr>
            <a:r>
              <a:rPr lang="el-GR" dirty="0">
                <a:ea typeface="Calibri"/>
              </a:rPr>
              <a:t>-Ελαστικότητα στην εφαρμογή του ελέγχου</a:t>
            </a:r>
            <a:endParaRPr lang="el-GR" dirty="0" smtClean="0">
              <a:latin typeface="Arial"/>
              <a:ea typeface="Calibri"/>
            </a:endParaRPr>
          </a:p>
          <a:p>
            <a:pPr indent="457200" algn="just">
              <a:lnSpc>
                <a:spcPct val="150000"/>
              </a:lnSpc>
              <a:spcAft>
                <a:spcPts val="1000"/>
              </a:spcAft>
              <a:buNone/>
            </a:pPr>
            <a:r>
              <a:rPr lang="el-GR" dirty="0">
                <a:ea typeface="Calibri"/>
              </a:rPr>
              <a:t>-Καθορισμός των προτύπων με τη συμμετοχή των εργαζομένων</a:t>
            </a:r>
            <a:endParaRPr lang="el-GR" dirty="0" smtClean="0">
              <a:latin typeface="Arial"/>
              <a:ea typeface="Calibri"/>
            </a:endParaRPr>
          </a:p>
          <a:p>
            <a:pPr indent="457200" algn="just">
              <a:lnSpc>
                <a:spcPct val="150000"/>
              </a:lnSpc>
              <a:spcAft>
                <a:spcPts val="1000"/>
              </a:spcAft>
              <a:buNone/>
            </a:pPr>
            <a:r>
              <a:rPr lang="el-GR" dirty="0">
                <a:ea typeface="Calibri"/>
              </a:rPr>
              <a:t>-Διενέργεια του ελέγχου από τα κατάλληλα πρόσωπα</a:t>
            </a:r>
            <a:endParaRPr lang="el-GR" dirty="0" smtClean="0">
              <a:latin typeface="Arial"/>
              <a:ea typeface="Calibri"/>
            </a:endParaRPr>
          </a:p>
          <a:p>
            <a:pPr indent="457200" algn="just">
              <a:lnSpc>
                <a:spcPct val="150000"/>
              </a:lnSpc>
              <a:spcAft>
                <a:spcPts val="1000"/>
              </a:spcAft>
              <a:buNone/>
            </a:pPr>
            <a:r>
              <a:rPr lang="el-GR" dirty="0">
                <a:ea typeface="Calibri"/>
              </a:rPr>
              <a:t>-Το κόστος του ελέγχου να είναι μικρότερο από τα προσδοκώμενα οφέλη</a:t>
            </a:r>
            <a:endParaRPr lang="el-GR" dirty="0" smtClean="0">
              <a:latin typeface="Arial"/>
              <a:ea typeface="Calibri"/>
            </a:endParaRPr>
          </a:p>
          <a:p>
            <a:pPr indent="457200" algn="just">
              <a:lnSpc>
                <a:spcPct val="150000"/>
              </a:lnSpc>
              <a:spcAft>
                <a:spcPts val="1000"/>
              </a:spcAft>
              <a:buNone/>
            </a:pPr>
            <a:r>
              <a:rPr lang="el-GR" dirty="0">
                <a:ea typeface="Calibri"/>
              </a:rPr>
              <a:t>-Να είναι κατανοητός από τους εμπλεκόμενους</a:t>
            </a:r>
            <a:endParaRPr lang="el-GR" dirty="0" smtClean="0">
              <a:latin typeface="Arial"/>
              <a:ea typeface="Calibri"/>
            </a:endParaRPr>
          </a:p>
          <a:p>
            <a:pPr indent="457200" algn="just">
              <a:lnSpc>
                <a:spcPct val="150000"/>
              </a:lnSpc>
              <a:spcAft>
                <a:spcPts val="1000"/>
              </a:spcAft>
              <a:buNone/>
            </a:pPr>
            <a:r>
              <a:rPr lang="el-GR" dirty="0">
                <a:ea typeface="Calibri"/>
              </a:rPr>
              <a:t>-Να εστιάζει στα πιο σημαντικά</a:t>
            </a:r>
            <a:endParaRPr lang="el-GR" dirty="0" smtClean="0">
              <a:latin typeface="Arial"/>
              <a:ea typeface="Calibri"/>
            </a:endParaRPr>
          </a:p>
          <a:p>
            <a:endParaRPr lang="el-GR" dirty="0"/>
          </a:p>
        </p:txBody>
      </p:sp>
      <p:pic>
        <p:nvPicPr>
          <p:cNvPr id="51202" name="Picture 2" descr="Illustration depicting a roadsign with an under control concept  Sky background  Stock Photo - 16582163"/>
          <p:cNvPicPr>
            <a:picLocks noChangeAspect="1" noChangeArrowheads="1"/>
          </p:cNvPicPr>
          <p:nvPr/>
        </p:nvPicPr>
        <p:blipFill>
          <a:blip r:embed="rId2"/>
          <a:srcRect/>
          <a:stretch>
            <a:fillRect/>
          </a:stretch>
        </p:blipFill>
        <p:spPr bwMode="auto">
          <a:xfrm>
            <a:off x="4857750" y="1428736"/>
            <a:ext cx="4286250" cy="428625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u="sng" dirty="0">
                <a:ea typeface="Calibri"/>
              </a:rPr>
              <a:t>Υπάρχουν τρία επίπεδα ελέγχου:</a:t>
            </a:r>
            <a:r>
              <a:rPr lang="el-GR" dirty="0" smtClean="0">
                <a:latin typeface="Arial"/>
                <a:ea typeface="Calibri"/>
              </a:rPr>
              <a:t/>
            </a:r>
            <a:br>
              <a:rPr lang="el-GR" dirty="0" smtClean="0">
                <a:latin typeface="Arial"/>
                <a:ea typeface="Calibri"/>
              </a:rPr>
            </a:br>
            <a:endParaRPr lang="el-GR" dirty="0"/>
          </a:p>
        </p:txBody>
      </p:sp>
      <p:sp>
        <p:nvSpPr>
          <p:cNvPr id="3" name="2 - Θέση περιεχομένου"/>
          <p:cNvSpPr>
            <a:spLocks noGrp="1"/>
          </p:cNvSpPr>
          <p:nvPr>
            <p:ph idx="1"/>
          </p:nvPr>
        </p:nvSpPr>
        <p:spPr/>
        <p:txBody>
          <a:bodyPr>
            <a:normAutofit/>
          </a:bodyPr>
          <a:lstStyle/>
          <a:p>
            <a:pPr indent="457200" algn="just">
              <a:lnSpc>
                <a:spcPct val="150000"/>
              </a:lnSpc>
              <a:spcAft>
                <a:spcPts val="1000"/>
              </a:spcAft>
            </a:pPr>
            <a:r>
              <a:rPr lang="el-GR" dirty="0">
                <a:ea typeface="Calibri"/>
              </a:rPr>
              <a:t>-</a:t>
            </a:r>
            <a:r>
              <a:rPr lang="el-GR" b="1" dirty="0">
                <a:ea typeface="Calibri"/>
              </a:rPr>
              <a:t>Στρατηγικός</a:t>
            </a:r>
            <a:r>
              <a:rPr lang="el-GR" dirty="0">
                <a:ea typeface="Calibri"/>
              </a:rPr>
              <a:t> έλεγχος που σχετίζεται με την υλοποίηση των στρατηγικών στόχων και γίνεται από τα ανώτατα στελέχη</a:t>
            </a:r>
            <a:endParaRPr lang="el-GR" dirty="0" smtClean="0">
              <a:latin typeface="Arial"/>
              <a:ea typeface="Calibri"/>
            </a:endParaRPr>
          </a:p>
          <a:p>
            <a:pPr indent="457200" algn="just">
              <a:lnSpc>
                <a:spcPct val="150000"/>
              </a:lnSpc>
              <a:spcAft>
                <a:spcPts val="1000"/>
              </a:spcAft>
            </a:pPr>
            <a:r>
              <a:rPr lang="el-GR" dirty="0">
                <a:ea typeface="Calibri"/>
              </a:rPr>
              <a:t>-</a:t>
            </a:r>
            <a:r>
              <a:rPr lang="el-GR" b="1" dirty="0">
                <a:ea typeface="Calibri"/>
              </a:rPr>
              <a:t>Διαχειριστικός</a:t>
            </a:r>
            <a:r>
              <a:rPr lang="el-GR" dirty="0">
                <a:ea typeface="Calibri"/>
              </a:rPr>
              <a:t> έλεγχος που σχετίζεται με την αξιοποίηση των πόρων και διενεργείται από μεσαία στελέχη</a:t>
            </a:r>
            <a:endParaRPr lang="el-GR" dirty="0" smtClean="0">
              <a:latin typeface="Arial"/>
              <a:ea typeface="Calibri"/>
            </a:endParaRPr>
          </a:p>
          <a:p>
            <a:pPr indent="457200" algn="just">
              <a:lnSpc>
                <a:spcPct val="150000"/>
              </a:lnSpc>
              <a:spcAft>
                <a:spcPts val="1000"/>
              </a:spcAft>
            </a:pPr>
            <a:r>
              <a:rPr lang="el-GR" dirty="0">
                <a:ea typeface="Calibri"/>
              </a:rPr>
              <a:t>-</a:t>
            </a:r>
            <a:r>
              <a:rPr lang="el-GR" b="1" dirty="0">
                <a:ea typeface="Calibri"/>
              </a:rPr>
              <a:t>Λειτουργικός </a:t>
            </a:r>
            <a:r>
              <a:rPr lang="el-GR" dirty="0">
                <a:ea typeface="Calibri"/>
              </a:rPr>
              <a:t>έλεγχος που σχετίζεται με τα καθημερινά θέματα απόδοσης και γίνεται από το πρώτο επίπεδο ιεραρχίας.</a:t>
            </a:r>
            <a:endParaRPr lang="el-GR" dirty="0" smtClean="0">
              <a:latin typeface="Arial"/>
              <a:ea typeface="Calibri"/>
            </a:endParaRPr>
          </a:p>
          <a:p>
            <a:endParaRPr lang="el-G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700" dirty="0" smtClean="0"/>
              <a:t>θετική</a:t>
            </a:r>
            <a:r>
              <a:rPr lang="el-GR" sz="2700" b="1" dirty="0" smtClean="0"/>
              <a:t> </a:t>
            </a:r>
            <a:r>
              <a:rPr lang="el-GR" sz="2700" dirty="0" smtClean="0"/>
              <a:t>και αρνητική απόκλισης από τα καθορισμένα πρότυπα</a:t>
            </a:r>
            <a:endParaRPr lang="el-GR" dirty="0"/>
          </a:p>
        </p:txBody>
      </p:sp>
      <p:sp>
        <p:nvSpPr>
          <p:cNvPr id="3" name="2 - Θέση περιεχομένου"/>
          <p:cNvSpPr>
            <a:spLocks noGrp="1"/>
          </p:cNvSpPr>
          <p:nvPr>
            <p:ph idx="1"/>
          </p:nvPr>
        </p:nvSpPr>
        <p:spPr/>
        <p:txBody>
          <a:bodyPr>
            <a:normAutofit/>
          </a:bodyPr>
          <a:lstStyle/>
          <a:p>
            <a:r>
              <a:rPr lang="el-GR" sz="3900" b="1" dirty="0"/>
              <a:t>Θετική απόκλιση </a:t>
            </a:r>
            <a:r>
              <a:rPr lang="el-GR" dirty="0"/>
              <a:t>από τα πρότυπα έχουμε όταν ο χρόνος που απαιτείται για τη συναρμολόγηση ενός προϊόντος είναι, π.χ., 1 ώρα, ενώ το πρότυπο έχει καθοριστεί στις 2 ώρες</a:t>
            </a:r>
            <a:r>
              <a:rPr lang="el-GR" dirty="0" smtClean="0"/>
              <a:t>.</a:t>
            </a:r>
          </a:p>
          <a:p>
            <a:r>
              <a:rPr lang="el-GR" dirty="0" smtClean="0"/>
              <a:t> </a:t>
            </a:r>
            <a:r>
              <a:rPr lang="el-GR" sz="3500" b="1" dirty="0"/>
              <a:t>Αρνητική απόκλιση </a:t>
            </a:r>
            <a:r>
              <a:rPr lang="el-GR" dirty="0"/>
              <a:t>από τα πρότυπα έχουμε όταν το παραγόμενο προϊόν δεν τηρεί τις προδιαγραφές ποιότητας που έχουν τεθεί (π.χ. χρήση ανακυκλώσιμων υλικών).</a:t>
            </a:r>
          </a:p>
          <a:p>
            <a:endParaRPr lang="el-G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Savon</Template>
  <TotalTime>804</TotalTime>
  <Words>2816</Words>
  <Application>Microsoft Office PowerPoint</Application>
  <PresentationFormat>Προβολή στην οθόνη (4:3)</PresentationFormat>
  <Paragraphs>326</Paragraphs>
  <Slides>75</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75</vt:i4>
      </vt:variant>
    </vt:vector>
  </HeadingPairs>
  <TitlesOfParts>
    <vt:vector size="83" baseType="lpstr">
      <vt:lpstr>Arial</vt:lpstr>
      <vt:lpstr>Calibri</vt:lpstr>
      <vt:lpstr>Cambria</vt:lpstr>
      <vt:lpstr>Century Gothic</vt:lpstr>
      <vt:lpstr>Symbol</vt:lpstr>
      <vt:lpstr>Times New Roman</vt:lpstr>
      <vt:lpstr>Wingdings</vt:lpstr>
      <vt:lpstr>Savon</vt:lpstr>
      <vt:lpstr>Α ΤΟΜΟΣ</vt:lpstr>
      <vt:lpstr>ΒΑΣΙΚΕΣ ΕΝΝΟΙΕΣ</vt:lpstr>
      <vt:lpstr>Κεφάλαιο 3</vt:lpstr>
      <vt:lpstr>Παρουσίαση του PowerPoint</vt:lpstr>
      <vt:lpstr>ΟΡΓΑΝΩΣΗ ΣΗΜΑΙΝΕΙ</vt:lpstr>
      <vt:lpstr>Ο όρος Οργανωτική Δομή</vt:lpstr>
      <vt:lpstr>Η λειτουργία της Οργάνωσης</vt:lpstr>
      <vt:lpstr>Στόχοι της Οργάνωσης</vt:lpstr>
      <vt:lpstr>Ενότητα της Διοίκησης </vt:lpstr>
      <vt:lpstr>Εξουσία και Υπευθυνότητα </vt:lpstr>
      <vt:lpstr>ΟΡΓΑΝΟΓΡΑΜΜΑ</vt:lpstr>
      <vt:lpstr>ΤΙ ΔΕΙΧΝΕΙ ΤΟ ΟΡΓΑΝΟΓΡΑΜΜΑ;</vt:lpstr>
      <vt:lpstr>Παρουσίαση του PowerPoint</vt:lpstr>
      <vt:lpstr>Το οργανόγραμμα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vt:lpstr>
      <vt:lpstr> Τα κριτήρια με τα οποία γίνεται η τμηματοποίηση της Διοικητικής Δράσης είναι τα εξής:</vt:lpstr>
      <vt:lpstr>Το κριτήριο του σκοπού </vt:lpstr>
      <vt:lpstr>Το κριτήριο των διαδικασιών </vt:lpstr>
      <vt:lpstr>Το κριτήριο του κοινού</vt:lpstr>
      <vt:lpstr>Το κριτήριο του χώρου</vt:lpstr>
      <vt:lpstr>Δομή πλεγματικού τύπου </vt:lpstr>
      <vt:lpstr>Τι γνωρίζετε για το ζήτημα της εκχώρησης εξουσίας λήψης αποφάσεων; </vt:lpstr>
      <vt:lpstr>Κατά τη διαδικασία ανάθεσης της εξουσίας θα πρέπει να τηρούνται κάποιες αρχές:</vt:lpstr>
      <vt:lpstr>ΚΕΦΑΛΑΙΟ 4. </vt:lpstr>
      <vt:lpstr>Παρουσίαση του PowerPoint</vt:lpstr>
      <vt:lpstr> Σκοποί προγραμματισμού του ανθρώπινου δυναμικού</vt:lpstr>
      <vt:lpstr>Εκπαίδευση και ανάπτυξη προσωπικού </vt:lpstr>
      <vt:lpstr>Ένα σύστημα αξιολόγησης πρέπει να διακρίνεται από: </vt:lpstr>
      <vt:lpstr>Μέθοδοι αξιολόγησης: </vt:lpstr>
      <vt:lpstr>Συστήματα και διοίκηση αμοιβών </vt:lpstr>
      <vt:lpstr> Σε ένα σύστημα αμοιβών διακρίνουμε τις άμεσες και έμμεσες αμοιβές</vt:lpstr>
      <vt:lpstr>Η ΛΕΙΤΟΥΡΓΙΑ ΤΗΣ ΔΙΕΥΘΥΝΣΗΣ </vt:lpstr>
      <vt:lpstr>ΔΙΕΥΘΥΝΣΗ   Οι προσεγγίσεις / μέθοδοι</vt:lpstr>
      <vt:lpstr>Η θεωρία Χ</vt:lpstr>
      <vt:lpstr>Σύμφωνα με τη Θεωρία Χ : </vt:lpstr>
      <vt:lpstr>Η θεωρία Υ</vt:lpstr>
      <vt:lpstr>Σύμφωνα με τη Θεωρία Ψ :</vt:lpstr>
      <vt:lpstr>Η θεωρία Z </vt:lpstr>
      <vt:lpstr>Πως ένα διοικητικό στέλεχος θα μπορούσε να υποκινήσει τους εργαζομένους του υιοθετώντας τη θεωρία του Mc Gregor; </vt:lpstr>
      <vt:lpstr>Ποιο μοντέλο διεύθυνσης βασίζεται στις θεωρίες Χ και Υ</vt:lpstr>
      <vt:lpstr>Συνεχής κλίμακα ηγετικής συμπεριφοράς</vt:lpstr>
      <vt:lpstr>Το Διοικητικό Πλέγμα  των Blake  &amp; Mouton</vt:lpstr>
      <vt:lpstr>Το Διοικητικό πλέγμα</vt:lpstr>
      <vt:lpstr>Το Διοικητικό πλέγμα</vt:lpstr>
      <vt:lpstr>Τα  Τέσσερα Συστήματα Διοίκησης  του Likert</vt:lpstr>
      <vt:lpstr>Τα Τέσσερα Συστήματα Διοίκησης</vt:lpstr>
      <vt:lpstr>Εκμεταλλευτικό – Εξουσιαστικό</vt:lpstr>
      <vt:lpstr>Φιλανθρωπικό – Εξουσιαστικό</vt:lpstr>
      <vt:lpstr>Συμβουλευτικό</vt:lpstr>
      <vt:lpstr> Συμμετοχικό </vt:lpstr>
      <vt:lpstr>ΟΙ ΕΡΓΑΣΙΑΚΕΣ ΟΜΑΔΕΣ ΚΑΙ Η ΕΠΙΚΟΙΝΩΝΙΑ ΣΤΟΥΣ ΟΡΓΑΝΙΣΜΟΥΣ </vt:lpstr>
      <vt:lpstr>ΤΥΠΙΚΕΣ &amp; ΑΤΥΠΕΣ</vt:lpstr>
      <vt:lpstr>Παρουσίαση του PowerPoint</vt:lpstr>
      <vt:lpstr>ΟΜΑΔΕΣ ΕΡΓΑΖΟΜΕΝΩΝ</vt:lpstr>
      <vt:lpstr>Τι ονομάζουμε σύγκρουση και ποιες οι βασικές αιτίες που προκαλούν συγκρούσεις; </vt:lpstr>
      <vt:lpstr>Η επίλυση των συγκρούσεων </vt:lpstr>
      <vt:lpstr>Το στυλ αντιμετώπισης μπορεί να είναι:  </vt:lpstr>
      <vt:lpstr>Οι επικοινωνίες</vt:lpstr>
      <vt:lpstr> Η διεργασία της επικοινωνίας</vt:lpstr>
      <vt:lpstr>Τα είδη και οι μορφές επικοινωνίας</vt:lpstr>
      <vt:lpstr> Τα επικοινωνιακά εμπόδια </vt:lpstr>
      <vt:lpstr>Ποια είναι τα βασικά χαρακτηριστικά τα οποία θα πρέπει να διαθέτει ένας ηγέτης; (Ποια είναι τα χαρακτηριστικά που κάνουν έναν αποτελεσματικό ηγέτη;) </vt:lpstr>
      <vt:lpstr>Η ηγεσία και η διοίκηση είναι δύο αντίθετες αλλά συμπληρωματικές έννοιες.  </vt:lpstr>
      <vt:lpstr>ΚΕΦΑΛΑΙΟ 6. </vt:lpstr>
      <vt:lpstr> </vt:lpstr>
      <vt:lpstr>Η διεργασία του ελέγχου </vt:lpstr>
      <vt:lpstr>Τα  χαρακτηριστικά του αποτελεσματικού ελέγχου είναι: </vt:lpstr>
      <vt:lpstr>Υπάρχουν τρία επίπεδα ελέγχου: </vt:lpstr>
      <vt:lpstr>θετική και αρνητική απόκλισης από τα καθορισμένα πρότυπα</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 ΤΟΜΟΣ</dc:title>
  <dc:creator>Vicky</dc:creator>
  <cp:lastModifiedBy>Sarantis, Yiannis</cp:lastModifiedBy>
  <cp:revision>31</cp:revision>
  <dcterms:created xsi:type="dcterms:W3CDTF">2013-11-15T17:15:03Z</dcterms:created>
  <dcterms:modified xsi:type="dcterms:W3CDTF">2015-09-10T05:16:57Z</dcterms:modified>
</cp:coreProperties>
</file>