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332" r:id="rId2"/>
    <p:sldId id="319" r:id="rId3"/>
    <p:sldId id="320" r:id="rId4"/>
    <p:sldId id="321" r:id="rId5"/>
    <p:sldId id="322" r:id="rId6"/>
    <p:sldId id="323" r:id="rId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15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56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483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286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568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618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606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l-G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297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386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221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379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8BD5250A-0E18-44C4-9075-A8E6E07BA7E6}" type="datetimeFigureOut">
              <a:rPr lang="el-GR" smtClean="0"/>
              <a:t>10/09/15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5B0B42D7-86A9-4127-B33D-B6895EE52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44611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ΚΕΦΑΛΑΙΟ 6.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4614866" cy="2114551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l-GR" dirty="0" smtClean="0">
              <a:solidFill>
                <a:schemeClr val="bg1"/>
              </a:solidFill>
            </a:endParaRPr>
          </a:p>
          <a:p>
            <a:pPr algn="ctr"/>
            <a:r>
              <a:rPr lang="el-GR" b="1" kern="0" dirty="0" smtClean="0">
                <a:solidFill>
                  <a:schemeClr val="bg1"/>
                </a:solidFill>
                <a:ea typeface="Times New Roman"/>
                <a:cs typeface="Arial"/>
              </a:rPr>
              <a:t>Η ΛΕΙΤΟΥΡΓΙΑ ΤΟΥ ΕΛΕΓΧΟΥ</a:t>
            </a:r>
            <a:endParaRPr lang="el-GR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0962" name="Picture 2" descr="Settings orange design elements for website or app. Vector eps10. Stock Photo - 129177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786058"/>
            <a:ext cx="36004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kern="0" cap="all" dirty="0" smtClean="0">
                <a:latin typeface="Cambria"/>
                <a:ea typeface="Times New Roman"/>
              </a:rPr>
              <a:t/>
            </a:r>
            <a:br>
              <a:rPr lang="el-GR" sz="2700" b="1" kern="0" cap="all" dirty="0" smtClean="0">
                <a:latin typeface="Cambria"/>
                <a:ea typeface="Times New Roman"/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4829180" cy="3971940"/>
          </a:xfrm>
        </p:spPr>
        <p:txBody>
          <a:bodyPr>
            <a:normAutofit/>
          </a:bodyPr>
          <a:lstStyle/>
          <a:p>
            <a:r>
              <a:rPr lang="el-GR" b="1" i="1" dirty="0">
                <a:ea typeface="Calibri"/>
              </a:rPr>
              <a:t>Έλεγχος είναι η λειτουργία της διοίκησης που επιδιώκει τη μέτρηση των αποτελεσμάτων της επιχείρησης και τη σύγκρισή τους με τα σχεδιασμένα πρότυπα απόδοσης, με σκοπό τη διαπίστωση της εκπλήρωσης των αντικειμενικών στόχων ή τη λήψη διαρθρωτικών μέτρων, όταν διαπιστωθούν αποκλίσεις. </a:t>
            </a:r>
            <a:endParaRPr lang="el-GR" dirty="0" smtClean="0">
              <a:latin typeface="Arial"/>
              <a:ea typeface="Calibri"/>
            </a:endParaRPr>
          </a:p>
          <a:p>
            <a:endParaRPr lang="el-GR" dirty="0"/>
          </a:p>
        </p:txBody>
      </p:sp>
      <p:pic>
        <p:nvPicPr>
          <p:cNvPr id="53250" name="Picture 2" descr="business man writing industrial quality control concept ( system - process - tool - method ) Stock Photo - 132418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6043" y="2636912"/>
            <a:ext cx="3810000" cy="3524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332656"/>
            <a:ext cx="8104414" cy="810344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ea typeface="Calibri"/>
                <a:cs typeface="Arial"/>
              </a:rPr>
              <a:t>Η διεργασία του ελέγχου</a:t>
            </a:r>
            <a:br>
              <a:rPr lang="el-GR" b="1" dirty="0">
                <a:ea typeface="Calibri"/>
                <a:cs typeface="Arial"/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714356"/>
            <a:ext cx="5799588" cy="573898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l-GR" sz="4800" dirty="0"/>
              <a:t>α. Προσδιορισμός περιοχών ελέγχου. Εντοπίζονται οι περιοχές δράσης που είναι κρίσιμες για τη συνολική αποτελεσματικότητα.</a:t>
            </a:r>
          </a:p>
          <a:p>
            <a:pPr>
              <a:lnSpc>
                <a:spcPct val="170000"/>
              </a:lnSpc>
            </a:pPr>
            <a:r>
              <a:rPr lang="el-GR" sz="4800" dirty="0"/>
              <a:t>β. Καθορισμός προτύπων απόδοσης. Χρησιμοποιούνται υποδείγματα που περιγράφουν τα αναμενόμενα αποτελέσματα από την ικανοποιητική εκτέλεση ενός έργου.</a:t>
            </a:r>
          </a:p>
          <a:p>
            <a:pPr>
              <a:lnSpc>
                <a:spcPct val="170000"/>
              </a:lnSpc>
            </a:pPr>
            <a:r>
              <a:rPr lang="el-GR" sz="4800" dirty="0"/>
              <a:t>γ. Μέτρηση της πραγματοποιούμενης απόδοσης. Πραγματοποιείται με γραπτές εκθέσεις των προϊσταμένων, προσωπικές παρατηρήσεις, προφορικές αναφορές, συγκέντρωση και επεξεργασία στατιστικών δεδομένων, χρήση της σύγχρονης τεχνολογίας.</a:t>
            </a:r>
          </a:p>
          <a:p>
            <a:pPr>
              <a:lnSpc>
                <a:spcPct val="170000"/>
              </a:lnSpc>
            </a:pPr>
            <a:r>
              <a:rPr lang="el-GR" sz="4800" dirty="0"/>
              <a:t>δ. Σύγκριση της απόδοσης με τα πρότυπα. Διερευνάται ο βαθμός σύμπτωσης ή διαφοράς των πραγματοποιούμενων αποδόσεων σε σύγκριση με τα καθορισμένα πρότυπα. Για κάθε πρότυπο προκαθορίζεται και ένα εύρος απόκλισης.</a:t>
            </a:r>
          </a:p>
          <a:p>
            <a:pPr>
              <a:lnSpc>
                <a:spcPct val="170000"/>
              </a:lnSpc>
            </a:pPr>
            <a:r>
              <a:rPr lang="el-GR" sz="4800" dirty="0"/>
              <a:t>ε. Συμπεράσματα και καθορισμός αποκλίσεων. Τα πρότυπα απόδοσης είναι δυνατό να δείχνουν αρνητική απόκλιση, θετική απόκλιση ή τήρηση των προτύπων</a:t>
            </a:r>
          </a:p>
          <a:p>
            <a:pPr>
              <a:lnSpc>
                <a:spcPct val="170000"/>
              </a:lnSpc>
            </a:pPr>
            <a:r>
              <a:rPr lang="el-GR" sz="4800" dirty="0"/>
              <a:t>στ. Διορθωτικές ενέργειες. Είναι πιο αποτελεσματικές αν περιέχουν στοιχεία δημιουργικότητας, δηλαδή να δοκιμάζει κανείς νέους τρόπους βελτίωσης των αποτελεσμάτων που δεν έχουν δοκιμαστεί στο παρελθόν.</a:t>
            </a:r>
          </a:p>
          <a:p>
            <a:endParaRPr lang="el-GR" dirty="0"/>
          </a:p>
        </p:txBody>
      </p:sp>
      <p:pic>
        <p:nvPicPr>
          <p:cNvPr id="52226" name="Picture 2" descr="Control Process : 3d white business person with a management cycle graph. 3d image. Isolated white background.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2029" y="1916832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100" b="1" dirty="0">
                <a:ea typeface="Calibri"/>
                <a:cs typeface="Arial"/>
              </a:rPr>
              <a:t>Τα  χαρακτηριστικά του αποτελεσματικού ελέγχου είναι:</a:t>
            </a:r>
            <a:br>
              <a:rPr lang="el-GR" sz="3100" b="1" dirty="0">
                <a:ea typeface="Calibri"/>
                <a:cs typeface="Arial"/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3686172" cy="4614882"/>
          </a:xfrm>
        </p:spPr>
        <p:txBody>
          <a:bodyPr>
            <a:normAutofit fontScale="62500" lnSpcReduction="20000"/>
          </a:bodyPr>
          <a:lstStyle/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-Καθορισμός εφικτών και κατανοητών προτύπων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-Προσανατολισμός ελέγχου προς την αιτία και όχι το λάθος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-Ελαστικότητα στην εφαρμογή του ελέγχου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-Καθορισμός των προτύπων με τη συμμετοχή των εργαζομένων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-Διενέργεια του ελέγχου από τα κατάλληλα πρόσωπα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-Το κόστος του ελέγχου να είναι μικρότερο από τα προσδοκώμενα οφέλη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-Να είναι κατανοητός από τους εμπλεκόμενους</a:t>
            </a:r>
            <a:endParaRPr lang="el-GR" dirty="0" smtClean="0">
              <a:latin typeface="Arial"/>
              <a:ea typeface="Calibri"/>
            </a:endParaRPr>
          </a:p>
          <a:p>
            <a:pPr marL="85725" indent="-1588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l-GR" dirty="0">
                <a:ea typeface="Calibri"/>
              </a:rPr>
              <a:t>-Να εστιάζει στα πιο σημαντικά</a:t>
            </a:r>
            <a:endParaRPr lang="el-GR" dirty="0" smtClean="0">
              <a:latin typeface="Arial"/>
              <a:ea typeface="Calibri"/>
            </a:endParaRPr>
          </a:p>
          <a:p>
            <a:endParaRPr lang="el-GR" dirty="0"/>
          </a:p>
        </p:txBody>
      </p:sp>
      <p:pic>
        <p:nvPicPr>
          <p:cNvPr id="51202" name="Picture 2" descr="Illustration depicting a roadsign with an under control concept  Sky background  Stock Photo - 165821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8356" y="1607283"/>
            <a:ext cx="3942170" cy="3942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u="sng" dirty="0">
                <a:ea typeface="Calibri"/>
              </a:rPr>
              <a:t>Υπάρχουν τρία επίπεδα ελέγχου:</a:t>
            </a:r>
            <a:r>
              <a:rPr lang="el-GR" dirty="0" smtClean="0">
                <a:latin typeface="Arial"/>
                <a:ea typeface="Calibri"/>
              </a:rPr>
              <a:t/>
            </a:r>
            <a:br>
              <a:rPr lang="el-GR" dirty="0" smtClean="0">
                <a:latin typeface="Arial"/>
                <a:ea typeface="Calibri"/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spcAft>
                <a:spcPts val="1000"/>
              </a:spcAft>
            </a:pPr>
            <a:r>
              <a:rPr lang="el-GR" dirty="0">
                <a:ea typeface="Calibri"/>
              </a:rPr>
              <a:t>-</a:t>
            </a:r>
            <a:r>
              <a:rPr lang="el-GR" b="1" dirty="0">
                <a:ea typeface="Calibri"/>
              </a:rPr>
              <a:t>Στρατηγικός</a:t>
            </a:r>
            <a:r>
              <a:rPr lang="el-GR" dirty="0">
                <a:ea typeface="Calibri"/>
              </a:rPr>
              <a:t> έλεγχος που σχετίζεται με την υλοποίηση των στρατηγικών στόχων και γίνεται από τα ανώτατα στελέχη</a:t>
            </a:r>
            <a:endParaRPr lang="el-GR" dirty="0" smtClean="0">
              <a:latin typeface="Arial"/>
              <a:ea typeface="Calibri"/>
            </a:endParaRPr>
          </a:p>
          <a:p>
            <a:pPr indent="457200" algn="just">
              <a:lnSpc>
                <a:spcPct val="150000"/>
              </a:lnSpc>
              <a:spcAft>
                <a:spcPts val="1000"/>
              </a:spcAft>
            </a:pPr>
            <a:r>
              <a:rPr lang="el-GR" dirty="0">
                <a:ea typeface="Calibri"/>
              </a:rPr>
              <a:t>-</a:t>
            </a:r>
            <a:r>
              <a:rPr lang="el-GR" b="1" dirty="0">
                <a:ea typeface="Calibri"/>
              </a:rPr>
              <a:t>Διαχειριστικός</a:t>
            </a:r>
            <a:r>
              <a:rPr lang="el-GR" dirty="0">
                <a:ea typeface="Calibri"/>
              </a:rPr>
              <a:t> έλεγχος που σχετίζεται με την αξιοποίηση των πόρων και διενεργείται από μεσαία στελέχη</a:t>
            </a:r>
            <a:endParaRPr lang="el-GR" dirty="0" smtClean="0">
              <a:latin typeface="Arial"/>
              <a:ea typeface="Calibri"/>
            </a:endParaRPr>
          </a:p>
          <a:p>
            <a:pPr indent="457200" algn="just">
              <a:lnSpc>
                <a:spcPct val="150000"/>
              </a:lnSpc>
              <a:spcAft>
                <a:spcPts val="1000"/>
              </a:spcAft>
            </a:pPr>
            <a:r>
              <a:rPr lang="el-GR" dirty="0">
                <a:ea typeface="Calibri"/>
              </a:rPr>
              <a:t>-</a:t>
            </a:r>
            <a:r>
              <a:rPr lang="el-GR" b="1" dirty="0">
                <a:ea typeface="Calibri"/>
              </a:rPr>
              <a:t>Λειτουργικός </a:t>
            </a:r>
            <a:r>
              <a:rPr lang="el-GR" dirty="0">
                <a:ea typeface="Calibri"/>
              </a:rPr>
              <a:t>έλεγχος που σχετίζεται με τα καθημερινά θέματα απόδοσης και γίνεται από το πρώτο επίπεδο ιεραρχίας.</a:t>
            </a:r>
            <a:endParaRPr lang="el-GR" dirty="0" smtClean="0">
              <a:latin typeface="Arial"/>
              <a:ea typeface="Calibri"/>
            </a:endParaRPr>
          </a:p>
          <a:p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dirty="0" smtClean="0"/>
              <a:t>θετική</a:t>
            </a:r>
            <a:r>
              <a:rPr lang="el-GR" sz="2700" b="1" dirty="0" smtClean="0"/>
              <a:t> </a:t>
            </a:r>
            <a:r>
              <a:rPr lang="el-GR" sz="2700" dirty="0" smtClean="0"/>
              <a:t>και αρνητική απόκλισης από τα καθορισμένα πρότυπα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900" b="1" dirty="0"/>
              <a:t>Θετική απόκλιση </a:t>
            </a:r>
            <a:r>
              <a:rPr lang="el-GR" dirty="0"/>
              <a:t>από τα πρότυπα έχουμε όταν ο χρόνος που απαιτείται για τη συναρμολόγηση ενός προϊόντος είναι, π.χ., 1 ώρα, ενώ το πρότυπο έχει καθοριστεί στις 2 ώρες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 </a:t>
            </a:r>
            <a:r>
              <a:rPr lang="el-GR" sz="3500" b="1" dirty="0"/>
              <a:t>Αρνητική απόκλιση </a:t>
            </a:r>
            <a:r>
              <a:rPr lang="el-GR" dirty="0"/>
              <a:t>από τα πρότυπα έχουμε όταν το παραγόμενο προϊόν δεν τηρεί τις προδιαγραφές ποιότητας που έχουν τεθεί (π.χ. χρήση ανακυκλώσιμων υλικών).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819</TotalTime>
  <Words>401</Words>
  <Application>Microsoft Office PowerPoint</Application>
  <PresentationFormat>Προβολή στην οθόνη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Times New Roman</vt:lpstr>
      <vt:lpstr>Savon</vt:lpstr>
      <vt:lpstr>ΚΕΦΑΛΑΙΟ 6. </vt:lpstr>
      <vt:lpstr> </vt:lpstr>
      <vt:lpstr>Η διεργασία του ελέγχου </vt:lpstr>
      <vt:lpstr>Τα  χαρακτηριστικά του αποτελεσματικού ελέγχου είναι: </vt:lpstr>
      <vt:lpstr>Υπάρχουν τρία επίπεδα ελέγχου: </vt:lpstr>
      <vt:lpstr>θετική και αρνητική απόκλισης από τα καθορισμένα πρότυπα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 ΤΟΜΟΣ</dc:title>
  <dc:creator>Vicky</dc:creator>
  <cp:lastModifiedBy>Sarantis, Yiannis</cp:lastModifiedBy>
  <cp:revision>34</cp:revision>
  <dcterms:created xsi:type="dcterms:W3CDTF">2013-11-15T17:15:03Z</dcterms:created>
  <dcterms:modified xsi:type="dcterms:W3CDTF">2015-09-10T08:09:28Z</dcterms:modified>
</cp:coreProperties>
</file>