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8" r:id="rId3"/>
    <p:sldId id="300" r:id="rId4"/>
    <p:sldId id="299" r:id="rId5"/>
    <p:sldId id="303" r:id="rId6"/>
    <p:sldId id="304" r:id="rId7"/>
    <p:sldId id="305" r:id="rId8"/>
    <p:sldId id="298" r:id="rId9"/>
    <p:sldId id="297" r:id="rId10"/>
    <p:sldId id="296" r:id="rId11"/>
    <p:sldId id="295" r:id="rId12"/>
    <p:sldId id="294" r:id="rId13"/>
    <p:sldId id="293" r:id="rId14"/>
    <p:sldId id="292" r:id="rId15"/>
    <p:sldId id="291" r:id="rId16"/>
    <p:sldId id="290" r:id="rId17"/>
    <p:sldId id="289" r:id="rId18"/>
    <p:sldId id="301" r:id="rId19"/>
    <p:sldId id="288" r:id="rId20"/>
    <p:sldId id="306" r:id="rId21"/>
    <p:sldId id="307" r:id="rId22"/>
    <p:sldId id="308" r:id="rId23"/>
    <p:sldId id="287" r:id="rId24"/>
    <p:sldId id="286" r:id="rId25"/>
    <p:sldId id="285" r:id="rId26"/>
    <p:sldId id="284" r:id="rId27"/>
    <p:sldId id="332" r:id="rId28"/>
    <p:sldId id="283" r:id="rId29"/>
    <p:sldId id="282" r:id="rId30"/>
    <p:sldId id="302" r:id="rId31"/>
    <p:sldId id="281" r:id="rId32"/>
    <p:sldId id="280" r:id="rId33"/>
    <p:sldId id="279" r:id="rId34"/>
    <p:sldId id="278" r:id="rId35"/>
    <p:sldId id="277" r:id="rId36"/>
    <p:sldId id="276" r:id="rId37"/>
    <p:sldId id="275" r:id="rId38"/>
    <p:sldId id="274" r:id="rId39"/>
    <p:sldId id="273" r:id="rId40"/>
    <p:sldId id="272" r:id="rId41"/>
    <p:sldId id="271" r:id="rId42"/>
    <p:sldId id="270" r:id="rId43"/>
    <p:sldId id="269" r:id="rId44"/>
    <p:sldId id="268" r:id="rId45"/>
    <p:sldId id="267" r:id="rId46"/>
    <p:sldId id="266" r:id="rId47"/>
    <p:sldId id="265" r:id="rId48"/>
    <p:sldId id="264" r:id="rId49"/>
    <p:sldId id="263" r:id="rId50"/>
    <p:sldId id="262" r:id="rId51"/>
    <p:sldId id="261" r:id="rId52"/>
    <p:sldId id="342" r:id="rId5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Μεσαίο στυλ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0A1B5D5-9B99-4C35-A422-299274C87663}" styleName="Μεσαίο στυλ 1 - Έμφαση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22" y="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F71109-0216-40A4-86DB-BECF8DFB2C00}" type="doc">
      <dgm:prSet loTypeId="urn:microsoft.com/office/officeart/2005/8/layout/bProcess4" loCatId="process" qsTypeId="urn:microsoft.com/office/officeart/2005/8/quickstyle/simple4" qsCatId="simple" csTypeId="urn:microsoft.com/office/officeart/2005/8/colors/accent2_2" csCatId="accent2"/>
      <dgm:spPr/>
      <dgm:t>
        <a:bodyPr/>
        <a:lstStyle/>
        <a:p>
          <a:endParaRPr lang="en-US"/>
        </a:p>
      </dgm:t>
    </dgm:pt>
    <dgm:pt modelId="{FCD98CE4-4273-4812-B3DC-345D61C2B782}">
      <dgm:prSet/>
      <dgm:spPr/>
      <dgm:t>
        <a:bodyPr/>
        <a:lstStyle/>
        <a:p>
          <a:r>
            <a:rPr lang="el-GR"/>
            <a:t>ονομάζεται η ενέργεια με την οποία καθίσταται γνωστή η διοικητική πράξη στο κοινό. </a:t>
          </a:r>
          <a:endParaRPr lang="en-US"/>
        </a:p>
      </dgm:t>
    </dgm:pt>
    <dgm:pt modelId="{55ED34F3-CF0C-4E2B-8B4E-16F2D0A0E595}" type="parTrans" cxnId="{DC6EEFCF-A9D8-4841-9D17-B14F5A84405B}">
      <dgm:prSet/>
      <dgm:spPr/>
      <dgm:t>
        <a:bodyPr/>
        <a:lstStyle/>
        <a:p>
          <a:endParaRPr lang="en-US"/>
        </a:p>
      </dgm:t>
    </dgm:pt>
    <dgm:pt modelId="{3A2E75D3-24D5-47CB-8431-E8677B445872}" type="sibTrans" cxnId="{DC6EEFCF-A9D8-4841-9D17-B14F5A84405B}">
      <dgm:prSet/>
      <dgm:spPr/>
      <dgm:t>
        <a:bodyPr/>
        <a:lstStyle/>
        <a:p>
          <a:endParaRPr lang="en-US"/>
        </a:p>
      </dgm:t>
    </dgm:pt>
    <dgm:pt modelId="{EB806B0A-6261-489A-A196-72E1986BE03B}">
      <dgm:prSet/>
      <dgm:spPr/>
      <dgm:t>
        <a:bodyPr/>
        <a:lstStyle/>
        <a:p>
          <a:r>
            <a:rPr lang="el-GR"/>
            <a:t>Δημοσίευση απαιτείται για όλες τις κανονιστικές διοικητικές πράξεις και τις ατομικές διοικητικές πράξεις γενικού περιεχομένου. Η δημοσίευση γίνεται στην Εφημερίδα της Κυβέρνησης.</a:t>
          </a:r>
          <a:endParaRPr lang="en-US"/>
        </a:p>
      </dgm:t>
    </dgm:pt>
    <dgm:pt modelId="{D7B34DCE-F008-45BC-97EA-580DA6A75550}" type="parTrans" cxnId="{7739A7D9-2D86-4097-B0B0-85A98C89A7A6}">
      <dgm:prSet/>
      <dgm:spPr/>
      <dgm:t>
        <a:bodyPr/>
        <a:lstStyle/>
        <a:p>
          <a:endParaRPr lang="en-US"/>
        </a:p>
      </dgm:t>
    </dgm:pt>
    <dgm:pt modelId="{3D65AB77-04BB-4D56-9390-C63AAF456E84}" type="sibTrans" cxnId="{7739A7D9-2D86-4097-B0B0-85A98C89A7A6}">
      <dgm:prSet/>
      <dgm:spPr/>
      <dgm:t>
        <a:bodyPr/>
        <a:lstStyle/>
        <a:p>
          <a:endParaRPr lang="en-US"/>
        </a:p>
      </dgm:t>
    </dgm:pt>
    <dgm:pt modelId="{6635E0C7-71D4-4B3F-817E-63A482E7FBC3}" type="pres">
      <dgm:prSet presAssocID="{1BF71109-0216-40A4-86DB-BECF8DFB2C00}" presName="Name0" presStyleCnt="0">
        <dgm:presLayoutVars>
          <dgm:dir/>
          <dgm:resizeHandles/>
        </dgm:presLayoutVars>
      </dgm:prSet>
      <dgm:spPr/>
    </dgm:pt>
    <dgm:pt modelId="{4201D1CA-9B4B-45D4-942E-BFF68C66B035}" type="pres">
      <dgm:prSet presAssocID="{FCD98CE4-4273-4812-B3DC-345D61C2B782}" presName="compNode" presStyleCnt="0"/>
      <dgm:spPr/>
    </dgm:pt>
    <dgm:pt modelId="{9F75E89F-C144-432E-92C7-0942AB276AA7}" type="pres">
      <dgm:prSet presAssocID="{FCD98CE4-4273-4812-B3DC-345D61C2B782}" presName="dummyConnPt" presStyleCnt="0"/>
      <dgm:spPr/>
    </dgm:pt>
    <dgm:pt modelId="{BFC7B2D7-951D-41BB-BAFC-4C33718D27A3}" type="pres">
      <dgm:prSet presAssocID="{FCD98CE4-4273-4812-B3DC-345D61C2B782}" presName="node" presStyleLbl="node1" presStyleIdx="0" presStyleCnt="2">
        <dgm:presLayoutVars>
          <dgm:bulletEnabled val="1"/>
        </dgm:presLayoutVars>
      </dgm:prSet>
      <dgm:spPr/>
    </dgm:pt>
    <dgm:pt modelId="{C28CE330-A62F-4395-9923-BE7A1BB2EC65}" type="pres">
      <dgm:prSet presAssocID="{3A2E75D3-24D5-47CB-8431-E8677B445872}" presName="sibTrans" presStyleLbl="bgSibTrans2D1" presStyleIdx="0" presStyleCnt="1"/>
      <dgm:spPr/>
    </dgm:pt>
    <dgm:pt modelId="{E14FC0B8-31F5-46C5-A594-D41E43E79781}" type="pres">
      <dgm:prSet presAssocID="{EB806B0A-6261-489A-A196-72E1986BE03B}" presName="compNode" presStyleCnt="0"/>
      <dgm:spPr/>
    </dgm:pt>
    <dgm:pt modelId="{18EC15FB-E92D-4C9A-8CBD-0BA03341AE28}" type="pres">
      <dgm:prSet presAssocID="{EB806B0A-6261-489A-A196-72E1986BE03B}" presName="dummyConnPt" presStyleCnt="0"/>
      <dgm:spPr/>
    </dgm:pt>
    <dgm:pt modelId="{E9D27033-4640-4D00-8350-2DDD5A09A2A7}" type="pres">
      <dgm:prSet presAssocID="{EB806B0A-6261-489A-A196-72E1986BE03B}" presName="node" presStyleLbl="node1" presStyleIdx="1" presStyleCnt="2">
        <dgm:presLayoutVars>
          <dgm:bulletEnabled val="1"/>
        </dgm:presLayoutVars>
      </dgm:prSet>
      <dgm:spPr/>
    </dgm:pt>
  </dgm:ptLst>
  <dgm:cxnLst>
    <dgm:cxn modelId="{69A97686-A4F3-45DA-B46E-9858FC03BB37}" type="presOf" srcId="{1BF71109-0216-40A4-86DB-BECF8DFB2C00}" destId="{6635E0C7-71D4-4B3F-817E-63A482E7FBC3}" srcOrd="0" destOrd="0" presId="urn:microsoft.com/office/officeart/2005/8/layout/bProcess4"/>
    <dgm:cxn modelId="{E0A5189F-BA2F-4CC7-A273-C2966B05E65E}" type="presOf" srcId="{EB806B0A-6261-489A-A196-72E1986BE03B}" destId="{E9D27033-4640-4D00-8350-2DDD5A09A2A7}" srcOrd="0" destOrd="0" presId="urn:microsoft.com/office/officeart/2005/8/layout/bProcess4"/>
    <dgm:cxn modelId="{34F254A6-D686-4C10-87C4-F30396449A49}" type="presOf" srcId="{3A2E75D3-24D5-47CB-8431-E8677B445872}" destId="{C28CE330-A62F-4395-9923-BE7A1BB2EC65}" srcOrd="0" destOrd="0" presId="urn:microsoft.com/office/officeart/2005/8/layout/bProcess4"/>
    <dgm:cxn modelId="{001D1AA8-1848-4F29-B7BF-F90F59FAD85A}" type="presOf" srcId="{FCD98CE4-4273-4812-B3DC-345D61C2B782}" destId="{BFC7B2D7-951D-41BB-BAFC-4C33718D27A3}" srcOrd="0" destOrd="0" presId="urn:microsoft.com/office/officeart/2005/8/layout/bProcess4"/>
    <dgm:cxn modelId="{DC6EEFCF-A9D8-4841-9D17-B14F5A84405B}" srcId="{1BF71109-0216-40A4-86DB-BECF8DFB2C00}" destId="{FCD98CE4-4273-4812-B3DC-345D61C2B782}" srcOrd="0" destOrd="0" parTransId="{55ED34F3-CF0C-4E2B-8B4E-16F2D0A0E595}" sibTransId="{3A2E75D3-24D5-47CB-8431-E8677B445872}"/>
    <dgm:cxn modelId="{7739A7D9-2D86-4097-B0B0-85A98C89A7A6}" srcId="{1BF71109-0216-40A4-86DB-BECF8DFB2C00}" destId="{EB806B0A-6261-489A-A196-72E1986BE03B}" srcOrd="1" destOrd="0" parTransId="{D7B34DCE-F008-45BC-97EA-580DA6A75550}" sibTransId="{3D65AB77-04BB-4D56-9390-C63AAF456E84}"/>
    <dgm:cxn modelId="{37069E7C-FADE-4462-AF81-AFD1181869AE}" type="presParOf" srcId="{6635E0C7-71D4-4B3F-817E-63A482E7FBC3}" destId="{4201D1CA-9B4B-45D4-942E-BFF68C66B035}" srcOrd="0" destOrd="0" presId="urn:microsoft.com/office/officeart/2005/8/layout/bProcess4"/>
    <dgm:cxn modelId="{D172AC2D-6FB1-49F2-8968-4F093332E340}" type="presParOf" srcId="{4201D1CA-9B4B-45D4-942E-BFF68C66B035}" destId="{9F75E89F-C144-432E-92C7-0942AB276AA7}" srcOrd="0" destOrd="0" presId="urn:microsoft.com/office/officeart/2005/8/layout/bProcess4"/>
    <dgm:cxn modelId="{947F5169-3EC1-49AC-994C-E2687FE0FDC2}" type="presParOf" srcId="{4201D1CA-9B4B-45D4-942E-BFF68C66B035}" destId="{BFC7B2D7-951D-41BB-BAFC-4C33718D27A3}" srcOrd="1" destOrd="0" presId="urn:microsoft.com/office/officeart/2005/8/layout/bProcess4"/>
    <dgm:cxn modelId="{1BA34048-B958-483F-857B-31655279BDDC}" type="presParOf" srcId="{6635E0C7-71D4-4B3F-817E-63A482E7FBC3}" destId="{C28CE330-A62F-4395-9923-BE7A1BB2EC65}" srcOrd="1" destOrd="0" presId="urn:microsoft.com/office/officeart/2005/8/layout/bProcess4"/>
    <dgm:cxn modelId="{2AE30E67-C0CF-4596-8E6E-8D41E69630EB}" type="presParOf" srcId="{6635E0C7-71D4-4B3F-817E-63A482E7FBC3}" destId="{E14FC0B8-31F5-46C5-A594-D41E43E79781}" srcOrd="2" destOrd="0" presId="urn:microsoft.com/office/officeart/2005/8/layout/bProcess4"/>
    <dgm:cxn modelId="{5F002C85-8B77-4F4F-8064-9F020EB80191}" type="presParOf" srcId="{E14FC0B8-31F5-46C5-A594-D41E43E79781}" destId="{18EC15FB-E92D-4C9A-8CBD-0BA03341AE28}" srcOrd="0" destOrd="0" presId="urn:microsoft.com/office/officeart/2005/8/layout/bProcess4"/>
    <dgm:cxn modelId="{AE52A8DD-BD4C-430E-A44D-B1632170A3AD}" type="presParOf" srcId="{E14FC0B8-31F5-46C5-A594-D41E43E79781}" destId="{E9D27033-4640-4D00-8350-2DDD5A09A2A7}"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8CE330-A62F-4395-9923-BE7A1BB2EC65}">
      <dsp:nvSpPr>
        <dsp:cNvPr id="0" name=""/>
        <dsp:cNvSpPr/>
      </dsp:nvSpPr>
      <dsp:spPr>
        <a:xfrm rot="5400000">
          <a:off x="1630167" y="1533259"/>
          <a:ext cx="2390865" cy="288736"/>
        </a:xfrm>
        <a:prstGeom prst="rect">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FC7B2D7-951D-41BB-BAFC-4C33718D27A3}">
      <dsp:nvSpPr>
        <dsp:cNvPr id="0" name=""/>
        <dsp:cNvSpPr/>
      </dsp:nvSpPr>
      <dsp:spPr>
        <a:xfrm>
          <a:off x="2176325" y="1732"/>
          <a:ext cx="3208188" cy="192491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l-GR" sz="1800" kern="1200"/>
            <a:t>ονομάζεται η ενέργεια με την οποία καθίσταται γνωστή η διοικητική πράξη στο κοινό. </a:t>
          </a:r>
          <a:endParaRPr lang="en-US" sz="1800" kern="1200"/>
        </a:p>
      </dsp:txBody>
      <dsp:txXfrm>
        <a:off x="2232704" y="58111"/>
        <a:ext cx="3095430" cy="1812154"/>
      </dsp:txXfrm>
    </dsp:sp>
    <dsp:sp modelId="{E9D27033-4640-4D00-8350-2DDD5A09A2A7}">
      <dsp:nvSpPr>
        <dsp:cNvPr id="0" name=""/>
        <dsp:cNvSpPr/>
      </dsp:nvSpPr>
      <dsp:spPr>
        <a:xfrm>
          <a:off x="2176325" y="2407873"/>
          <a:ext cx="3208188" cy="192491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l-GR" sz="1800" kern="1200"/>
            <a:t>Δημοσίευση απαιτείται για όλες τις κανονιστικές διοικητικές πράξεις και τις ατομικές διοικητικές πράξεις γενικού περιεχομένου. Η δημοσίευση γίνεται στην Εφημερίδα της Κυβέρνησης.</a:t>
          </a:r>
          <a:endParaRPr lang="en-US" sz="1800" kern="1200"/>
        </a:p>
      </dsp:txBody>
      <dsp:txXfrm>
        <a:off x="2232704" y="2464252"/>
        <a:ext cx="3095430" cy="1812154"/>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14E313-A17E-430E-8C67-09B3E5DE766D}" type="datetimeFigureOut">
              <a:rPr lang="el-GR" smtClean="0"/>
              <a:t>22/12/2018</a:t>
            </a:fld>
            <a:endParaRPr lang="el-GR"/>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E443E6-45C3-43A5-9A2F-440D29CF2DA7}" type="slidenum">
              <a:rPr lang="el-GR" smtClean="0"/>
              <a:t>‹#›</a:t>
            </a:fld>
            <a:endParaRPr lang="el-GR"/>
          </a:p>
        </p:txBody>
      </p:sp>
    </p:spTree>
    <p:extLst>
      <p:ext uri="{BB962C8B-B14F-4D97-AF65-F5344CB8AC3E}">
        <p14:creationId xmlns:p14="http://schemas.microsoft.com/office/powerpoint/2010/main" val="3097213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1FFC95-F9F4-4F3F-BF0D-F2D632077D0B}"/>
              </a:ext>
            </a:extLst>
          </p:cNvPr>
          <p:cNvSpPr>
            <a:spLocks noGrp="1"/>
          </p:cNvSpPr>
          <p:nvPr>
            <p:ph type="ctrTitle"/>
          </p:nvPr>
        </p:nvSpPr>
        <p:spPr>
          <a:xfrm>
            <a:off x="1143000" y="1122363"/>
            <a:ext cx="6858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AC4055B5-0BF6-4119-8DC3-25FE4332243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7787D1F-E90C-468D-B413-AF194DE917DE}"/>
              </a:ext>
            </a:extLst>
          </p:cNvPr>
          <p:cNvSpPr>
            <a:spLocks noGrp="1"/>
          </p:cNvSpPr>
          <p:nvPr>
            <p:ph type="dt" sz="half" idx="10"/>
          </p:nvPr>
        </p:nvSpPr>
        <p:spPr/>
        <p:txBody>
          <a:bodyPr/>
          <a:lstStyle>
            <a:lvl1pPr>
              <a:defRPr/>
            </a:lvl1pPr>
          </a:lstStyle>
          <a:p>
            <a:endParaRPr lang="es-ES" altLang="el-GR"/>
          </a:p>
        </p:txBody>
      </p:sp>
      <p:sp>
        <p:nvSpPr>
          <p:cNvPr id="5" name="Θέση υποσέλιδου 4">
            <a:extLst>
              <a:ext uri="{FF2B5EF4-FFF2-40B4-BE49-F238E27FC236}">
                <a16:creationId xmlns:a16="http://schemas.microsoft.com/office/drawing/2014/main" id="{1E62A9AA-6C3D-4BCF-BAC1-ED84951E241B}"/>
              </a:ext>
            </a:extLst>
          </p:cNvPr>
          <p:cNvSpPr>
            <a:spLocks noGrp="1"/>
          </p:cNvSpPr>
          <p:nvPr>
            <p:ph type="ftr" sz="quarter" idx="11"/>
          </p:nvPr>
        </p:nvSpPr>
        <p:spPr/>
        <p:txBody>
          <a:bodyPr/>
          <a:lstStyle>
            <a:lvl1pPr>
              <a:defRPr/>
            </a:lvl1pPr>
          </a:lstStyle>
          <a:p>
            <a:r>
              <a:rPr lang="el-GR" altLang="el-GR"/>
              <a:t>ΕΠΙΜΕΛΕΙΑ ΑΠΑΝΤΗΣΗΣ ΒΙΚΥ ΒΑΡΔΑ eclass4U</a:t>
            </a:r>
            <a:endParaRPr lang="es-ES" altLang="el-GR"/>
          </a:p>
        </p:txBody>
      </p:sp>
      <p:sp>
        <p:nvSpPr>
          <p:cNvPr id="6" name="Θέση αριθμού διαφάνειας 5">
            <a:extLst>
              <a:ext uri="{FF2B5EF4-FFF2-40B4-BE49-F238E27FC236}">
                <a16:creationId xmlns:a16="http://schemas.microsoft.com/office/drawing/2014/main" id="{2482AF50-EE36-41BE-B32E-B7556749F85F}"/>
              </a:ext>
            </a:extLst>
          </p:cNvPr>
          <p:cNvSpPr>
            <a:spLocks noGrp="1"/>
          </p:cNvSpPr>
          <p:nvPr>
            <p:ph type="sldNum" sz="quarter" idx="12"/>
          </p:nvPr>
        </p:nvSpPr>
        <p:spPr/>
        <p:txBody>
          <a:bodyPr/>
          <a:lstStyle>
            <a:lvl1pPr>
              <a:defRPr/>
            </a:lvl1pPr>
          </a:lstStyle>
          <a:p>
            <a:fld id="{72658DB9-9133-426E-8CE1-B3785BFD03C7}" type="slidenum">
              <a:rPr lang="es-ES" altLang="el-GR"/>
              <a:pPr/>
              <a:t>‹#›</a:t>
            </a:fld>
            <a:endParaRPr lang="es-ES" altLang="el-GR"/>
          </a:p>
        </p:txBody>
      </p:sp>
    </p:spTree>
    <p:extLst>
      <p:ext uri="{BB962C8B-B14F-4D97-AF65-F5344CB8AC3E}">
        <p14:creationId xmlns:p14="http://schemas.microsoft.com/office/powerpoint/2010/main" val="5958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F5D4A8-C8B8-4D0E-B660-0FD73211CE3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E4359505-8E5C-4823-AD0B-BFCBAA565A6F}"/>
              </a:ext>
            </a:extLst>
          </p:cNvPr>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9F04D01A-BD28-4B96-A332-E4D8E0B92ADB}"/>
              </a:ext>
            </a:extLst>
          </p:cNvPr>
          <p:cNvSpPr>
            <a:spLocks noGrp="1"/>
          </p:cNvSpPr>
          <p:nvPr>
            <p:ph type="dt" sz="half" idx="10"/>
          </p:nvPr>
        </p:nvSpPr>
        <p:spPr/>
        <p:txBody>
          <a:bodyPr/>
          <a:lstStyle>
            <a:lvl1pPr>
              <a:defRPr/>
            </a:lvl1pPr>
          </a:lstStyle>
          <a:p>
            <a:endParaRPr lang="es-ES" altLang="el-GR"/>
          </a:p>
        </p:txBody>
      </p:sp>
      <p:sp>
        <p:nvSpPr>
          <p:cNvPr id="5" name="Θέση υποσέλιδου 4">
            <a:extLst>
              <a:ext uri="{FF2B5EF4-FFF2-40B4-BE49-F238E27FC236}">
                <a16:creationId xmlns:a16="http://schemas.microsoft.com/office/drawing/2014/main" id="{8978EB3B-D7D0-46C2-A757-DF8184D632EC}"/>
              </a:ext>
            </a:extLst>
          </p:cNvPr>
          <p:cNvSpPr>
            <a:spLocks noGrp="1"/>
          </p:cNvSpPr>
          <p:nvPr>
            <p:ph type="ftr" sz="quarter" idx="11"/>
          </p:nvPr>
        </p:nvSpPr>
        <p:spPr/>
        <p:txBody>
          <a:bodyPr/>
          <a:lstStyle>
            <a:lvl1pPr>
              <a:defRPr/>
            </a:lvl1pPr>
          </a:lstStyle>
          <a:p>
            <a:r>
              <a:rPr lang="el-GR" altLang="el-GR"/>
              <a:t>ΕΠΙΜΕΛΕΙΑ ΑΠΑΝΤΗΣΗΣ ΒΙΚΥ ΒΑΡΔΑ eclass4U</a:t>
            </a:r>
            <a:endParaRPr lang="es-ES" altLang="el-GR"/>
          </a:p>
        </p:txBody>
      </p:sp>
      <p:sp>
        <p:nvSpPr>
          <p:cNvPr id="6" name="Θέση αριθμού διαφάνειας 5">
            <a:extLst>
              <a:ext uri="{FF2B5EF4-FFF2-40B4-BE49-F238E27FC236}">
                <a16:creationId xmlns:a16="http://schemas.microsoft.com/office/drawing/2014/main" id="{5A375723-BB83-401B-AEEF-1C1B442D35A8}"/>
              </a:ext>
            </a:extLst>
          </p:cNvPr>
          <p:cNvSpPr>
            <a:spLocks noGrp="1"/>
          </p:cNvSpPr>
          <p:nvPr>
            <p:ph type="sldNum" sz="quarter" idx="12"/>
          </p:nvPr>
        </p:nvSpPr>
        <p:spPr/>
        <p:txBody>
          <a:bodyPr/>
          <a:lstStyle>
            <a:lvl1pPr>
              <a:defRPr/>
            </a:lvl1pPr>
          </a:lstStyle>
          <a:p>
            <a:fld id="{ED7B4A6A-1964-4CFC-A1F8-443DE4ED1966}" type="slidenum">
              <a:rPr lang="es-ES" altLang="el-GR"/>
              <a:pPr/>
              <a:t>‹#›</a:t>
            </a:fld>
            <a:endParaRPr lang="es-ES" altLang="el-GR"/>
          </a:p>
        </p:txBody>
      </p:sp>
    </p:spTree>
    <p:extLst>
      <p:ext uri="{BB962C8B-B14F-4D97-AF65-F5344CB8AC3E}">
        <p14:creationId xmlns:p14="http://schemas.microsoft.com/office/powerpoint/2010/main" val="3097394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51171F-8ACC-49A1-8653-CBDEC43A9D1A}"/>
              </a:ext>
            </a:extLst>
          </p:cNvPr>
          <p:cNvSpPr>
            <a:spLocks noGrp="1"/>
          </p:cNvSpPr>
          <p:nvPr>
            <p:ph type="title"/>
          </p:nvPr>
        </p:nvSpPr>
        <p:spPr>
          <a:xfrm>
            <a:off x="623888" y="1709738"/>
            <a:ext cx="78867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CEC96C4-4C86-4FF5-A97A-D6CA2600FA4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a:t>Επεξεργασία στυλ υποδείγματος κειμένου</a:t>
            </a:r>
          </a:p>
        </p:txBody>
      </p:sp>
      <p:sp>
        <p:nvSpPr>
          <p:cNvPr id="4" name="Θέση ημερομηνίας 3">
            <a:extLst>
              <a:ext uri="{FF2B5EF4-FFF2-40B4-BE49-F238E27FC236}">
                <a16:creationId xmlns:a16="http://schemas.microsoft.com/office/drawing/2014/main" id="{00E3FA58-752A-4B39-9CA0-3D18AE1D4837}"/>
              </a:ext>
            </a:extLst>
          </p:cNvPr>
          <p:cNvSpPr>
            <a:spLocks noGrp="1"/>
          </p:cNvSpPr>
          <p:nvPr>
            <p:ph type="dt" sz="half" idx="10"/>
          </p:nvPr>
        </p:nvSpPr>
        <p:spPr/>
        <p:txBody>
          <a:bodyPr/>
          <a:lstStyle>
            <a:lvl1pPr>
              <a:defRPr/>
            </a:lvl1pPr>
          </a:lstStyle>
          <a:p>
            <a:endParaRPr lang="es-ES" altLang="el-GR"/>
          </a:p>
        </p:txBody>
      </p:sp>
      <p:sp>
        <p:nvSpPr>
          <p:cNvPr id="5" name="Θέση υποσέλιδου 4">
            <a:extLst>
              <a:ext uri="{FF2B5EF4-FFF2-40B4-BE49-F238E27FC236}">
                <a16:creationId xmlns:a16="http://schemas.microsoft.com/office/drawing/2014/main" id="{758F35F5-A505-4BED-9D4D-DC5C369885D8}"/>
              </a:ext>
            </a:extLst>
          </p:cNvPr>
          <p:cNvSpPr>
            <a:spLocks noGrp="1"/>
          </p:cNvSpPr>
          <p:nvPr>
            <p:ph type="ftr" sz="quarter" idx="11"/>
          </p:nvPr>
        </p:nvSpPr>
        <p:spPr/>
        <p:txBody>
          <a:bodyPr/>
          <a:lstStyle>
            <a:lvl1pPr>
              <a:defRPr/>
            </a:lvl1pPr>
          </a:lstStyle>
          <a:p>
            <a:r>
              <a:rPr lang="el-GR" altLang="el-GR"/>
              <a:t>ΕΠΙΜΕΛΕΙΑ ΑΠΑΝΤΗΣΗΣ ΒΙΚΥ ΒΑΡΔΑ eclass4U</a:t>
            </a:r>
            <a:endParaRPr lang="es-ES" altLang="el-GR"/>
          </a:p>
        </p:txBody>
      </p:sp>
      <p:sp>
        <p:nvSpPr>
          <p:cNvPr id="6" name="Θέση αριθμού διαφάνειας 5">
            <a:extLst>
              <a:ext uri="{FF2B5EF4-FFF2-40B4-BE49-F238E27FC236}">
                <a16:creationId xmlns:a16="http://schemas.microsoft.com/office/drawing/2014/main" id="{DEB88554-CB31-48B0-9FC5-68B72766D3F1}"/>
              </a:ext>
            </a:extLst>
          </p:cNvPr>
          <p:cNvSpPr>
            <a:spLocks noGrp="1"/>
          </p:cNvSpPr>
          <p:nvPr>
            <p:ph type="sldNum" sz="quarter" idx="12"/>
          </p:nvPr>
        </p:nvSpPr>
        <p:spPr/>
        <p:txBody>
          <a:bodyPr/>
          <a:lstStyle>
            <a:lvl1pPr>
              <a:defRPr/>
            </a:lvl1pPr>
          </a:lstStyle>
          <a:p>
            <a:fld id="{7B37DCC5-BBBD-4294-B00D-9295B0C3D21A}" type="slidenum">
              <a:rPr lang="es-ES" altLang="el-GR"/>
              <a:pPr/>
              <a:t>‹#›</a:t>
            </a:fld>
            <a:endParaRPr lang="es-ES" altLang="el-GR"/>
          </a:p>
        </p:txBody>
      </p:sp>
    </p:spTree>
    <p:extLst>
      <p:ext uri="{BB962C8B-B14F-4D97-AF65-F5344CB8AC3E}">
        <p14:creationId xmlns:p14="http://schemas.microsoft.com/office/powerpoint/2010/main" val="3064278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599625-1070-4CE1-9539-3DC4861667D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785CB44-BB5F-46A7-94F6-98767723F6AE}"/>
              </a:ext>
            </a:extLst>
          </p:cNvPr>
          <p:cNvSpPr>
            <a:spLocks noGrp="1"/>
          </p:cNvSpPr>
          <p:nvPr>
            <p:ph sz="half" idx="1"/>
          </p:nvPr>
        </p:nvSpPr>
        <p:spPr>
          <a:xfrm>
            <a:off x="457200" y="1600200"/>
            <a:ext cx="4038600" cy="4525963"/>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9C4D7B8A-809C-409B-82C4-E395958F3DA8}"/>
              </a:ext>
            </a:extLst>
          </p:cNvPr>
          <p:cNvSpPr>
            <a:spLocks noGrp="1"/>
          </p:cNvSpPr>
          <p:nvPr>
            <p:ph sz="half" idx="2"/>
          </p:nvPr>
        </p:nvSpPr>
        <p:spPr>
          <a:xfrm>
            <a:off x="4648200" y="1600200"/>
            <a:ext cx="4038600" cy="4525963"/>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a:extLst>
              <a:ext uri="{FF2B5EF4-FFF2-40B4-BE49-F238E27FC236}">
                <a16:creationId xmlns:a16="http://schemas.microsoft.com/office/drawing/2014/main" id="{C8E8EE17-A743-4085-A2B8-07A1B003175F}"/>
              </a:ext>
            </a:extLst>
          </p:cNvPr>
          <p:cNvSpPr>
            <a:spLocks noGrp="1"/>
          </p:cNvSpPr>
          <p:nvPr>
            <p:ph type="dt" sz="half" idx="10"/>
          </p:nvPr>
        </p:nvSpPr>
        <p:spPr/>
        <p:txBody>
          <a:bodyPr/>
          <a:lstStyle>
            <a:lvl1pPr>
              <a:defRPr/>
            </a:lvl1pPr>
          </a:lstStyle>
          <a:p>
            <a:endParaRPr lang="es-ES" altLang="el-GR"/>
          </a:p>
        </p:txBody>
      </p:sp>
      <p:sp>
        <p:nvSpPr>
          <p:cNvPr id="6" name="Θέση υποσέλιδου 5">
            <a:extLst>
              <a:ext uri="{FF2B5EF4-FFF2-40B4-BE49-F238E27FC236}">
                <a16:creationId xmlns:a16="http://schemas.microsoft.com/office/drawing/2014/main" id="{7B91E5DE-65F4-405F-8386-4AD9B782C5DB}"/>
              </a:ext>
            </a:extLst>
          </p:cNvPr>
          <p:cNvSpPr>
            <a:spLocks noGrp="1"/>
          </p:cNvSpPr>
          <p:nvPr>
            <p:ph type="ftr" sz="quarter" idx="11"/>
          </p:nvPr>
        </p:nvSpPr>
        <p:spPr/>
        <p:txBody>
          <a:bodyPr/>
          <a:lstStyle>
            <a:lvl1pPr>
              <a:defRPr/>
            </a:lvl1pPr>
          </a:lstStyle>
          <a:p>
            <a:r>
              <a:rPr lang="el-GR" altLang="el-GR"/>
              <a:t>ΕΠΙΜΕΛΕΙΑ ΑΠΑΝΤΗΣΗΣ ΒΙΚΥ ΒΑΡΔΑ eclass4U</a:t>
            </a:r>
            <a:endParaRPr lang="es-ES" altLang="el-GR"/>
          </a:p>
        </p:txBody>
      </p:sp>
      <p:sp>
        <p:nvSpPr>
          <p:cNvPr id="7" name="Θέση αριθμού διαφάνειας 6">
            <a:extLst>
              <a:ext uri="{FF2B5EF4-FFF2-40B4-BE49-F238E27FC236}">
                <a16:creationId xmlns:a16="http://schemas.microsoft.com/office/drawing/2014/main" id="{158E0D86-9CD8-4594-9A50-A94084BE7E80}"/>
              </a:ext>
            </a:extLst>
          </p:cNvPr>
          <p:cNvSpPr>
            <a:spLocks noGrp="1"/>
          </p:cNvSpPr>
          <p:nvPr>
            <p:ph type="sldNum" sz="quarter" idx="12"/>
          </p:nvPr>
        </p:nvSpPr>
        <p:spPr/>
        <p:txBody>
          <a:bodyPr/>
          <a:lstStyle>
            <a:lvl1pPr>
              <a:defRPr/>
            </a:lvl1pPr>
          </a:lstStyle>
          <a:p>
            <a:fld id="{612647DD-0B6D-45E6-8465-C75AC94FD137}" type="slidenum">
              <a:rPr lang="es-ES" altLang="el-GR"/>
              <a:pPr/>
              <a:t>‹#›</a:t>
            </a:fld>
            <a:endParaRPr lang="es-ES" altLang="el-GR"/>
          </a:p>
        </p:txBody>
      </p:sp>
    </p:spTree>
    <p:extLst>
      <p:ext uri="{BB962C8B-B14F-4D97-AF65-F5344CB8AC3E}">
        <p14:creationId xmlns:p14="http://schemas.microsoft.com/office/powerpoint/2010/main" val="4186188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160E3E-76C4-4906-9F44-7467516BCB6F}"/>
              </a:ext>
            </a:extLst>
          </p:cNvPr>
          <p:cNvSpPr>
            <a:spLocks noGrp="1"/>
          </p:cNvSpPr>
          <p:nvPr>
            <p:ph type="title"/>
          </p:nvPr>
        </p:nvSpPr>
        <p:spPr>
          <a:xfrm>
            <a:off x="630238" y="365125"/>
            <a:ext cx="78867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886607D-FDB6-45FA-849E-FBBBE87A8EC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3DCC6D3C-2B63-4243-975A-FC51E4540179}"/>
              </a:ext>
            </a:extLst>
          </p:cNvPr>
          <p:cNvSpPr>
            <a:spLocks noGrp="1"/>
          </p:cNvSpPr>
          <p:nvPr>
            <p:ph sz="half" idx="2"/>
          </p:nvPr>
        </p:nvSpPr>
        <p:spPr>
          <a:xfrm>
            <a:off x="630238" y="2505075"/>
            <a:ext cx="386873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a:extLst>
              <a:ext uri="{FF2B5EF4-FFF2-40B4-BE49-F238E27FC236}">
                <a16:creationId xmlns:a16="http://schemas.microsoft.com/office/drawing/2014/main" id="{3E7D9691-DB49-4A8B-B84F-3BE543429BB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a:extLst>
              <a:ext uri="{FF2B5EF4-FFF2-40B4-BE49-F238E27FC236}">
                <a16:creationId xmlns:a16="http://schemas.microsoft.com/office/drawing/2014/main" id="{612549E7-2B74-4357-B7DA-C01B8D3F5EC2}"/>
              </a:ext>
            </a:extLst>
          </p:cNvPr>
          <p:cNvSpPr>
            <a:spLocks noGrp="1"/>
          </p:cNvSpPr>
          <p:nvPr>
            <p:ph sz="quarter" idx="4"/>
          </p:nvPr>
        </p:nvSpPr>
        <p:spPr>
          <a:xfrm>
            <a:off x="4629150" y="2505075"/>
            <a:ext cx="38877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a:extLst>
              <a:ext uri="{FF2B5EF4-FFF2-40B4-BE49-F238E27FC236}">
                <a16:creationId xmlns:a16="http://schemas.microsoft.com/office/drawing/2014/main" id="{4F8AF7E4-B312-496A-BA72-1911E84E01A0}"/>
              </a:ext>
            </a:extLst>
          </p:cNvPr>
          <p:cNvSpPr>
            <a:spLocks noGrp="1"/>
          </p:cNvSpPr>
          <p:nvPr>
            <p:ph type="dt" sz="half" idx="10"/>
          </p:nvPr>
        </p:nvSpPr>
        <p:spPr/>
        <p:txBody>
          <a:bodyPr/>
          <a:lstStyle>
            <a:lvl1pPr>
              <a:defRPr/>
            </a:lvl1pPr>
          </a:lstStyle>
          <a:p>
            <a:endParaRPr lang="es-ES" altLang="el-GR"/>
          </a:p>
        </p:txBody>
      </p:sp>
      <p:sp>
        <p:nvSpPr>
          <p:cNvPr id="8" name="Θέση υποσέλιδου 7">
            <a:extLst>
              <a:ext uri="{FF2B5EF4-FFF2-40B4-BE49-F238E27FC236}">
                <a16:creationId xmlns:a16="http://schemas.microsoft.com/office/drawing/2014/main" id="{9FE1D93D-8DEC-494C-9E66-3266570F3F97}"/>
              </a:ext>
            </a:extLst>
          </p:cNvPr>
          <p:cNvSpPr>
            <a:spLocks noGrp="1"/>
          </p:cNvSpPr>
          <p:nvPr>
            <p:ph type="ftr" sz="quarter" idx="11"/>
          </p:nvPr>
        </p:nvSpPr>
        <p:spPr/>
        <p:txBody>
          <a:bodyPr/>
          <a:lstStyle>
            <a:lvl1pPr>
              <a:defRPr/>
            </a:lvl1pPr>
          </a:lstStyle>
          <a:p>
            <a:r>
              <a:rPr lang="el-GR" altLang="el-GR"/>
              <a:t>ΕΠΙΜΕΛΕΙΑ ΑΠΑΝΤΗΣΗΣ ΒΙΚΥ ΒΑΡΔΑ eclass4U</a:t>
            </a:r>
            <a:endParaRPr lang="es-ES" altLang="el-GR"/>
          </a:p>
        </p:txBody>
      </p:sp>
      <p:sp>
        <p:nvSpPr>
          <p:cNvPr id="9" name="Θέση αριθμού διαφάνειας 8">
            <a:extLst>
              <a:ext uri="{FF2B5EF4-FFF2-40B4-BE49-F238E27FC236}">
                <a16:creationId xmlns:a16="http://schemas.microsoft.com/office/drawing/2014/main" id="{1E045607-1169-4338-87CA-9A10738AABAF}"/>
              </a:ext>
            </a:extLst>
          </p:cNvPr>
          <p:cNvSpPr>
            <a:spLocks noGrp="1"/>
          </p:cNvSpPr>
          <p:nvPr>
            <p:ph type="sldNum" sz="quarter" idx="12"/>
          </p:nvPr>
        </p:nvSpPr>
        <p:spPr/>
        <p:txBody>
          <a:bodyPr/>
          <a:lstStyle>
            <a:lvl1pPr>
              <a:defRPr/>
            </a:lvl1pPr>
          </a:lstStyle>
          <a:p>
            <a:fld id="{8716D045-AF38-4D7C-9729-83C95C2EAA17}" type="slidenum">
              <a:rPr lang="es-ES" altLang="el-GR"/>
              <a:pPr/>
              <a:t>‹#›</a:t>
            </a:fld>
            <a:endParaRPr lang="es-ES" altLang="el-GR"/>
          </a:p>
        </p:txBody>
      </p:sp>
    </p:spTree>
    <p:extLst>
      <p:ext uri="{BB962C8B-B14F-4D97-AF65-F5344CB8AC3E}">
        <p14:creationId xmlns:p14="http://schemas.microsoft.com/office/powerpoint/2010/main" val="843880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346868-D218-4929-A5A1-BBDC64E3EFB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ECCFC9E3-C9A2-4A74-A68F-1D155D0E24D9}"/>
              </a:ext>
            </a:extLst>
          </p:cNvPr>
          <p:cNvSpPr>
            <a:spLocks noGrp="1"/>
          </p:cNvSpPr>
          <p:nvPr>
            <p:ph type="dt" sz="half" idx="10"/>
          </p:nvPr>
        </p:nvSpPr>
        <p:spPr/>
        <p:txBody>
          <a:bodyPr/>
          <a:lstStyle>
            <a:lvl1pPr>
              <a:defRPr/>
            </a:lvl1pPr>
          </a:lstStyle>
          <a:p>
            <a:endParaRPr lang="es-ES" altLang="el-GR"/>
          </a:p>
        </p:txBody>
      </p:sp>
      <p:sp>
        <p:nvSpPr>
          <p:cNvPr id="4" name="Θέση υποσέλιδου 3">
            <a:extLst>
              <a:ext uri="{FF2B5EF4-FFF2-40B4-BE49-F238E27FC236}">
                <a16:creationId xmlns:a16="http://schemas.microsoft.com/office/drawing/2014/main" id="{5E1417E3-744C-4E01-98AF-6F19183DDF67}"/>
              </a:ext>
            </a:extLst>
          </p:cNvPr>
          <p:cNvSpPr>
            <a:spLocks noGrp="1"/>
          </p:cNvSpPr>
          <p:nvPr>
            <p:ph type="ftr" sz="quarter" idx="11"/>
          </p:nvPr>
        </p:nvSpPr>
        <p:spPr/>
        <p:txBody>
          <a:bodyPr/>
          <a:lstStyle>
            <a:lvl1pPr>
              <a:defRPr/>
            </a:lvl1p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23C9BF1D-0F57-4083-97CA-5FD322E9C861}"/>
              </a:ext>
            </a:extLst>
          </p:cNvPr>
          <p:cNvSpPr>
            <a:spLocks noGrp="1"/>
          </p:cNvSpPr>
          <p:nvPr>
            <p:ph type="sldNum" sz="quarter" idx="12"/>
          </p:nvPr>
        </p:nvSpPr>
        <p:spPr/>
        <p:txBody>
          <a:bodyPr/>
          <a:lstStyle>
            <a:lvl1pPr>
              <a:defRPr/>
            </a:lvl1pPr>
          </a:lstStyle>
          <a:p>
            <a:fld id="{7CC4EA4B-A8B6-4C68-867B-D5F9724E2135}" type="slidenum">
              <a:rPr lang="es-ES" altLang="el-GR"/>
              <a:pPr/>
              <a:t>‹#›</a:t>
            </a:fld>
            <a:endParaRPr lang="es-ES" altLang="el-GR"/>
          </a:p>
        </p:txBody>
      </p:sp>
    </p:spTree>
    <p:extLst>
      <p:ext uri="{BB962C8B-B14F-4D97-AF65-F5344CB8AC3E}">
        <p14:creationId xmlns:p14="http://schemas.microsoft.com/office/powerpoint/2010/main" val="2595632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F496009-E536-4D10-8408-36E22B90689E}"/>
              </a:ext>
            </a:extLst>
          </p:cNvPr>
          <p:cNvSpPr>
            <a:spLocks noGrp="1"/>
          </p:cNvSpPr>
          <p:nvPr>
            <p:ph type="dt" sz="half" idx="10"/>
          </p:nvPr>
        </p:nvSpPr>
        <p:spPr/>
        <p:txBody>
          <a:bodyPr/>
          <a:lstStyle>
            <a:lvl1pPr>
              <a:defRPr/>
            </a:lvl1pPr>
          </a:lstStyle>
          <a:p>
            <a:endParaRPr lang="es-ES" altLang="el-GR"/>
          </a:p>
        </p:txBody>
      </p:sp>
      <p:sp>
        <p:nvSpPr>
          <p:cNvPr id="3" name="Θέση υποσέλιδου 2">
            <a:extLst>
              <a:ext uri="{FF2B5EF4-FFF2-40B4-BE49-F238E27FC236}">
                <a16:creationId xmlns:a16="http://schemas.microsoft.com/office/drawing/2014/main" id="{0DB263A9-BF9A-4D21-9DC8-3036B2251159}"/>
              </a:ext>
            </a:extLst>
          </p:cNvPr>
          <p:cNvSpPr>
            <a:spLocks noGrp="1"/>
          </p:cNvSpPr>
          <p:nvPr>
            <p:ph type="ftr" sz="quarter" idx="11"/>
          </p:nvPr>
        </p:nvSpPr>
        <p:spPr/>
        <p:txBody>
          <a:bodyPr/>
          <a:lstStyle>
            <a:lvl1pPr>
              <a:defRPr/>
            </a:lvl1pPr>
          </a:lstStyle>
          <a:p>
            <a:r>
              <a:rPr lang="el-GR" altLang="el-GR"/>
              <a:t>ΕΠΙΜΕΛΕΙΑ ΑΠΑΝΤΗΣΗΣ ΒΙΚΥ ΒΑΡΔΑ eclass4U</a:t>
            </a:r>
            <a:endParaRPr lang="es-ES" altLang="el-GR"/>
          </a:p>
        </p:txBody>
      </p:sp>
      <p:sp>
        <p:nvSpPr>
          <p:cNvPr id="4" name="Θέση αριθμού διαφάνειας 3">
            <a:extLst>
              <a:ext uri="{FF2B5EF4-FFF2-40B4-BE49-F238E27FC236}">
                <a16:creationId xmlns:a16="http://schemas.microsoft.com/office/drawing/2014/main" id="{6F687850-8B1F-4574-932C-A74725675E30}"/>
              </a:ext>
            </a:extLst>
          </p:cNvPr>
          <p:cNvSpPr>
            <a:spLocks noGrp="1"/>
          </p:cNvSpPr>
          <p:nvPr>
            <p:ph type="sldNum" sz="quarter" idx="12"/>
          </p:nvPr>
        </p:nvSpPr>
        <p:spPr/>
        <p:txBody>
          <a:bodyPr/>
          <a:lstStyle>
            <a:lvl1pPr>
              <a:defRPr/>
            </a:lvl1pPr>
          </a:lstStyle>
          <a:p>
            <a:fld id="{85474609-695B-4499-805C-EACBA29F6DE6}" type="slidenum">
              <a:rPr lang="es-ES" altLang="el-GR"/>
              <a:pPr/>
              <a:t>‹#›</a:t>
            </a:fld>
            <a:endParaRPr lang="es-ES" altLang="el-GR"/>
          </a:p>
        </p:txBody>
      </p:sp>
    </p:spTree>
    <p:extLst>
      <p:ext uri="{BB962C8B-B14F-4D97-AF65-F5344CB8AC3E}">
        <p14:creationId xmlns:p14="http://schemas.microsoft.com/office/powerpoint/2010/main" val="2859867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ECF8B4-9B8D-4B20-A74F-40FC15BED29A}"/>
              </a:ext>
            </a:extLst>
          </p:cNvPr>
          <p:cNvSpPr>
            <a:spLocks noGrp="1"/>
          </p:cNvSpPr>
          <p:nvPr>
            <p:ph type="title"/>
          </p:nvPr>
        </p:nvSpPr>
        <p:spPr>
          <a:xfrm>
            <a:off x="630238" y="457200"/>
            <a:ext cx="2949575"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3BDD2E8-2E75-40F6-A880-798B8BABE34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a:extLst>
              <a:ext uri="{FF2B5EF4-FFF2-40B4-BE49-F238E27FC236}">
                <a16:creationId xmlns:a16="http://schemas.microsoft.com/office/drawing/2014/main" id="{815E5E35-B17D-4EAA-9DEC-6B96E52FBA9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id="{A32B6E9A-1635-4D13-A869-3FA14B9A436F}"/>
              </a:ext>
            </a:extLst>
          </p:cNvPr>
          <p:cNvSpPr>
            <a:spLocks noGrp="1"/>
          </p:cNvSpPr>
          <p:nvPr>
            <p:ph type="dt" sz="half" idx="10"/>
          </p:nvPr>
        </p:nvSpPr>
        <p:spPr/>
        <p:txBody>
          <a:bodyPr/>
          <a:lstStyle>
            <a:lvl1pPr>
              <a:defRPr/>
            </a:lvl1pPr>
          </a:lstStyle>
          <a:p>
            <a:endParaRPr lang="es-ES" altLang="el-GR"/>
          </a:p>
        </p:txBody>
      </p:sp>
      <p:sp>
        <p:nvSpPr>
          <p:cNvPr id="6" name="Θέση υποσέλιδου 5">
            <a:extLst>
              <a:ext uri="{FF2B5EF4-FFF2-40B4-BE49-F238E27FC236}">
                <a16:creationId xmlns:a16="http://schemas.microsoft.com/office/drawing/2014/main" id="{9A9D55EB-C171-45CE-87E8-B322D0CB4F49}"/>
              </a:ext>
            </a:extLst>
          </p:cNvPr>
          <p:cNvSpPr>
            <a:spLocks noGrp="1"/>
          </p:cNvSpPr>
          <p:nvPr>
            <p:ph type="ftr" sz="quarter" idx="11"/>
          </p:nvPr>
        </p:nvSpPr>
        <p:spPr/>
        <p:txBody>
          <a:bodyPr/>
          <a:lstStyle>
            <a:lvl1pPr>
              <a:defRPr/>
            </a:lvl1pPr>
          </a:lstStyle>
          <a:p>
            <a:r>
              <a:rPr lang="el-GR" altLang="el-GR"/>
              <a:t>ΕΠΙΜΕΛΕΙΑ ΑΠΑΝΤΗΣΗΣ ΒΙΚΥ ΒΑΡΔΑ eclass4U</a:t>
            </a:r>
            <a:endParaRPr lang="es-ES" altLang="el-GR"/>
          </a:p>
        </p:txBody>
      </p:sp>
      <p:sp>
        <p:nvSpPr>
          <p:cNvPr id="7" name="Θέση αριθμού διαφάνειας 6">
            <a:extLst>
              <a:ext uri="{FF2B5EF4-FFF2-40B4-BE49-F238E27FC236}">
                <a16:creationId xmlns:a16="http://schemas.microsoft.com/office/drawing/2014/main" id="{41881F1E-D8B0-4252-8FB1-C30BD550D60A}"/>
              </a:ext>
            </a:extLst>
          </p:cNvPr>
          <p:cNvSpPr>
            <a:spLocks noGrp="1"/>
          </p:cNvSpPr>
          <p:nvPr>
            <p:ph type="sldNum" sz="quarter" idx="12"/>
          </p:nvPr>
        </p:nvSpPr>
        <p:spPr/>
        <p:txBody>
          <a:bodyPr/>
          <a:lstStyle>
            <a:lvl1pPr>
              <a:defRPr/>
            </a:lvl1pPr>
          </a:lstStyle>
          <a:p>
            <a:fld id="{DFFFFAB2-71B0-40A1-B480-D31340BB896C}" type="slidenum">
              <a:rPr lang="es-ES" altLang="el-GR"/>
              <a:pPr/>
              <a:t>‹#›</a:t>
            </a:fld>
            <a:endParaRPr lang="es-ES" altLang="el-GR"/>
          </a:p>
        </p:txBody>
      </p:sp>
    </p:spTree>
    <p:extLst>
      <p:ext uri="{BB962C8B-B14F-4D97-AF65-F5344CB8AC3E}">
        <p14:creationId xmlns:p14="http://schemas.microsoft.com/office/powerpoint/2010/main" val="3160075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B80F0F6-329D-4D25-8467-7EA15CF115F7}"/>
              </a:ext>
            </a:extLst>
          </p:cNvPr>
          <p:cNvSpPr>
            <a:spLocks noGrp="1"/>
          </p:cNvSpPr>
          <p:nvPr>
            <p:ph type="title"/>
          </p:nvPr>
        </p:nvSpPr>
        <p:spPr>
          <a:xfrm>
            <a:off x="630238" y="457200"/>
            <a:ext cx="2949575"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6D9A2B7D-F948-42EA-AFEC-BEC064B534F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201B319A-81B7-4D64-A8E8-C4B8F3355D4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id="{3B04FF3D-C886-4F0E-B3BD-F9CBB0FB75F6}"/>
              </a:ext>
            </a:extLst>
          </p:cNvPr>
          <p:cNvSpPr>
            <a:spLocks noGrp="1"/>
          </p:cNvSpPr>
          <p:nvPr>
            <p:ph type="dt" sz="half" idx="10"/>
          </p:nvPr>
        </p:nvSpPr>
        <p:spPr/>
        <p:txBody>
          <a:bodyPr/>
          <a:lstStyle>
            <a:lvl1pPr>
              <a:defRPr/>
            </a:lvl1pPr>
          </a:lstStyle>
          <a:p>
            <a:endParaRPr lang="es-ES" altLang="el-GR"/>
          </a:p>
        </p:txBody>
      </p:sp>
      <p:sp>
        <p:nvSpPr>
          <p:cNvPr id="6" name="Θέση υποσέλιδου 5">
            <a:extLst>
              <a:ext uri="{FF2B5EF4-FFF2-40B4-BE49-F238E27FC236}">
                <a16:creationId xmlns:a16="http://schemas.microsoft.com/office/drawing/2014/main" id="{6FCB047F-8093-4B81-B9EF-45751EEBE205}"/>
              </a:ext>
            </a:extLst>
          </p:cNvPr>
          <p:cNvSpPr>
            <a:spLocks noGrp="1"/>
          </p:cNvSpPr>
          <p:nvPr>
            <p:ph type="ftr" sz="quarter" idx="11"/>
          </p:nvPr>
        </p:nvSpPr>
        <p:spPr/>
        <p:txBody>
          <a:bodyPr/>
          <a:lstStyle>
            <a:lvl1pPr>
              <a:defRPr/>
            </a:lvl1pPr>
          </a:lstStyle>
          <a:p>
            <a:r>
              <a:rPr lang="el-GR" altLang="el-GR"/>
              <a:t>ΕΠΙΜΕΛΕΙΑ ΑΠΑΝΤΗΣΗΣ ΒΙΚΥ ΒΑΡΔΑ eclass4U</a:t>
            </a:r>
            <a:endParaRPr lang="es-ES" altLang="el-GR"/>
          </a:p>
        </p:txBody>
      </p:sp>
      <p:sp>
        <p:nvSpPr>
          <p:cNvPr id="7" name="Θέση αριθμού διαφάνειας 6">
            <a:extLst>
              <a:ext uri="{FF2B5EF4-FFF2-40B4-BE49-F238E27FC236}">
                <a16:creationId xmlns:a16="http://schemas.microsoft.com/office/drawing/2014/main" id="{1A333F90-2D1B-4AB0-8C6D-EA09C0BBEAED}"/>
              </a:ext>
            </a:extLst>
          </p:cNvPr>
          <p:cNvSpPr>
            <a:spLocks noGrp="1"/>
          </p:cNvSpPr>
          <p:nvPr>
            <p:ph type="sldNum" sz="quarter" idx="12"/>
          </p:nvPr>
        </p:nvSpPr>
        <p:spPr/>
        <p:txBody>
          <a:bodyPr/>
          <a:lstStyle>
            <a:lvl1pPr>
              <a:defRPr/>
            </a:lvl1pPr>
          </a:lstStyle>
          <a:p>
            <a:fld id="{D901F54B-69CC-4562-B749-125D5C25C643}" type="slidenum">
              <a:rPr lang="es-ES" altLang="el-GR"/>
              <a:pPr/>
              <a:t>‹#›</a:t>
            </a:fld>
            <a:endParaRPr lang="es-ES" altLang="el-GR"/>
          </a:p>
        </p:txBody>
      </p:sp>
    </p:spTree>
    <p:extLst>
      <p:ext uri="{BB962C8B-B14F-4D97-AF65-F5344CB8AC3E}">
        <p14:creationId xmlns:p14="http://schemas.microsoft.com/office/powerpoint/2010/main" val="156537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A7D2B08-4922-4E04-B6BF-C85FC0B845E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C25B158-E90F-45EC-935F-28EFA69FB9B5}"/>
              </a:ext>
            </a:extLst>
          </p:cNvPr>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6D79CB14-4E8F-43F6-9981-F1BA75DF9E4A}"/>
              </a:ext>
            </a:extLst>
          </p:cNvPr>
          <p:cNvSpPr>
            <a:spLocks noGrp="1"/>
          </p:cNvSpPr>
          <p:nvPr>
            <p:ph type="dt" sz="half" idx="10"/>
          </p:nvPr>
        </p:nvSpPr>
        <p:spPr/>
        <p:txBody>
          <a:bodyPr/>
          <a:lstStyle>
            <a:lvl1pPr>
              <a:defRPr/>
            </a:lvl1pPr>
          </a:lstStyle>
          <a:p>
            <a:endParaRPr lang="es-ES" altLang="el-GR"/>
          </a:p>
        </p:txBody>
      </p:sp>
      <p:sp>
        <p:nvSpPr>
          <p:cNvPr id="5" name="Θέση υποσέλιδου 4">
            <a:extLst>
              <a:ext uri="{FF2B5EF4-FFF2-40B4-BE49-F238E27FC236}">
                <a16:creationId xmlns:a16="http://schemas.microsoft.com/office/drawing/2014/main" id="{926302CB-E573-435F-BDF8-AB7E947840D6}"/>
              </a:ext>
            </a:extLst>
          </p:cNvPr>
          <p:cNvSpPr>
            <a:spLocks noGrp="1"/>
          </p:cNvSpPr>
          <p:nvPr>
            <p:ph type="ftr" sz="quarter" idx="11"/>
          </p:nvPr>
        </p:nvSpPr>
        <p:spPr/>
        <p:txBody>
          <a:bodyPr/>
          <a:lstStyle>
            <a:lvl1pPr>
              <a:defRPr/>
            </a:lvl1pPr>
          </a:lstStyle>
          <a:p>
            <a:r>
              <a:rPr lang="el-GR" altLang="el-GR"/>
              <a:t>ΕΠΙΜΕΛΕΙΑ ΑΠΑΝΤΗΣΗΣ ΒΙΚΥ ΒΑΡΔΑ eclass4U</a:t>
            </a:r>
            <a:endParaRPr lang="es-ES" altLang="el-GR"/>
          </a:p>
        </p:txBody>
      </p:sp>
      <p:sp>
        <p:nvSpPr>
          <p:cNvPr id="6" name="Θέση αριθμού διαφάνειας 5">
            <a:extLst>
              <a:ext uri="{FF2B5EF4-FFF2-40B4-BE49-F238E27FC236}">
                <a16:creationId xmlns:a16="http://schemas.microsoft.com/office/drawing/2014/main" id="{1CFF53D4-FA1D-4C5B-90D5-9C694ADA0EB5}"/>
              </a:ext>
            </a:extLst>
          </p:cNvPr>
          <p:cNvSpPr>
            <a:spLocks noGrp="1"/>
          </p:cNvSpPr>
          <p:nvPr>
            <p:ph type="sldNum" sz="quarter" idx="12"/>
          </p:nvPr>
        </p:nvSpPr>
        <p:spPr/>
        <p:txBody>
          <a:bodyPr/>
          <a:lstStyle>
            <a:lvl1pPr>
              <a:defRPr/>
            </a:lvl1pPr>
          </a:lstStyle>
          <a:p>
            <a:fld id="{F87AAB28-764C-437F-AE36-12963F8927E1}" type="slidenum">
              <a:rPr lang="es-ES" altLang="el-GR"/>
              <a:pPr/>
              <a:t>‹#›</a:t>
            </a:fld>
            <a:endParaRPr lang="es-ES" altLang="el-GR"/>
          </a:p>
        </p:txBody>
      </p:sp>
    </p:spTree>
    <p:extLst>
      <p:ext uri="{BB962C8B-B14F-4D97-AF65-F5344CB8AC3E}">
        <p14:creationId xmlns:p14="http://schemas.microsoft.com/office/powerpoint/2010/main" val="1447588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848E521D-C88A-4B72-AAA0-F7A0BB590D8F}"/>
              </a:ext>
            </a:extLst>
          </p:cNvPr>
          <p:cNvSpPr>
            <a:spLocks noGrp="1"/>
          </p:cNvSpPr>
          <p:nvPr>
            <p:ph type="title" orient="vert"/>
          </p:nvPr>
        </p:nvSpPr>
        <p:spPr>
          <a:xfrm>
            <a:off x="6629400" y="274638"/>
            <a:ext cx="2057400" cy="5851525"/>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8A5A6DC-7AE1-40F0-987A-A6411D72775B}"/>
              </a:ext>
            </a:extLst>
          </p:cNvPr>
          <p:cNvSpPr>
            <a:spLocks noGrp="1"/>
          </p:cNvSpPr>
          <p:nvPr>
            <p:ph type="body" orient="vert" idx="1"/>
          </p:nvPr>
        </p:nvSpPr>
        <p:spPr>
          <a:xfrm>
            <a:off x="457200" y="274638"/>
            <a:ext cx="6019800" cy="5851525"/>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4A35E64B-BD33-4D56-B53E-19227F8CFA4C}"/>
              </a:ext>
            </a:extLst>
          </p:cNvPr>
          <p:cNvSpPr>
            <a:spLocks noGrp="1"/>
          </p:cNvSpPr>
          <p:nvPr>
            <p:ph type="dt" sz="half" idx="10"/>
          </p:nvPr>
        </p:nvSpPr>
        <p:spPr/>
        <p:txBody>
          <a:bodyPr/>
          <a:lstStyle>
            <a:lvl1pPr>
              <a:defRPr/>
            </a:lvl1pPr>
          </a:lstStyle>
          <a:p>
            <a:endParaRPr lang="es-ES" altLang="el-GR"/>
          </a:p>
        </p:txBody>
      </p:sp>
      <p:sp>
        <p:nvSpPr>
          <p:cNvPr id="5" name="Θέση υποσέλιδου 4">
            <a:extLst>
              <a:ext uri="{FF2B5EF4-FFF2-40B4-BE49-F238E27FC236}">
                <a16:creationId xmlns:a16="http://schemas.microsoft.com/office/drawing/2014/main" id="{2CCFAFE3-4A1D-4D62-B389-7EE50B441BC9}"/>
              </a:ext>
            </a:extLst>
          </p:cNvPr>
          <p:cNvSpPr>
            <a:spLocks noGrp="1"/>
          </p:cNvSpPr>
          <p:nvPr>
            <p:ph type="ftr" sz="quarter" idx="11"/>
          </p:nvPr>
        </p:nvSpPr>
        <p:spPr/>
        <p:txBody>
          <a:bodyPr/>
          <a:lstStyle>
            <a:lvl1pPr>
              <a:defRPr/>
            </a:lvl1pPr>
          </a:lstStyle>
          <a:p>
            <a:r>
              <a:rPr lang="el-GR" altLang="el-GR"/>
              <a:t>ΕΠΙΜΕΛΕΙΑ ΑΠΑΝΤΗΣΗΣ ΒΙΚΥ ΒΑΡΔΑ eclass4U</a:t>
            </a:r>
            <a:endParaRPr lang="es-ES" altLang="el-GR"/>
          </a:p>
        </p:txBody>
      </p:sp>
      <p:sp>
        <p:nvSpPr>
          <p:cNvPr id="6" name="Θέση αριθμού διαφάνειας 5">
            <a:extLst>
              <a:ext uri="{FF2B5EF4-FFF2-40B4-BE49-F238E27FC236}">
                <a16:creationId xmlns:a16="http://schemas.microsoft.com/office/drawing/2014/main" id="{D0E5E684-40C4-4A6B-B141-081899ABD5C8}"/>
              </a:ext>
            </a:extLst>
          </p:cNvPr>
          <p:cNvSpPr>
            <a:spLocks noGrp="1"/>
          </p:cNvSpPr>
          <p:nvPr>
            <p:ph type="sldNum" sz="quarter" idx="12"/>
          </p:nvPr>
        </p:nvSpPr>
        <p:spPr/>
        <p:txBody>
          <a:bodyPr/>
          <a:lstStyle>
            <a:lvl1pPr>
              <a:defRPr/>
            </a:lvl1pPr>
          </a:lstStyle>
          <a:p>
            <a:fld id="{2845C8BF-74D0-4FF4-8AA2-3D27E728C55B}" type="slidenum">
              <a:rPr lang="es-ES" altLang="el-GR"/>
              <a:pPr/>
              <a:t>‹#›</a:t>
            </a:fld>
            <a:endParaRPr lang="es-ES" altLang="el-GR"/>
          </a:p>
        </p:txBody>
      </p:sp>
    </p:spTree>
    <p:extLst>
      <p:ext uri="{BB962C8B-B14F-4D97-AF65-F5344CB8AC3E}">
        <p14:creationId xmlns:p14="http://schemas.microsoft.com/office/powerpoint/2010/main" val="43876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1B4F5EF-8EDA-4370-B037-687E0E788B66}"/>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l-GR"/>
              <a:t>Haga clic para cambiar el estilo de título	</a:t>
            </a:r>
          </a:p>
        </p:txBody>
      </p:sp>
      <p:sp>
        <p:nvSpPr>
          <p:cNvPr id="1027" name="Rectangle 3">
            <a:extLst>
              <a:ext uri="{FF2B5EF4-FFF2-40B4-BE49-F238E27FC236}">
                <a16:creationId xmlns:a16="http://schemas.microsoft.com/office/drawing/2014/main" id="{A9658D9A-A1E5-4565-B321-58E1BA9EDF75}"/>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l-GR"/>
              <a:t>Haga clic para modificar el estilo de texto del patrón</a:t>
            </a:r>
          </a:p>
          <a:p>
            <a:pPr lvl="1"/>
            <a:r>
              <a:rPr lang="es-ES" altLang="el-GR"/>
              <a:t>Segundo nivel</a:t>
            </a:r>
          </a:p>
          <a:p>
            <a:pPr lvl="2"/>
            <a:r>
              <a:rPr lang="es-ES" altLang="el-GR"/>
              <a:t>Tercer nivel</a:t>
            </a:r>
          </a:p>
          <a:p>
            <a:pPr lvl="3"/>
            <a:r>
              <a:rPr lang="es-ES" altLang="el-GR"/>
              <a:t>Cuarto nivel</a:t>
            </a:r>
          </a:p>
          <a:p>
            <a:pPr lvl="4"/>
            <a:r>
              <a:rPr lang="es-ES" altLang="el-GR"/>
              <a:t>Quinto nivel</a:t>
            </a:r>
          </a:p>
        </p:txBody>
      </p:sp>
      <p:sp>
        <p:nvSpPr>
          <p:cNvPr id="1028" name="Rectangle 4">
            <a:extLst>
              <a:ext uri="{FF2B5EF4-FFF2-40B4-BE49-F238E27FC236}">
                <a16:creationId xmlns:a16="http://schemas.microsoft.com/office/drawing/2014/main" id="{7EAF4F88-C5DC-4459-96FA-FFD18251DB9A}"/>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ltLang="el-GR"/>
          </a:p>
        </p:txBody>
      </p:sp>
      <p:sp>
        <p:nvSpPr>
          <p:cNvPr id="1029" name="Rectangle 5">
            <a:extLst>
              <a:ext uri="{FF2B5EF4-FFF2-40B4-BE49-F238E27FC236}">
                <a16:creationId xmlns:a16="http://schemas.microsoft.com/office/drawing/2014/main" id="{A45735F9-EC49-4FDF-B05E-319F72E63D21}"/>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r>
              <a:rPr lang="el-GR" altLang="el-GR"/>
              <a:t>ΕΠΙΜΕΛΕΙΑ ΑΠΑΝΤΗΣΗΣ ΒΙΚΥ ΒΑΡΔΑ eclass4U</a:t>
            </a:r>
            <a:endParaRPr lang="es-ES" altLang="el-GR"/>
          </a:p>
        </p:txBody>
      </p:sp>
      <p:sp>
        <p:nvSpPr>
          <p:cNvPr id="1030" name="Rectangle 6">
            <a:extLst>
              <a:ext uri="{FF2B5EF4-FFF2-40B4-BE49-F238E27FC236}">
                <a16:creationId xmlns:a16="http://schemas.microsoft.com/office/drawing/2014/main" id="{07EF9E2A-E7D7-40F9-90F5-1F2DEF91872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69BB4E7-EAA8-49E2-A72F-9270A6AD1B3F}" type="slidenum">
              <a:rPr lang="es-ES" altLang="el-GR"/>
              <a:pPr/>
              <a:t>‹#›</a:t>
            </a:fld>
            <a:endParaRPr lang="es-ES" alt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prevedourou.gr/%CE%BA%CE%BF%CE%B9%CE%BD%CE%BF%CF%80%CE%BF%CE%AF%CE%B7%CF%83%CE%B7-%CE%B1%CF%84%CE%BF%CE%BC%CE%B9%CE%BA%CE%AE%CF%82-%CE%B4%CE%B9%CE%BF%CE%B9%CE%BA%CE%B7%CF%84%CE%B9%CE%BA%CE%AE%CF%82-%CF%80%CF%81/"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greeklaws.com/pubs/uploads/890.pd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efotopoulou.gr/i-atomiki-diikitiki-praxi-ke-i-anagki-etiologias-tis/"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www.prevedourou.gr/%CF%80%CE%B5%CF%81%CE%B9%CE%B5%CF%87%CF%8C%CE%BC%CE%B5%CE%BD%CE%BF-%CE%BA%CE%B1%CE%B9-%CF%84%CF%8D%CF%80%CE%BF%CF%82-%CF%84%CE%B7%CF%82-%CE%B4%CE%B9%CE%BF%CE%B9%CE%BA%CE%B7%CF%84%CE%B9%CE%BA%CE%AE/"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938DFD46-9556-4895-AF0D-A3971DCD9C17}"/>
              </a:ext>
            </a:extLst>
          </p:cNvPr>
          <p:cNvPicPr>
            <a:picLocks noChangeAspect="1"/>
          </p:cNvPicPr>
          <p:nvPr/>
        </p:nvPicPr>
        <p:blipFill>
          <a:blip r:embed="rId3"/>
          <a:stretch>
            <a:fillRect/>
          </a:stretch>
        </p:blipFill>
        <p:spPr>
          <a:xfrm>
            <a:off x="0" y="0"/>
            <a:ext cx="9144000" cy="6858000"/>
          </a:xfrm>
          <a:prstGeom prst="rect">
            <a:avLst/>
          </a:prstGeom>
        </p:spPr>
      </p:pic>
      <p:pic>
        <p:nvPicPr>
          <p:cNvPr id="3" name="Εικόνα 2">
            <a:extLst>
              <a:ext uri="{FF2B5EF4-FFF2-40B4-BE49-F238E27FC236}">
                <a16:creationId xmlns:a16="http://schemas.microsoft.com/office/drawing/2014/main" id="{5680D142-E5BD-4851-B85C-74C40D55F54F}"/>
              </a:ext>
            </a:extLst>
          </p:cNvPr>
          <p:cNvPicPr>
            <a:picLocks noChangeAspect="1"/>
          </p:cNvPicPr>
          <p:nvPr/>
        </p:nvPicPr>
        <p:blipFill>
          <a:blip r:embed="rId4"/>
          <a:stretch>
            <a:fillRect/>
          </a:stretch>
        </p:blipFill>
        <p:spPr>
          <a:xfrm>
            <a:off x="3995936" y="188640"/>
            <a:ext cx="4716016" cy="1968103"/>
          </a:xfrm>
          <a:prstGeom prst="rect">
            <a:avLst/>
          </a:prstGeom>
        </p:spPr>
      </p:pic>
      <p:sp>
        <p:nvSpPr>
          <p:cNvPr id="2" name="TextBox 1">
            <a:extLst>
              <a:ext uri="{FF2B5EF4-FFF2-40B4-BE49-F238E27FC236}">
                <a16:creationId xmlns:a16="http://schemas.microsoft.com/office/drawing/2014/main" id="{6BF9EAB1-F162-4474-8558-D99F4277FA2A}"/>
              </a:ext>
            </a:extLst>
          </p:cNvPr>
          <p:cNvSpPr txBox="1"/>
          <p:nvPr/>
        </p:nvSpPr>
        <p:spPr>
          <a:xfrm>
            <a:off x="5220072" y="2924944"/>
            <a:ext cx="2736304" cy="646331"/>
          </a:xfrm>
          <a:prstGeom prst="rect">
            <a:avLst/>
          </a:prstGeom>
          <a:noFill/>
        </p:spPr>
        <p:txBody>
          <a:bodyPr wrap="square" rtlCol="0">
            <a:spAutoFit/>
          </a:bodyPr>
          <a:lstStyle/>
          <a:p>
            <a:r>
              <a:rPr lang="el-GR" b="1" dirty="0">
                <a:solidFill>
                  <a:schemeClr val="bg1"/>
                </a:solidFill>
                <a:latin typeface="Arial Black" panose="020B0A04020102020204" pitchFamily="34" charset="0"/>
              </a:rPr>
              <a:t>ΜΑΘΗΜΑ ΣΑΒΒΑΤΟ 22-12-18 </a:t>
            </a:r>
          </a:p>
        </p:txBody>
      </p:sp>
      <p:sp>
        <p:nvSpPr>
          <p:cNvPr id="4" name="Θέση υποσέλιδου 3">
            <a:extLst>
              <a:ext uri="{FF2B5EF4-FFF2-40B4-BE49-F238E27FC236}">
                <a16:creationId xmlns:a16="http://schemas.microsoft.com/office/drawing/2014/main" id="{E105D31D-8B78-45C5-B1D2-7D2209E8B2B6}"/>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D8F754C9-4953-420B-810C-2B5E947044DC}"/>
              </a:ext>
            </a:extLst>
          </p:cNvPr>
          <p:cNvSpPr>
            <a:spLocks noGrp="1"/>
          </p:cNvSpPr>
          <p:nvPr>
            <p:ph type="sldNum" sz="quarter" idx="12"/>
          </p:nvPr>
        </p:nvSpPr>
        <p:spPr/>
        <p:txBody>
          <a:bodyPr/>
          <a:lstStyle/>
          <a:p>
            <a:fld id="{72658DB9-9133-426E-8CE1-B3785BFD03C7}" type="slidenum">
              <a:rPr lang="es-ES" altLang="el-GR" smtClean="0"/>
              <a:pPr/>
              <a:t>1</a:t>
            </a:fld>
            <a:endParaRPr lang="es-ES" altLang="el-G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5A3C55F4-B45D-4ECE-B444-E3072187A417}"/>
              </a:ext>
            </a:extLst>
          </p:cNvPr>
          <p:cNvSpPr/>
          <p:nvPr/>
        </p:nvSpPr>
        <p:spPr>
          <a:xfrm>
            <a:off x="2951820" y="548680"/>
            <a:ext cx="3240360" cy="646331"/>
          </a:xfrm>
          <a:prstGeom prst="rect">
            <a:avLst/>
          </a:prstGeom>
        </p:spPr>
        <p:txBody>
          <a:bodyPr wrap="square">
            <a:spAutoFit/>
          </a:bodyPr>
          <a:lstStyle/>
          <a:p>
            <a:pPr algn="ctr"/>
            <a:r>
              <a:rPr lang="el-GR" sz="3600" b="1" dirty="0">
                <a:effectLst/>
                <a:latin typeface="Arial Black" panose="020B0A04020102020204" pitchFamily="34" charset="0"/>
                <a:cs typeface="Times New Roman" panose="02020603050405020304" pitchFamily="18" charset="0"/>
              </a:rPr>
              <a:t>ΕΙΣΑΓΩΓΗ</a:t>
            </a:r>
          </a:p>
        </p:txBody>
      </p:sp>
      <p:sp>
        <p:nvSpPr>
          <p:cNvPr id="3" name="Ορθογώνιο 2">
            <a:extLst>
              <a:ext uri="{FF2B5EF4-FFF2-40B4-BE49-F238E27FC236}">
                <a16:creationId xmlns:a16="http://schemas.microsoft.com/office/drawing/2014/main" id="{43200A8B-B8D1-4C72-82C2-FF4ACD886669}"/>
              </a:ext>
            </a:extLst>
          </p:cNvPr>
          <p:cNvSpPr/>
          <p:nvPr/>
        </p:nvSpPr>
        <p:spPr>
          <a:xfrm>
            <a:off x="539552" y="980729"/>
            <a:ext cx="7704856" cy="3930371"/>
          </a:xfrm>
          <a:prstGeom prst="rect">
            <a:avLst/>
          </a:prstGeom>
        </p:spPr>
        <p:txBody>
          <a:bodyPr wrap="square">
            <a:spAutoFit/>
          </a:bodyPr>
          <a:lstStyle/>
          <a:p>
            <a:pPr algn="ctr">
              <a:lnSpc>
                <a:spcPct val="150000"/>
              </a:lnSpc>
              <a:spcAft>
                <a:spcPts val="0"/>
              </a:spcAft>
            </a:pPr>
            <a:r>
              <a:rPr lang="el-GR" sz="1400" i="1" dirty="0">
                <a:ea typeface="MS Mincho" panose="02020609040205080304" pitchFamily="49" charset="-128"/>
              </a:rPr>
              <a:t>Τη δράση της δημόσιας διοίκησης μπορούμε να τη διακρίνουμε στις νομικές ενέργειές της που συνίστανται κυρίως στην έκδοση διοικητικών, ατομικών και κανονιστικών πράξεων, αλλά και στις υλικές ενέργειές της οι οποίες συνδέονται με τον διοικητικό καταναγκασμό, μέσω του οποίου εφαρμόζεται ο νόμος και εκτελούνται οι διοικητικές πράξεις. Τη δράση της δημόσιας διοίκησης διέπουν οι αρχές της νομιμότητας, της προστασίας του δημοσίου συμφέροντος αλλά και της προστασίας των διοικουμένων. </a:t>
            </a:r>
          </a:p>
          <a:p>
            <a:pPr algn="ctr">
              <a:lnSpc>
                <a:spcPct val="150000"/>
              </a:lnSpc>
              <a:spcAft>
                <a:spcPts val="0"/>
              </a:spcAft>
            </a:pPr>
            <a:endParaRPr lang="el-GR" sz="1400" i="1" dirty="0">
              <a:ea typeface="MS Mincho" panose="02020609040205080304" pitchFamily="49" charset="-128"/>
            </a:endParaRPr>
          </a:p>
          <a:p>
            <a:pPr algn="ctr">
              <a:lnSpc>
                <a:spcPct val="150000"/>
              </a:lnSpc>
              <a:spcAft>
                <a:spcPts val="0"/>
              </a:spcAft>
            </a:pPr>
            <a:r>
              <a:rPr lang="el-GR" sz="1400" i="1" dirty="0">
                <a:ea typeface="MS Mincho" panose="02020609040205080304" pitchFamily="49" charset="-128"/>
              </a:rPr>
              <a:t>Η αρχή της νομιμότητας δεσμεύει τα διοικητικά όργανα, υποχρεώνοντάς τα να συμμορφώνονται προς τους ανώτερους κανόνες δικαίου, το Σύνταγμα και το νόμο και να εκδίδουν πράξεις οι οποίες τελούν σε αρμονία με αυτούς. Περαιτέρω, η προώθηση του δημοσίου συμφέροντος αποτελεί τον πρωταρχικό σκοπό της διοικητικής δράσης, η οποία οφείλει να θεραπεύει το δημόσιο και όχι ιδιωτικό συμφέρον και να εξυπηρετεί το γενικό καλό.</a:t>
            </a:r>
          </a:p>
        </p:txBody>
      </p:sp>
      <p:sp>
        <p:nvSpPr>
          <p:cNvPr id="4" name="Θέση υποσέλιδου 3">
            <a:extLst>
              <a:ext uri="{FF2B5EF4-FFF2-40B4-BE49-F238E27FC236}">
                <a16:creationId xmlns:a16="http://schemas.microsoft.com/office/drawing/2014/main" id="{7A164E00-8F2C-4504-8454-685E47111689}"/>
              </a:ext>
            </a:extLst>
          </p:cNvPr>
          <p:cNvSpPr>
            <a:spLocks noGrp="1"/>
          </p:cNvSpPr>
          <p:nvPr>
            <p:ph type="ftr" sz="quarter" idx="11"/>
          </p:nvPr>
        </p:nvSpPr>
        <p:spPr>
          <a:xfrm>
            <a:off x="3124200" y="6071195"/>
            <a:ext cx="2895600" cy="476250"/>
          </a:xfrm>
        </p:spPr>
        <p:txBody>
          <a:bodyPr/>
          <a:lstStyle/>
          <a:p>
            <a:r>
              <a:rPr lang="el-GR" altLang="el-GR" dirty="0"/>
              <a:t>ΕΠΙΜΕΛΕΙΑ ΑΠΑΝΤΗΣΗΣ ΒΙΚΥ ΒΑΡΔΑ eclass4U</a:t>
            </a:r>
            <a:endParaRPr lang="es-ES" altLang="el-GR" dirty="0"/>
          </a:p>
        </p:txBody>
      </p:sp>
      <p:sp>
        <p:nvSpPr>
          <p:cNvPr id="5" name="Θέση αριθμού διαφάνειας 4">
            <a:extLst>
              <a:ext uri="{FF2B5EF4-FFF2-40B4-BE49-F238E27FC236}">
                <a16:creationId xmlns:a16="http://schemas.microsoft.com/office/drawing/2014/main" id="{151541F6-AED2-4778-946A-3DF32D8019A6}"/>
              </a:ext>
            </a:extLst>
          </p:cNvPr>
          <p:cNvSpPr>
            <a:spLocks noGrp="1"/>
          </p:cNvSpPr>
          <p:nvPr>
            <p:ph type="sldNum" sz="quarter" idx="12"/>
          </p:nvPr>
        </p:nvSpPr>
        <p:spPr/>
        <p:txBody>
          <a:bodyPr/>
          <a:lstStyle/>
          <a:p>
            <a:fld id="{ED7B4A6A-1964-4CFC-A1F8-443DE4ED1966}" type="slidenum">
              <a:rPr lang="es-ES" altLang="el-GR" smtClean="0"/>
              <a:pPr/>
              <a:t>2</a:t>
            </a:fld>
            <a:endParaRPr lang="es-ES" altLang="el-GR"/>
          </a:p>
        </p:txBody>
      </p:sp>
      <p:pic>
        <p:nvPicPr>
          <p:cNvPr id="6" name="Εικόνα 5">
            <a:extLst>
              <a:ext uri="{FF2B5EF4-FFF2-40B4-BE49-F238E27FC236}">
                <a16:creationId xmlns:a16="http://schemas.microsoft.com/office/drawing/2014/main" id="{15039FD5-5043-45E3-86BD-25247FDB9E19}"/>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59958592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460BFE3F-D789-4B8C-9984-C056D5634770}"/>
              </a:ext>
            </a:extLst>
          </p:cNvPr>
          <p:cNvSpPr/>
          <p:nvPr/>
        </p:nvSpPr>
        <p:spPr>
          <a:xfrm>
            <a:off x="2267744" y="620688"/>
            <a:ext cx="4608512" cy="754437"/>
          </a:xfrm>
          <a:prstGeom prst="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150000"/>
              </a:lnSpc>
              <a:spcAft>
                <a:spcPts val="0"/>
              </a:spcAft>
            </a:pPr>
            <a:r>
              <a:rPr lang="el-GR" sz="3200" b="1" dirty="0">
                <a:effectLst/>
                <a:latin typeface="Arial Black" panose="020B0A04020102020204" pitchFamily="34" charset="0"/>
                <a:ea typeface="MS Mincho" panose="02020609040205080304" pitchFamily="49" charset="-128"/>
                <a:cs typeface="Times New Roman" panose="02020603050405020304" pitchFamily="18" charset="0"/>
              </a:rPr>
              <a:t>ΘΕΜΑ ΕΡΓΑΣΙΑΣ:</a:t>
            </a:r>
            <a:r>
              <a:rPr lang="el-GR" sz="2400" b="1" dirty="0">
                <a:effectLst/>
                <a:latin typeface="Arial Black" panose="020B0A04020102020204" pitchFamily="34" charset="0"/>
                <a:ea typeface="MS Mincho" panose="02020609040205080304" pitchFamily="49" charset="-128"/>
                <a:cs typeface="Times New Roman" panose="02020603050405020304" pitchFamily="18" charset="0"/>
              </a:rPr>
              <a:t> </a:t>
            </a:r>
            <a:endParaRPr lang="el-GR" sz="2400" dirty="0">
              <a:ea typeface="MS Mincho" panose="02020609040205080304" pitchFamily="49" charset="-128"/>
            </a:endParaRPr>
          </a:p>
        </p:txBody>
      </p:sp>
      <p:sp>
        <p:nvSpPr>
          <p:cNvPr id="3" name="Πάπυρος: Οριζόντιος 2">
            <a:extLst>
              <a:ext uri="{FF2B5EF4-FFF2-40B4-BE49-F238E27FC236}">
                <a16:creationId xmlns:a16="http://schemas.microsoft.com/office/drawing/2014/main" id="{4DA98453-AFDC-4224-A9BC-4E1B3512C562}"/>
              </a:ext>
            </a:extLst>
          </p:cNvPr>
          <p:cNvSpPr/>
          <p:nvPr/>
        </p:nvSpPr>
        <p:spPr>
          <a:xfrm>
            <a:off x="647564" y="1700808"/>
            <a:ext cx="7848872" cy="2740164"/>
          </a:xfrm>
          <a:prstGeom prst="horizontalScroll">
            <a:avLst/>
          </a:prstGeom>
          <a:solidFill>
            <a:schemeClr val="accent3">
              <a:lumMod val="85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0"/>
              </a:spcAft>
            </a:pPr>
            <a:r>
              <a:rPr lang="el-GR" sz="3200" b="1" kern="0" dirty="0">
                <a:solidFill>
                  <a:schemeClr val="tx1"/>
                </a:solidFill>
                <a:effectLst/>
                <a:latin typeface="Arial Narrow" panose="020B0606020202030204" pitchFamily="34" charset="0"/>
                <a:ea typeface="MS Gothic" panose="020B0609070205080204" pitchFamily="49" charset="-128"/>
                <a:cs typeface="Times New Roman" panose="02020603050405020304" pitchFamily="18" charset="0"/>
              </a:rPr>
              <a:t>Η πολεοδομία Ανατολικής Αττικής προβαίνει σε αυτοψία οικοδομής στην περιοχή Αρτέμιδα. Από τον έλεγχο προέκυψε ότι η οικοδομή είναι αυθαίρετη. </a:t>
            </a:r>
          </a:p>
        </p:txBody>
      </p:sp>
      <p:sp>
        <p:nvSpPr>
          <p:cNvPr id="4" name="Θέση υποσέλιδου 3">
            <a:extLst>
              <a:ext uri="{FF2B5EF4-FFF2-40B4-BE49-F238E27FC236}">
                <a16:creationId xmlns:a16="http://schemas.microsoft.com/office/drawing/2014/main" id="{DBADCC65-C5FA-43BE-B845-BE22AE25DF90}"/>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B37B4EA0-ABAD-4E44-AB90-241DA34DE01B}"/>
              </a:ext>
            </a:extLst>
          </p:cNvPr>
          <p:cNvSpPr>
            <a:spLocks noGrp="1"/>
          </p:cNvSpPr>
          <p:nvPr>
            <p:ph type="sldNum" sz="quarter" idx="12"/>
          </p:nvPr>
        </p:nvSpPr>
        <p:spPr/>
        <p:txBody>
          <a:bodyPr/>
          <a:lstStyle/>
          <a:p>
            <a:fld id="{ED7B4A6A-1964-4CFC-A1F8-443DE4ED1966}" type="slidenum">
              <a:rPr lang="es-ES" altLang="el-GR" smtClean="0"/>
              <a:pPr/>
              <a:t>3</a:t>
            </a:fld>
            <a:endParaRPr lang="es-ES" altLang="el-GR"/>
          </a:p>
        </p:txBody>
      </p:sp>
      <p:pic>
        <p:nvPicPr>
          <p:cNvPr id="6" name="Εικόνα 5">
            <a:extLst>
              <a:ext uri="{FF2B5EF4-FFF2-40B4-BE49-F238E27FC236}">
                <a16:creationId xmlns:a16="http://schemas.microsoft.com/office/drawing/2014/main" id="{EB312C45-6616-4ADA-9D7D-0DE9105B0BCA}"/>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152306758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3F42D85E-41DF-4D2D-8C90-11C8B4AAB994}"/>
              </a:ext>
            </a:extLst>
          </p:cNvPr>
          <p:cNvSpPr/>
          <p:nvPr/>
        </p:nvSpPr>
        <p:spPr>
          <a:xfrm rot="19902008">
            <a:off x="223524" y="676999"/>
            <a:ext cx="2365468" cy="646331"/>
          </a:xfrm>
          <a:prstGeom prst="rect">
            <a:avLst/>
          </a:prstGeom>
          <a:scene3d>
            <a:camera prst="perspectiveRelaxedModerately"/>
            <a:lightRig rig="threePt" dir="t"/>
          </a:scene3d>
        </p:spPr>
        <p:style>
          <a:lnRef idx="1">
            <a:schemeClr val="accent4"/>
          </a:lnRef>
          <a:fillRef idx="2">
            <a:schemeClr val="accent4"/>
          </a:fillRef>
          <a:effectRef idx="1">
            <a:schemeClr val="accent4"/>
          </a:effectRef>
          <a:fontRef idx="minor">
            <a:schemeClr val="dk1"/>
          </a:fontRef>
        </p:style>
        <p:txBody>
          <a:bodyPr wrap="square">
            <a:spAutoFit/>
          </a:bodyPr>
          <a:lstStyle/>
          <a:p>
            <a:r>
              <a:rPr lang="el-GR" sz="3600" dirty="0">
                <a:effectLst/>
                <a:latin typeface="Calibri" panose="020F0502020204030204" pitchFamily="34" charset="0"/>
                <a:ea typeface="MS Mincho" panose="02020609040205080304" pitchFamily="49" charset="-128"/>
                <a:cs typeface="Times New Roman" panose="02020603050405020304" pitchFamily="18" charset="0"/>
              </a:rPr>
              <a:t>1</a:t>
            </a:r>
            <a:r>
              <a:rPr lang="el-GR" sz="3600" baseline="30000" dirty="0">
                <a:effectLst/>
                <a:latin typeface="Calibri" panose="020F0502020204030204" pitchFamily="34" charset="0"/>
                <a:ea typeface="MS Mincho" panose="02020609040205080304" pitchFamily="49" charset="-128"/>
                <a:cs typeface="Times New Roman" panose="02020603050405020304" pitchFamily="18" charset="0"/>
              </a:rPr>
              <a:t>η</a:t>
            </a:r>
            <a:r>
              <a:rPr lang="el-GR" sz="3600" dirty="0">
                <a:effectLst/>
                <a:latin typeface="Calibri" panose="020F0502020204030204" pitchFamily="34" charset="0"/>
                <a:ea typeface="MS Mincho" panose="02020609040205080304" pitchFamily="49" charset="-128"/>
                <a:cs typeface="Times New Roman" panose="02020603050405020304" pitchFamily="18" charset="0"/>
              </a:rPr>
              <a:t> ερώτηση</a:t>
            </a:r>
            <a:endParaRPr lang="el-GR" sz="3600" dirty="0"/>
          </a:p>
        </p:txBody>
      </p:sp>
      <p:sp>
        <p:nvSpPr>
          <p:cNvPr id="3" name="Ορθογώνιο 2">
            <a:extLst>
              <a:ext uri="{FF2B5EF4-FFF2-40B4-BE49-F238E27FC236}">
                <a16:creationId xmlns:a16="http://schemas.microsoft.com/office/drawing/2014/main" id="{37F75FF1-294F-496F-BD4D-43B586AD421B}"/>
              </a:ext>
            </a:extLst>
          </p:cNvPr>
          <p:cNvSpPr/>
          <p:nvPr/>
        </p:nvSpPr>
        <p:spPr>
          <a:xfrm>
            <a:off x="2627784" y="584666"/>
            <a:ext cx="6174432" cy="830997"/>
          </a:xfrm>
          <a:prstGeom prst="rect">
            <a:avLst/>
          </a:prstGeom>
        </p:spPr>
        <p:txBody>
          <a:bodyPr wrap="square">
            <a:spAutoFit/>
          </a:bodyPr>
          <a:lstStyle/>
          <a:p>
            <a:pPr algn="ctr"/>
            <a:r>
              <a:rPr lang="el-GR" sz="1600" b="1" dirty="0">
                <a:latin typeface="Arial Black" panose="020B0A04020102020204" pitchFamily="34" charset="0"/>
                <a:cs typeface="Times New Roman" panose="02020603050405020304" pitchFamily="18" charset="0"/>
              </a:rPr>
              <a:t>Η έκθεση αυτοψίας της πολεοδομίας με την οποία χαρακτηρίζεται η οικοδομή ως αυθαίρετη είναι ατομική ή κανονιστική πράξη ;</a:t>
            </a:r>
          </a:p>
        </p:txBody>
      </p:sp>
      <p:sp>
        <p:nvSpPr>
          <p:cNvPr id="4" name="Ορθογώνιο 3">
            <a:extLst>
              <a:ext uri="{FF2B5EF4-FFF2-40B4-BE49-F238E27FC236}">
                <a16:creationId xmlns:a16="http://schemas.microsoft.com/office/drawing/2014/main" id="{96AB021A-84F4-4177-987B-BA7298E0D391}"/>
              </a:ext>
            </a:extLst>
          </p:cNvPr>
          <p:cNvSpPr/>
          <p:nvPr/>
        </p:nvSpPr>
        <p:spPr>
          <a:xfrm>
            <a:off x="2497659" y="1248085"/>
            <a:ext cx="6646341" cy="335156"/>
          </a:xfrm>
          <a:prstGeom prst="rect">
            <a:avLst/>
          </a:prstGeom>
        </p:spPr>
        <p:txBody>
          <a:bodyPr wrap="square">
            <a:spAutoFit/>
          </a:bodyPr>
          <a:lstStyle/>
          <a:p>
            <a:pPr algn="just">
              <a:lnSpc>
                <a:spcPct val="150000"/>
              </a:lnSpc>
              <a:spcAft>
                <a:spcPts val="0"/>
              </a:spcAft>
            </a:pPr>
            <a:r>
              <a:rPr lang="el-GR" sz="1200" b="1" i="1" dirty="0">
                <a:solidFill>
                  <a:srgbClr val="C00000"/>
                </a:solidFill>
                <a:ea typeface="MS Mincho" panose="02020609040205080304" pitchFamily="49" charset="-128"/>
              </a:rPr>
              <a:t>ΘΕΩΡΙΑ ΓΙΑ ΤΗΝ ΑΠΑΝΤΗΣΗ ΣΤΟ : Ακριβοπούλου. – Ανθόπουλος ,2015, σελ. 104-111.</a:t>
            </a:r>
          </a:p>
        </p:txBody>
      </p:sp>
      <p:sp>
        <p:nvSpPr>
          <p:cNvPr id="5" name="Ορθογώνιο 4">
            <a:extLst>
              <a:ext uri="{FF2B5EF4-FFF2-40B4-BE49-F238E27FC236}">
                <a16:creationId xmlns:a16="http://schemas.microsoft.com/office/drawing/2014/main" id="{B3DC31A8-B8AE-4954-AFEB-7F590D49CA3E}"/>
              </a:ext>
            </a:extLst>
          </p:cNvPr>
          <p:cNvSpPr/>
          <p:nvPr/>
        </p:nvSpPr>
        <p:spPr>
          <a:xfrm>
            <a:off x="899592" y="2065629"/>
            <a:ext cx="7344816" cy="646331"/>
          </a:xfrm>
          <a:prstGeom prst="rect">
            <a:avLst/>
          </a:prstGeom>
        </p:spPr>
        <p:txBody>
          <a:bodyPr wrap="square">
            <a:spAutoFit/>
          </a:bodyPr>
          <a:lstStyle/>
          <a:p>
            <a:pPr algn="ctr">
              <a:spcBef>
                <a:spcPts val="1200"/>
              </a:spcBef>
              <a:spcAft>
                <a:spcPts val="0"/>
              </a:spcAft>
            </a:pPr>
            <a:r>
              <a:rPr lang="el-GR" sz="1800" b="1" i="1" kern="0" dirty="0">
                <a:solidFill>
                  <a:schemeClr val="accent5">
                    <a:lumMod val="50000"/>
                  </a:schemeClr>
                </a:solidFill>
                <a:effectLst/>
                <a:latin typeface="Arial Narrow" panose="020B0606020202030204" pitchFamily="34" charset="0"/>
                <a:ea typeface="MS Gothic" panose="020B0609070205080204" pitchFamily="49" charset="-128"/>
                <a:cs typeface="Times New Roman" panose="02020603050405020304" pitchFamily="18" charset="0"/>
              </a:rPr>
              <a:t>Στο ερώτημα θα έχετε απαντήσει ολοκληρωμένα αν έχετε κάνει αναφορά στα εξής : </a:t>
            </a:r>
          </a:p>
        </p:txBody>
      </p:sp>
      <p:sp>
        <p:nvSpPr>
          <p:cNvPr id="6" name="Ορθογώνιο 5">
            <a:extLst>
              <a:ext uri="{FF2B5EF4-FFF2-40B4-BE49-F238E27FC236}">
                <a16:creationId xmlns:a16="http://schemas.microsoft.com/office/drawing/2014/main" id="{AC6C22A0-AE72-4693-A191-04D0A744FCB9}"/>
              </a:ext>
            </a:extLst>
          </p:cNvPr>
          <p:cNvSpPr/>
          <p:nvPr/>
        </p:nvSpPr>
        <p:spPr>
          <a:xfrm>
            <a:off x="1547664" y="2825016"/>
            <a:ext cx="2725426" cy="369332"/>
          </a:xfrm>
          <a:prstGeom prst="rect">
            <a:avLst/>
          </a:prstGeom>
        </p:spPr>
        <p:txBody>
          <a:bodyPr wrap="none">
            <a:spAutoFit/>
          </a:bodyPr>
          <a:lstStyle/>
          <a:p>
            <a:pPr lvl="0">
              <a:spcBef>
                <a:spcPts val="1200"/>
              </a:spcBef>
              <a:spcAft>
                <a:spcPts val="0"/>
              </a:spcAft>
              <a:buSzPts val="1600"/>
            </a:pPr>
            <a:r>
              <a:rPr lang="el-GR" b="1" kern="0" dirty="0">
                <a:latin typeface="Arial Narrow" panose="020B0606020202030204" pitchFamily="34" charset="0"/>
                <a:ea typeface="MS Gothic" panose="020B0609070205080204" pitchFamily="49" charset="-128"/>
                <a:cs typeface="Times New Roman" panose="02020603050405020304" pitchFamily="18" charset="0"/>
              </a:rPr>
              <a:t>ορισμός διοικητικής πράξης</a:t>
            </a:r>
            <a:endParaRPr lang="el-GR" sz="1600" b="1" kern="0" dirty="0">
              <a:latin typeface="Arial Narrow" panose="020B0606020202030204" pitchFamily="34" charset="0"/>
              <a:ea typeface="MS Gothic" panose="020B0609070205080204" pitchFamily="49" charset="-128"/>
              <a:cs typeface="Times New Roman" panose="02020603050405020304" pitchFamily="18" charset="0"/>
            </a:endParaRPr>
          </a:p>
        </p:txBody>
      </p:sp>
      <p:sp>
        <p:nvSpPr>
          <p:cNvPr id="7" name="Ορθογώνιο 6">
            <a:extLst>
              <a:ext uri="{FF2B5EF4-FFF2-40B4-BE49-F238E27FC236}">
                <a16:creationId xmlns:a16="http://schemas.microsoft.com/office/drawing/2014/main" id="{EBBBA71D-D087-496B-A99F-B151AD1F2F92}"/>
              </a:ext>
            </a:extLst>
          </p:cNvPr>
          <p:cNvSpPr/>
          <p:nvPr/>
        </p:nvSpPr>
        <p:spPr>
          <a:xfrm>
            <a:off x="4427984" y="3210350"/>
            <a:ext cx="3108543"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κανονιστική διοικητική πράξη</a:t>
            </a:r>
          </a:p>
        </p:txBody>
      </p:sp>
      <p:sp>
        <p:nvSpPr>
          <p:cNvPr id="8" name="Ορθογώνιο 7">
            <a:extLst>
              <a:ext uri="{FF2B5EF4-FFF2-40B4-BE49-F238E27FC236}">
                <a16:creationId xmlns:a16="http://schemas.microsoft.com/office/drawing/2014/main" id="{229CF095-064E-4D09-8CF4-BBBA835AE801}"/>
              </a:ext>
            </a:extLst>
          </p:cNvPr>
          <p:cNvSpPr/>
          <p:nvPr/>
        </p:nvSpPr>
        <p:spPr>
          <a:xfrm>
            <a:off x="1639036" y="3792537"/>
            <a:ext cx="2686954" cy="369332"/>
          </a:xfrm>
          <a:prstGeom prst="rect">
            <a:avLst/>
          </a:prstGeom>
        </p:spPr>
        <p:txBody>
          <a:bodyPr wrap="none">
            <a:spAutoFit/>
          </a:bodyPr>
          <a:lstStyle/>
          <a:p>
            <a:pPr lvl="0">
              <a:spcAft>
                <a:spcPts val="0"/>
              </a:spcAft>
              <a:buSzPts val="1600"/>
            </a:pPr>
            <a:r>
              <a:rPr lang="el-GR" sz="1800" b="1" dirty="0">
                <a:effectLst/>
                <a:latin typeface="Arial Narrow" panose="020B0606020202030204" pitchFamily="34" charset="0"/>
                <a:ea typeface="MS Gothic" panose="020B0609070205080204" pitchFamily="49" charset="-128"/>
                <a:cs typeface="Times New Roman" panose="02020603050405020304" pitchFamily="18" charset="0"/>
              </a:rPr>
              <a:t>Ατομική κανονιστική πράξη</a:t>
            </a:r>
            <a:endParaRPr lang="el-GR" sz="1200" dirty="0">
              <a:effectLst/>
              <a:latin typeface="Calibri" panose="020F0502020204030204" pitchFamily="34" charset="0"/>
              <a:ea typeface="MS Gothic" panose="020B0609070205080204" pitchFamily="49" charset="-128"/>
              <a:cs typeface="Times New Roman" panose="02020603050405020304" pitchFamily="18" charset="0"/>
            </a:endParaRPr>
          </a:p>
        </p:txBody>
      </p:sp>
      <p:sp>
        <p:nvSpPr>
          <p:cNvPr id="9" name="Ορθογώνιο 8">
            <a:extLst>
              <a:ext uri="{FF2B5EF4-FFF2-40B4-BE49-F238E27FC236}">
                <a16:creationId xmlns:a16="http://schemas.microsoft.com/office/drawing/2014/main" id="{5205932E-D184-4966-A796-27A49425E0CE}"/>
              </a:ext>
            </a:extLst>
          </p:cNvPr>
          <p:cNvSpPr/>
          <p:nvPr/>
        </p:nvSpPr>
        <p:spPr>
          <a:xfrm>
            <a:off x="3491880" y="4372510"/>
            <a:ext cx="3589444" cy="369332"/>
          </a:xfrm>
          <a:prstGeom prst="rect">
            <a:avLst/>
          </a:prstGeom>
        </p:spPr>
        <p:txBody>
          <a:bodyPr wrap="none">
            <a:spAutoFit/>
          </a:bodyPr>
          <a:lstStyle/>
          <a:p>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Ατομική πράξη γενικού περιεχομένου</a:t>
            </a:r>
            <a:endParaRPr lang="el-GR" dirty="0"/>
          </a:p>
        </p:txBody>
      </p:sp>
      <p:sp>
        <p:nvSpPr>
          <p:cNvPr id="10" name="Ορθογώνιο 9">
            <a:extLst>
              <a:ext uri="{FF2B5EF4-FFF2-40B4-BE49-F238E27FC236}">
                <a16:creationId xmlns:a16="http://schemas.microsoft.com/office/drawing/2014/main" id="{EA8A733C-3E1E-4672-9799-DB3A21EBDEAD}"/>
              </a:ext>
            </a:extLst>
          </p:cNvPr>
          <p:cNvSpPr/>
          <p:nvPr/>
        </p:nvSpPr>
        <p:spPr>
          <a:xfrm>
            <a:off x="899592" y="5158365"/>
            <a:ext cx="4572000" cy="646331"/>
          </a:xfrm>
          <a:prstGeom prst="rect">
            <a:avLst/>
          </a:prstGeom>
        </p:spPr>
        <p:txBody>
          <a:bodyPr>
            <a:spAutoFit/>
          </a:bodyPr>
          <a:lstStyle/>
          <a:p>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κανονιστικές πράξεις και από άλλα διοικητικά όργανα</a:t>
            </a:r>
            <a:endParaRPr lang="el-GR" dirty="0"/>
          </a:p>
        </p:txBody>
      </p:sp>
      <p:sp>
        <p:nvSpPr>
          <p:cNvPr id="11" name="Ορθογώνιο 10">
            <a:extLst>
              <a:ext uri="{FF2B5EF4-FFF2-40B4-BE49-F238E27FC236}">
                <a16:creationId xmlns:a16="http://schemas.microsoft.com/office/drawing/2014/main" id="{C03AE7CF-D7EB-467C-8698-9213739B1A65}"/>
              </a:ext>
            </a:extLst>
          </p:cNvPr>
          <p:cNvSpPr/>
          <p:nvPr/>
        </p:nvSpPr>
        <p:spPr>
          <a:xfrm>
            <a:off x="2876327" y="5941220"/>
            <a:ext cx="4204997" cy="369332"/>
          </a:xfrm>
          <a:prstGeom prst="rect">
            <a:avLst/>
          </a:prstGeom>
        </p:spPr>
        <p:txBody>
          <a:bodyPr wrap="none">
            <a:spAutoFit/>
          </a:bodyPr>
          <a:lstStyle/>
          <a:p>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συμπέρασμα για την αυτοψία της οικοδομής</a:t>
            </a:r>
            <a:endParaRPr lang="el-GR" dirty="0"/>
          </a:p>
        </p:txBody>
      </p:sp>
      <p:pic>
        <p:nvPicPr>
          <p:cNvPr id="14" name="Εικόνα 13">
            <a:extLst>
              <a:ext uri="{FF2B5EF4-FFF2-40B4-BE49-F238E27FC236}">
                <a16:creationId xmlns:a16="http://schemas.microsoft.com/office/drawing/2014/main" id="{902E8237-1076-45EF-8E76-6961BE89AFF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2987" y="2793883"/>
            <a:ext cx="474980" cy="323850"/>
          </a:xfrm>
          <a:prstGeom prst="rect">
            <a:avLst/>
          </a:prstGeom>
          <a:noFill/>
          <a:ln>
            <a:noFill/>
          </a:ln>
        </p:spPr>
      </p:pic>
      <p:pic>
        <p:nvPicPr>
          <p:cNvPr id="15" name="Εικόνα 14">
            <a:extLst>
              <a:ext uri="{FF2B5EF4-FFF2-40B4-BE49-F238E27FC236}">
                <a16:creationId xmlns:a16="http://schemas.microsoft.com/office/drawing/2014/main" id="{2C8E9AA5-FC48-4EE5-B87B-2E1AC65F8E1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54399" y="3206821"/>
            <a:ext cx="474980" cy="323850"/>
          </a:xfrm>
          <a:prstGeom prst="rect">
            <a:avLst/>
          </a:prstGeom>
          <a:noFill/>
          <a:ln>
            <a:noFill/>
          </a:ln>
        </p:spPr>
      </p:pic>
      <p:pic>
        <p:nvPicPr>
          <p:cNvPr id="16" name="Εικόνα 15">
            <a:extLst>
              <a:ext uri="{FF2B5EF4-FFF2-40B4-BE49-F238E27FC236}">
                <a16:creationId xmlns:a16="http://schemas.microsoft.com/office/drawing/2014/main" id="{F3421F31-13BD-46A4-B828-80172AAEEB8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823" y="3788644"/>
            <a:ext cx="474980" cy="323850"/>
          </a:xfrm>
          <a:prstGeom prst="rect">
            <a:avLst/>
          </a:prstGeom>
          <a:noFill/>
          <a:ln>
            <a:noFill/>
          </a:ln>
        </p:spPr>
      </p:pic>
      <p:pic>
        <p:nvPicPr>
          <p:cNvPr id="17" name="Εικόνα 16">
            <a:extLst>
              <a:ext uri="{FF2B5EF4-FFF2-40B4-BE49-F238E27FC236}">
                <a16:creationId xmlns:a16="http://schemas.microsoft.com/office/drawing/2014/main" id="{2D1E1FB3-8D1B-4B98-BCC4-45E07161068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16900" y="4373633"/>
            <a:ext cx="474980" cy="323850"/>
          </a:xfrm>
          <a:prstGeom prst="rect">
            <a:avLst/>
          </a:prstGeom>
          <a:noFill/>
          <a:ln>
            <a:noFill/>
          </a:ln>
        </p:spPr>
      </p:pic>
      <p:pic>
        <p:nvPicPr>
          <p:cNvPr id="18" name="Εικόνα 17">
            <a:extLst>
              <a:ext uri="{FF2B5EF4-FFF2-40B4-BE49-F238E27FC236}">
                <a16:creationId xmlns:a16="http://schemas.microsoft.com/office/drawing/2014/main" id="{FEC1AEB1-0FD8-4554-A7CB-BBF35F63FC6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4612" y="5148104"/>
            <a:ext cx="474980" cy="323850"/>
          </a:xfrm>
          <a:prstGeom prst="rect">
            <a:avLst/>
          </a:prstGeom>
          <a:noFill/>
          <a:ln>
            <a:noFill/>
          </a:ln>
        </p:spPr>
      </p:pic>
      <p:pic>
        <p:nvPicPr>
          <p:cNvPr id="19" name="Εικόνα 18">
            <a:extLst>
              <a:ext uri="{FF2B5EF4-FFF2-40B4-BE49-F238E27FC236}">
                <a16:creationId xmlns:a16="http://schemas.microsoft.com/office/drawing/2014/main" id="{8C330FEB-4F98-410D-9328-CE4D11E21B6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1083" y="5904743"/>
            <a:ext cx="474980" cy="323850"/>
          </a:xfrm>
          <a:prstGeom prst="rect">
            <a:avLst/>
          </a:prstGeom>
          <a:noFill/>
          <a:ln>
            <a:noFill/>
          </a:ln>
        </p:spPr>
      </p:pic>
      <p:sp>
        <p:nvSpPr>
          <p:cNvPr id="12" name="Θέση υποσέλιδου 11">
            <a:extLst>
              <a:ext uri="{FF2B5EF4-FFF2-40B4-BE49-F238E27FC236}">
                <a16:creationId xmlns:a16="http://schemas.microsoft.com/office/drawing/2014/main" id="{1AC7DE47-4BBA-488C-AFE2-097E74BD5696}"/>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13" name="Θέση αριθμού διαφάνειας 12">
            <a:extLst>
              <a:ext uri="{FF2B5EF4-FFF2-40B4-BE49-F238E27FC236}">
                <a16:creationId xmlns:a16="http://schemas.microsoft.com/office/drawing/2014/main" id="{B44D17E1-BB11-4668-928B-FBD6C002788F}"/>
              </a:ext>
            </a:extLst>
          </p:cNvPr>
          <p:cNvSpPr>
            <a:spLocks noGrp="1"/>
          </p:cNvSpPr>
          <p:nvPr>
            <p:ph type="sldNum" sz="quarter" idx="12"/>
          </p:nvPr>
        </p:nvSpPr>
        <p:spPr/>
        <p:txBody>
          <a:bodyPr/>
          <a:lstStyle/>
          <a:p>
            <a:fld id="{ED7B4A6A-1964-4CFC-A1F8-443DE4ED1966}" type="slidenum">
              <a:rPr lang="es-ES" altLang="el-GR" smtClean="0"/>
              <a:pPr/>
              <a:t>4</a:t>
            </a:fld>
            <a:endParaRPr lang="es-ES" altLang="el-GR"/>
          </a:p>
        </p:txBody>
      </p:sp>
      <p:pic>
        <p:nvPicPr>
          <p:cNvPr id="20" name="Εικόνα 19">
            <a:extLst>
              <a:ext uri="{FF2B5EF4-FFF2-40B4-BE49-F238E27FC236}">
                <a16:creationId xmlns:a16="http://schemas.microsoft.com/office/drawing/2014/main" id="{C3418563-B241-49C4-AF27-AB0C049E4B14}"/>
              </a:ext>
            </a:extLst>
          </p:cNvPr>
          <p:cNvPicPr>
            <a:picLocks noChangeAspect="1"/>
          </p:cNvPicPr>
          <p:nvPr/>
        </p:nvPicPr>
        <p:blipFill>
          <a:blip r:embed="rId3"/>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258428715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138809" y="1758542"/>
            <a:ext cx="2109133" cy="3340916"/>
          </a:xfrm>
        </p:spPr>
        <p:txBody>
          <a:bodyPr anchor="ctr">
            <a:normAutofit/>
          </a:bodyPr>
          <a:lstStyle/>
          <a:p>
            <a:r>
              <a:rPr lang="el-GR" sz="2400" b="1">
                <a:latin typeface="Arial" panose="020B0604020202020204" pitchFamily="34" charset="0"/>
                <a:ea typeface="Times New Roman"/>
                <a:cs typeface="Arial" panose="020B0604020202020204" pitchFamily="34" charset="0"/>
              </a:rPr>
              <a:t>ΔΙΟΙΚΗΤΙΚΗ ΠΡΑΞΗ</a:t>
            </a:r>
            <a:br>
              <a:rPr lang="el-GR" sz="2400" b="1">
                <a:latin typeface="Arial" panose="020B0604020202020204" pitchFamily="34" charset="0"/>
                <a:ea typeface="Times New Roman"/>
                <a:cs typeface="Arial" panose="020B0604020202020204" pitchFamily="34" charset="0"/>
              </a:rPr>
            </a:br>
            <a:endParaRPr lang="el-GR" sz="2400">
              <a:latin typeface="Arial" panose="020B0604020202020204" pitchFamily="34" charset="0"/>
              <a:cs typeface="Arial" panose="020B0604020202020204" pitchFamily="34" charset="0"/>
            </a:endParaRPr>
          </a:p>
        </p:txBody>
      </p:sp>
      <p:sp>
        <p:nvSpPr>
          <p:cNvPr id="3" name="2 - Θέση περιεχομένου"/>
          <p:cNvSpPr>
            <a:spLocks noGrp="1"/>
          </p:cNvSpPr>
          <p:nvPr>
            <p:ph idx="1"/>
          </p:nvPr>
        </p:nvSpPr>
        <p:spPr>
          <a:xfrm>
            <a:off x="3731284" y="1492046"/>
            <a:ext cx="4196320" cy="3873908"/>
          </a:xfrm>
        </p:spPr>
        <p:txBody>
          <a:bodyPr anchor="ctr">
            <a:normAutofit/>
          </a:bodyPr>
          <a:lstStyle/>
          <a:p>
            <a:pPr marL="170021" indent="170021">
              <a:spcBef>
                <a:spcPts val="900"/>
              </a:spcBef>
              <a:spcAft>
                <a:spcPts val="750"/>
              </a:spcAft>
            </a:pPr>
            <a:r>
              <a:rPr lang="el-GR" sz="1050">
                <a:latin typeface="Arial" panose="020B0604020202020204" pitchFamily="34" charset="0"/>
                <a:ea typeface="Calibri"/>
                <a:cs typeface="Arial" panose="020B0604020202020204" pitchFamily="34" charset="0"/>
              </a:rPr>
              <a:t>Η δράση της Δημόσιας Διοίκησης πραγματοποιείται με νομικές πράξεις και υλικές ενέργειες. </a:t>
            </a:r>
          </a:p>
          <a:p>
            <a:pPr marL="170021" indent="170021">
              <a:spcBef>
                <a:spcPts val="900"/>
              </a:spcBef>
              <a:spcAft>
                <a:spcPts val="750"/>
              </a:spcAft>
            </a:pPr>
            <a:r>
              <a:rPr lang="el-GR" sz="1050" b="1">
                <a:latin typeface="Arial" panose="020B0604020202020204" pitchFamily="34" charset="0"/>
                <a:ea typeface="Calibri"/>
                <a:cs typeface="Arial" panose="020B0604020202020204" pitchFamily="34" charset="0"/>
              </a:rPr>
              <a:t>Υλική</a:t>
            </a:r>
            <a:r>
              <a:rPr lang="el-GR" sz="1050">
                <a:latin typeface="Arial" panose="020B0604020202020204" pitchFamily="34" charset="0"/>
                <a:ea typeface="Calibri"/>
                <a:cs typeface="Arial" panose="020B0604020202020204" pitchFamily="34" charset="0"/>
              </a:rPr>
              <a:t> ενέργεια είναι κάθε σωματική εκδήλωση που παράγεται με ενσυνείδητη ενέργεια της βούλησης (π.χ. κατεδάφιση αυθαίρετου κτίσματος). Οι υλικές ενέργειες δεν είναι απαλλαγμένες από την εφαρμογή των νόμων. Είναι δυνατόν να προκύψει η κατ’ ΕισΝΑΚ 105 ευθύνη του κράτους προς αποζημίωση από παράνομη υλική ενέργεια των οργάνων της Δημόσιας Διοικήσεως.</a:t>
            </a:r>
          </a:p>
          <a:p>
            <a:r>
              <a:rPr lang="el-GR" sz="1050" b="1">
                <a:latin typeface="Arial" panose="020B0604020202020204" pitchFamily="34" charset="0"/>
                <a:ea typeface="Calibri"/>
                <a:cs typeface="Arial" panose="020B0604020202020204" pitchFamily="34" charset="0"/>
              </a:rPr>
              <a:t>Νομική</a:t>
            </a:r>
            <a:r>
              <a:rPr lang="el-GR" sz="1050">
                <a:latin typeface="Arial" panose="020B0604020202020204" pitchFamily="34" charset="0"/>
                <a:ea typeface="Calibri"/>
                <a:cs typeface="Arial" panose="020B0604020202020204" pitchFamily="34" charset="0"/>
              </a:rPr>
              <a:t> πράξη είναι η δήλωση βούλησης, με την οποία θεσπίζεται κανόνας Δικαίου που συνεπάγεται τη μεταβολή μιας νομικής κατάστασης π.χ. η έκδοση οικοδομικής άδειας, διότι μεταβάλλει τη νομική κατάσταση τόσο του ακινήτου όσο και του ιδιοκτήτη του. </a:t>
            </a:r>
            <a:endParaRPr lang="el-GR" sz="1050">
              <a:latin typeface="Arial" panose="020B0604020202020204" pitchFamily="34" charset="0"/>
              <a:cs typeface="Arial" panose="020B0604020202020204" pitchFamily="34" charset="0"/>
            </a:endParaRPr>
          </a:p>
        </p:txBody>
      </p:sp>
      <p:sp>
        <p:nvSpPr>
          <p:cNvPr id="4" name="3 - Θέση υποσέλιδου"/>
          <p:cNvSpPr>
            <a:spLocks noGrp="1"/>
          </p:cNvSpPr>
          <p:nvPr>
            <p:ph type="ftr" sz="quarter" idx="11"/>
          </p:nvPr>
        </p:nvSpPr>
        <p:spPr>
          <a:xfrm rot="5400000">
            <a:off x="-1677848" y="3603108"/>
            <a:ext cx="4414014" cy="134382"/>
          </a:xfrm>
        </p:spPr>
        <p:txBody>
          <a:bodyPr>
            <a:normAutofit fontScale="25000" lnSpcReduction="20000"/>
          </a:bodyPr>
          <a:lstStyle/>
          <a:p>
            <a:pPr>
              <a:lnSpc>
                <a:spcPct val="90000"/>
              </a:lnSpc>
              <a:spcAft>
                <a:spcPts val="450"/>
              </a:spcAft>
            </a:pPr>
            <a:r>
              <a:rPr lang="en-US">
                <a:solidFill>
                  <a:schemeClr val="bg1"/>
                </a:solidFill>
              </a:rPr>
              <a:t>vicky.varda@eclass4u.gr</a:t>
            </a:r>
            <a:endParaRPr lang="el-GR">
              <a:solidFill>
                <a:schemeClr val="bg1"/>
              </a:solidFill>
            </a:endParaRPr>
          </a:p>
        </p:txBody>
      </p:sp>
      <p:sp>
        <p:nvSpPr>
          <p:cNvPr id="5" name="Θέση αριθμού διαφάνειας 4"/>
          <p:cNvSpPr>
            <a:spLocks noGrp="1"/>
          </p:cNvSpPr>
          <p:nvPr>
            <p:ph type="sldNum" sz="quarter" idx="12"/>
          </p:nvPr>
        </p:nvSpPr>
        <p:spPr>
          <a:xfrm>
            <a:off x="118806" y="980695"/>
            <a:ext cx="477545" cy="242138"/>
          </a:xfrm>
        </p:spPr>
        <p:txBody>
          <a:bodyPr>
            <a:normAutofit lnSpcReduction="10000"/>
          </a:bodyPr>
          <a:lstStyle/>
          <a:p>
            <a:pPr>
              <a:lnSpc>
                <a:spcPct val="90000"/>
              </a:lnSpc>
              <a:spcAft>
                <a:spcPts val="450"/>
              </a:spcAft>
            </a:pPr>
            <a:fld id="{256D3EEF-DE4E-429D-8EC4-DDC531AFF587}" type="slidenum">
              <a:rPr lang="el-GR" sz="1125">
                <a:solidFill>
                  <a:schemeClr val="bg1"/>
                </a:solidFill>
              </a:rPr>
              <a:pPr>
                <a:lnSpc>
                  <a:spcPct val="90000"/>
                </a:lnSpc>
                <a:spcAft>
                  <a:spcPts val="450"/>
                </a:spcAft>
              </a:pPr>
              <a:t>5</a:t>
            </a:fld>
            <a:endParaRPr lang="el-GR" sz="1125">
              <a:solidFill>
                <a:schemeClr val="bg1"/>
              </a:solidFill>
            </a:endParaRPr>
          </a:p>
        </p:txBody>
      </p:sp>
      <p:pic>
        <p:nvPicPr>
          <p:cNvPr id="11" name="Εικόνα 10">
            <a:extLst>
              <a:ext uri="{FF2B5EF4-FFF2-40B4-BE49-F238E27FC236}">
                <a16:creationId xmlns:a16="http://schemas.microsoft.com/office/drawing/2014/main" id="{E706025A-F5D1-4CDC-891B-C5A12A03C395}"/>
              </a:ext>
            </a:extLst>
          </p:cNvPr>
          <p:cNvPicPr>
            <a:picLocks noChangeAspect="1"/>
          </p:cNvPicPr>
          <p:nvPr/>
        </p:nvPicPr>
        <p:blipFill>
          <a:blip r:embed="rId2"/>
          <a:stretch>
            <a:fillRect/>
          </a:stretch>
        </p:blipFill>
        <p:spPr>
          <a:xfrm>
            <a:off x="7125530" y="5559013"/>
            <a:ext cx="2080260" cy="441737"/>
          </a:xfrm>
          <a:prstGeom prst="rect">
            <a:avLst/>
          </a:prstGeom>
        </p:spPr>
      </p:pic>
    </p:spTree>
    <p:extLst>
      <p:ext uri="{BB962C8B-B14F-4D97-AF65-F5344CB8AC3E}">
        <p14:creationId xmlns:p14="http://schemas.microsoft.com/office/powerpoint/2010/main" val="330442317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403648" y="360164"/>
            <a:ext cx="5892803" cy="994172"/>
          </a:xfrm>
        </p:spPr>
        <p:txBody>
          <a:bodyPr>
            <a:normAutofit/>
          </a:bodyPr>
          <a:lstStyle/>
          <a:p>
            <a:pPr indent="342900">
              <a:lnSpc>
                <a:spcPct val="70000"/>
              </a:lnSpc>
            </a:pPr>
            <a:r>
              <a:rPr lang="el-GR" sz="2100" b="1" dirty="0">
                <a:latin typeface="Arial" panose="020B0604020202020204" pitchFamily="34" charset="0"/>
                <a:ea typeface="Times New Roman"/>
                <a:cs typeface="Arial" panose="020B0604020202020204" pitchFamily="34" charset="0"/>
              </a:rPr>
              <a:t>Στοιχεία και χαρακτηριστικά  της Διοικητικής Πράξης</a:t>
            </a:r>
            <a:br>
              <a:rPr lang="el-GR" sz="2100" b="1" dirty="0">
                <a:latin typeface="Arial" panose="020B0604020202020204" pitchFamily="34" charset="0"/>
                <a:ea typeface="Times New Roman"/>
                <a:cs typeface="Arial" panose="020B0604020202020204" pitchFamily="34" charset="0"/>
              </a:rPr>
            </a:br>
            <a:r>
              <a:rPr lang="el-GR" sz="2100" b="1" dirty="0">
                <a:latin typeface="Arial" panose="020B0604020202020204" pitchFamily="34" charset="0"/>
                <a:ea typeface="Times New Roman"/>
                <a:cs typeface="Arial" panose="020B0604020202020204" pitchFamily="34" charset="0"/>
              </a:rPr>
              <a:t>Προνόμια της Δημόσιας Διοίκησης</a:t>
            </a:r>
            <a:br>
              <a:rPr lang="el-GR" sz="2100" b="1" dirty="0">
                <a:latin typeface="Arial" panose="020B0604020202020204" pitchFamily="34" charset="0"/>
                <a:ea typeface="Times New Roman"/>
                <a:cs typeface="Arial" panose="020B0604020202020204" pitchFamily="34" charset="0"/>
              </a:rPr>
            </a:br>
            <a:endParaRPr lang="el-GR" sz="2100" dirty="0">
              <a:latin typeface="Arial" panose="020B0604020202020204" pitchFamily="34" charset="0"/>
              <a:cs typeface="Arial" panose="020B0604020202020204" pitchFamily="34" charset="0"/>
            </a:endParaRPr>
          </a:p>
        </p:txBody>
      </p:sp>
      <p:sp>
        <p:nvSpPr>
          <p:cNvPr id="3" name="2 - Θέση περιεχομένου"/>
          <p:cNvSpPr>
            <a:spLocks noGrp="1"/>
          </p:cNvSpPr>
          <p:nvPr>
            <p:ph idx="1"/>
          </p:nvPr>
        </p:nvSpPr>
        <p:spPr>
          <a:xfrm>
            <a:off x="827584" y="1354336"/>
            <a:ext cx="7560840" cy="3514824"/>
          </a:xfrm>
        </p:spPr>
        <p:txBody>
          <a:bodyPr>
            <a:normAutofit/>
          </a:bodyPr>
          <a:lstStyle/>
          <a:p>
            <a:pPr>
              <a:lnSpc>
                <a:spcPct val="70000"/>
              </a:lnSpc>
              <a:spcBef>
                <a:spcPts val="900"/>
              </a:spcBef>
              <a:spcAft>
                <a:spcPts val="750"/>
              </a:spcAft>
              <a:buFont typeface="+mj-lt"/>
              <a:buAutoNum type="arabicPeriod"/>
              <a:tabLst>
                <a:tab pos="342900" algn="l"/>
              </a:tabLst>
            </a:pPr>
            <a:r>
              <a:rPr lang="el-GR" sz="1600" dirty="0">
                <a:latin typeface="Arial" panose="020B0604020202020204" pitchFamily="34" charset="0"/>
                <a:ea typeface="Calibri"/>
                <a:cs typeface="Arial" panose="020B0604020202020204" pitchFamily="34" charset="0"/>
              </a:rPr>
              <a:t>Η διοικητική πράξη είναι </a:t>
            </a:r>
            <a:r>
              <a:rPr lang="el-GR" sz="1600" dirty="0" err="1">
                <a:latin typeface="Arial" panose="020B0604020202020204" pitchFamily="34" charset="0"/>
                <a:ea typeface="Calibri"/>
                <a:cs typeface="Arial" panose="020B0604020202020204" pitchFamily="34" charset="0"/>
              </a:rPr>
              <a:t>κατ</a:t>
            </a:r>
            <a:r>
              <a:rPr lang="el-GR" sz="1600" dirty="0">
                <a:latin typeface="Arial" panose="020B0604020202020204" pitchFamily="34" charset="0"/>
                <a:ea typeface="Calibri"/>
                <a:cs typeface="Arial" panose="020B0604020202020204" pitchFamily="34" charset="0"/>
              </a:rPr>
              <a:t>΄ αρχήν δήλωση βούλησης για την παραγωγή έννομου αποτελέσματος </a:t>
            </a:r>
          </a:p>
          <a:p>
            <a:pPr>
              <a:lnSpc>
                <a:spcPct val="70000"/>
              </a:lnSpc>
              <a:spcBef>
                <a:spcPts val="900"/>
              </a:spcBef>
              <a:spcAft>
                <a:spcPts val="750"/>
              </a:spcAft>
              <a:buFont typeface="+mj-lt"/>
              <a:buAutoNum type="arabicPeriod"/>
              <a:tabLst>
                <a:tab pos="342900" algn="l"/>
              </a:tabLst>
            </a:pPr>
            <a:r>
              <a:rPr lang="el-GR" sz="1600" dirty="0">
                <a:latin typeface="Arial" panose="020B0604020202020204" pitchFamily="34" charset="0"/>
                <a:ea typeface="Calibri"/>
                <a:cs typeface="Arial" panose="020B0604020202020204" pitchFamily="34" charset="0"/>
              </a:rPr>
              <a:t>Η δήλωση αυτή της βούλησης προέρχεται από διοικητικό όργανο το οποίο διακρίνεται από τα όργανα της δικαστικής και νομοθετικής εξουσίας)</a:t>
            </a:r>
          </a:p>
          <a:p>
            <a:pPr>
              <a:lnSpc>
                <a:spcPct val="70000"/>
              </a:lnSpc>
              <a:spcBef>
                <a:spcPts val="900"/>
              </a:spcBef>
              <a:spcAft>
                <a:spcPts val="750"/>
              </a:spcAft>
              <a:buFont typeface="+mj-lt"/>
              <a:buAutoNum type="arabicPeriod"/>
              <a:tabLst>
                <a:tab pos="342900" algn="l"/>
              </a:tabLst>
            </a:pPr>
            <a:r>
              <a:rPr lang="el-GR" sz="1600" dirty="0">
                <a:latin typeface="Arial" panose="020B0604020202020204" pitchFamily="34" charset="0"/>
                <a:ea typeface="Calibri"/>
                <a:cs typeface="Arial" panose="020B0604020202020204" pitchFamily="34" charset="0"/>
              </a:rPr>
              <a:t>Είναι δήλωση μονομερής δηλ. δεν εξαρτάται από τη συναίνεση των διοικούμενων</a:t>
            </a:r>
          </a:p>
          <a:p>
            <a:pPr>
              <a:lnSpc>
                <a:spcPct val="70000"/>
              </a:lnSpc>
              <a:spcBef>
                <a:spcPts val="900"/>
              </a:spcBef>
              <a:spcAft>
                <a:spcPts val="750"/>
              </a:spcAft>
              <a:buFont typeface="+mj-lt"/>
              <a:buAutoNum type="arabicPeriod"/>
              <a:tabLst>
                <a:tab pos="342900" algn="l"/>
              </a:tabLst>
            </a:pPr>
            <a:r>
              <a:rPr lang="el-GR" sz="1600" dirty="0">
                <a:latin typeface="Arial" panose="020B0604020202020204" pitchFamily="34" charset="0"/>
                <a:ea typeface="Calibri"/>
                <a:cs typeface="Arial" panose="020B0604020202020204" pitchFamily="34" charset="0"/>
              </a:rPr>
              <a:t> Η διοικητική πράξη καθορίζει το Δίκαιο, επιβάλλει νομική ρύθμιση με μόνη τη βούληση του διοικητικού οργάνου. </a:t>
            </a:r>
          </a:p>
          <a:p>
            <a:pPr marL="170021" indent="170021">
              <a:lnSpc>
                <a:spcPct val="70000"/>
              </a:lnSpc>
              <a:spcBef>
                <a:spcPts val="900"/>
              </a:spcBef>
              <a:spcAft>
                <a:spcPts val="0"/>
              </a:spcAft>
            </a:pPr>
            <a:r>
              <a:rPr lang="el-GR" sz="1600" dirty="0">
                <a:latin typeface="Arial" panose="020B0604020202020204" pitchFamily="34" charset="0"/>
                <a:ea typeface="Calibri"/>
                <a:cs typeface="Arial" panose="020B0604020202020204" pitchFamily="34" charset="0"/>
              </a:rPr>
              <a:t>Η δράση της δημόσιας διοίκησης πραγματοποιείται με νομικές πράξεις και υλικές ενέργειες.</a:t>
            </a:r>
          </a:p>
          <a:p>
            <a:pPr marL="170021" indent="170021">
              <a:lnSpc>
                <a:spcPct val="70000"/>
              </a:lnSpc>
              <a:spcBef>
                <a:spcPts val="900"/>
              </a:spcBef>
              <a:spcAft>
                <a:spcPts val="0"/>
              </a:spcAft>
            </a:pPr>
            <a:r>
              <a:rPr lang="el-GR" sz="1600" dirty="0">
                <a:latin typeface="Arial" panose="020B0604020202020204" pitchFamily="34" charset="0"/>
                <a:ea typeface="Calibri"/>
                <a:cs typeface="Arial" panose="020B0604020202020204" pitchFamily="34" charset="0"/>
              </a:rPr>
              <a:t>Νομική πράξη είναι η δήλωση βούλησης με την οποία θεσπίζεται κανόνας δικαίου και συνεπάγεται μεταβολή νομικής κατάστασης</a:t>
            </a:r>
          </a:p>
          <a:p>
            <a:pPr>
              <a:lnSpc>
                <a:spcPct val="70000"/>
              </a:lnSpc>
            </a:pPr>
            <a:r>
              <a:rPr lang="el-GR" sz="1600" b="1" dirty="0">
                <a:latin typeface="Arial" panose="020B0604020202020204" pitchFamily="34" charset="0"/>
                <a:ea typeface="Calibri"/>
                <a:cs typeface="Arial" panose="020B0604020202020204" pitchFamily="34" charset="0"/>
              </a:rPr>
              <a:t>Παράδειγμα : έκδοση οικοδομικής άδειας αποτελεί νομική πράξη διότι μεταβάλλει νομική κατάσταση ακίνητου και ιδιοκτήτη που αφορά αυτή</a:t>
            </a:r>
          </a:p>
          <a:p>
            <a:pPr>
              <a:lnSpc>
                <a:spcPct val="70000"/>
              </a:lnSpc>
            </a:pPr>
            <a:endParaRPr lang="el-GR" sz="1600" dirty="0">
              <a:latin typeface="Arial" panose="020B0604020202020204" pitchFamily="34" charset="0"/>
              <a:cs typeface="Arial" panose="020B0604020202020204" pitchFamily="34" charset="0"/>
            </a:endParaRPr>
          </a:p>
        </p:txBody>
      </p:sp>
      <p:sp>
        <p:nvSpPr>
          <p:cNvPr id="4" name="3 - Θέση υποσέλιδου"/>
          <p:cNvSpPr>
            <a:spLocks noGrp="1"/>
          </p:cNvSpPr>
          <p:nvPr>
            <p:ph type="ftr" sz="quarter" idx="11"/>
          </p:nvPr>
        </p:nvSpPr>
        <p:spPr>
          <a:xfrm>
            <a:off x="3028949" y="5415443"/>
            <a:ext cx="3086100" cy="273844"/>
          </a:xfrm>
        </p:spPr>
        <p:txBody>
          <a:bodyPr>
            <a:normAutofit fontScale="92500" lnSpcReduction="10000"/>
          </a:bodyPr>
          <a:lstStyle/>
          <a:p>
            <a:r>
              <a:rPr kumimoji="0" lang="en-US"/>
              <a:t>vicky.varda@eclass4u.gr</a:t>
            </a:r>
            <a:endParaRPr kumimoji="0" lang="el-GR"/>
          </a:p>
        </p:txBody>
      </p:sp>
      <p:sp>
        <p:nvSpPr>
          <p:cNvPr id="5" name="Θέση αριθμού διαφάνειας 4"/>
          <p:cNvSpPr>
            <a:spLocks noGrp="1"/>
          </p:cNvSpPr>
          <p:nvPr>
            <p:ph type="sldNum" sz="quarter" idx="12"/>
          </p:nvPr>
        </p:nvSpPr>
        <p:spPr/>
        <p:txBody>
          <a:bodyPr/>
          <a:lstStyle/>
          <a:p>
            <a:pPr algn="r"/>
            <a:fld id="{256D3EEF-DE4E-429D-8EC4-DDC531AFF587}" type="slidenum">
              <a:rPr lang="el-GR" sz="750"/>
              <a:pPr algn="r"/>
              <a:t>6</a:t>
            </a:fld>
            <a:endParaRPr lang="el-GR" sz="750"/>
          </a:p>
        </p:txBody>
      </p:sp>
      <p:pic>
        <p:nvPicPr>
          <p:cNvPr id="7" name="Εικόνα 6">
            <a:extLst>
              <a:ext uri="{FF2B5EF4-FFF2-40B4-BE49-F238E27FC236}">
                <a16:creationId xmlns:a16="http://schemas.microsoft.com/office/drawing/2014/main" id="{C16667DC-7904-416A-8DAB-A8346DEA53B3}"/>
              </a:ext>
            </a:extLst>
          </p:cNvPr>
          <p:cNvPicPr>
            <a:picLocks noChangeAspect="1"/>
          </p:cNvPicPr>
          <p:nvPr/>
        </p:nvPicPr>
        <p:blipFill>
          <a:blip r:embed="rId2"/>
          <a:stretch>
            <a:fillRect/>
          </a:stretch>
        </p:blipFill>
        <p:spPr>
          <a:xfrm>
            <a:off x="7125530" y="5559013"/>
            <a:ext cx="2080260" cy="441737"/>
          </a:xfrm>
          <a:prstGeom prst="rect">
            <a:avLst/>
          </a:prstGeom>
        </p:spPr>
      </p:pic>
    </p:spTree>
    <p:extLst>
      <p:ext uri="{BB962C8B-B14F-4D97-AF65-F5344CB8AC3E}">
        <p14:creationId xmlns:p14="http://schemas.microsoft.com/office/powerpoint/2010/main" val="330179105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138809" y="1758542"/>
            <a:ext cx="2109133" cy="3340916"/>
          </a:xfrm>
        </p:spPr>
        <p:txBody>
          <a:bodyPr anchor="ctr">
            <a:normAutofit/>
          </a:bodyPr>
          <a:lstStyle/>
          <a:p>
            <a:r>
              <a:rPr lang="el-GR" sz="2400" dirty="0">
                <a:latin typeface="Arial" panose="020B0604020202020204" pitchFamily="34" charset="0"/>
                <a:cs typeface="Arial" panose="020B0604020202020204" pitchFamily="34" charset="0"/>
              </a:rPr>
              <a:t>Η διάκριση μεταξύ ατομικών και κανονιστικών διοικητικών πράξεων και η σημασία της</a:t>
            </a:r>
          </a:p>
        </p:txBody>
      </p:sp>
      <p:sp>
        <p:nvSpPr>
          <p:cNvPr id="3" name="Θέση περιεχομένου 2"/>
          <p:cNvSpPr>
            <a:spLocks noGrp="1"/>
          </p:cNvSpPr>
          <p:nvPr>
            <p:ph idx="1"/>
          </p:nvPr>
        </p:nvSpPr>
        <p:spPr>
          <a:xfrm>
            <a:off x="3731284" y="404664"/>
            <a:ext cx="4196320" cy="4961290"/>
          </a:xfrm>
        </p:spPr>
        <p:txBody>
          <a:bodyPr anchor="ctr">
            <a:normAutofit/>
          </a:bodyPr>
          <a:lstStyle/>
          <a:p>
            <a:pPr marL="0" indent="0">
              <a:lnSpc>
                <a:spcPct val="110000"/>
              </a:lnSpc>
              <a:buFontTx/>
              <a:buAutoNum type="arabicPeriod"/>
            </a:pPr>
            <a:r>
              <a:rPr lang="el-GR" altLang="el-GR" sz="1400" b="1" dirty="0">
                <a:latin typeface="Arial" panose="020B0604020202020204" pitchFamily="34" charset="0"/>
                <a:ea typeface="ＭＳ Ｐゴシック" panose="020B0600070205080204" pitchFamily="34" charset="-128"/>
                <a:cs typeface="Arial" panose="020B0604020202020204" pitchFamily="34" charset="0"/>
              </a:rPr>
              <a:t>Κανονιστικές και Ατομικές</a:t>
            </a:r>
          </a:p>
          <a:p>
            <a:pPr marL="0" indent="0">
              <a:lnSpc>
                <a:spcPct val="110000"/>
              </a:lnSpc>
              <a:buNone/>
            </a:pPr>
            <a:r>
              <a:rPr lang="el-GR" altLang="el-GR" sz="1400" dirty="0">
                <a:latin typeface="Arial" panose="020B0604020202020204" pitchFamily="34" charset="0"/>
                <a:ea typeface="ＭＳ Ｐゴシック" panose="020B0600070205080204" pitchFamily="34" charset="-128"/>
                <a:cs typeface="Arial" panose="020B0604020202020204" pitchFamily="34" charset="0"/>
              </a:rPr>
              <a:t>Το κριτήριο για τη διάκριση των διοικητικών πράξεων σε κανονιστικές και ατομικές είναι ποιοτικό και αφορά τον χαρακτήρα του κανόνα που αυτές θεσπίζουν ως απρόσωπο ή ως ατομικό.</a:t>
            </a:r>
          </a:p>
          <a:p>
            <a:pPr marL="0" indent="0">
              <a:lnSpc>
                <a:spcPct val="110000"/>
              </a:lnSpc>
              <a:buNone/>
            </a:pPr>
            <a:r>
              <a:rPr lang="el-GR" altLang="el-GR" sz="1400" b="1" dirty="0">
                <a:latin typeface="Arial" panose="020B0604020202020204" pitchFamily="34" charset="0"/>
                <a:ea typeface="ＭＳ Ｐゴシック" panose="020B0600070205080204" pitchFamily="34" charset="-128"/>
                <a:cs typeface="Arial" panose="020B0604020202020204" pitchFamily="34" charset="0"/>
              </a:rPr>
              <a:t>Οι κανονιστικές πράξεις περιέχουν έναν απρόσωπο κανόνα δικαίου </a:t>
            </a:r>
            <a:r>
              <a:rPr lang="el-GR" altLang="el-GR" sz="1400" dirty="0">
                <a:latin typeface="Arial" panose="020B0604020202020204" pitchFamily="34" charset="0"/>
                <a:ea typeface="ＭＳ Ｐゴシック" panose="020B0600070205080204" pitchFamily="34" charset="-128"/>
                <a:cs typeface="Arial" panose="020B0604020202020204" pitchFamily="34" charset="0"/>
              </a:rPr>
              <a:t>και έχουν εφαρμογή σε κάθε πρόσωπο που συγκεντρώνει ορισμένες προϋποθέσεις </a:t>
            </a:r>
          </a:p>
          <a:p>
            <a:pPr marL="0" indent="0">
              <a:lnSpc>
                <a:spcPct val="110000"/>
              </a:lnSpc>
              <a:buNone/>
            </a:pPr>
            <a:r>
              <a:rPr lang="el-GR" altLang="el-GR" sz="1400" dirty="0">
                <a:latin typeface="Arial" panose="020B0604020202020204" pitchFamily="34" charset="0"/>
                <a:ea typeface="ＭＳ Ｐゴシック" panose="020B0600070205080204" pitchFamily="34" charset="-128"/>
                <a:cs typeface="Arial" panose="020B0604020202020204" pitchFamily="34" charset="0"/>
              </a:rPr>
              <a:t>π.χ. καθορισμός του μισθολογίου των δημοσίων υπαλλήλων, όροι δόμησης μίας περιοχής.</a:t>
            </a:r>
          </a:p>
          <a:p>
            <a:pPr marL="0" indent="0">
              <a:lnSpc>
                <a:spcPct val="110000"/>
              </a:lnSpc>
              <a:buNone/>
            </a:pPr>
            <a:r>
              <a:rPr lang="el-GR" altLang="el-GR" sz="1400" dirty="0">
                <a:latin typeface="Arial" panose="020B0604020202020204" pitchFamily="34" charset="0"/>
                <a:ea typeface="ＭＳ Ｐゴシック" panose="020B0600070205080204" pitchFamily="34" charset="-128"/>
                <a:cs typeface="Arial" panose="020B0604020202020204" pitchFamily="34" charset="0"/>
              </a:rPr>
              <a:t>Οι </a:t>
            </a:r>
            <a:r>
              <a:rPr lang="el-GR" altLang="el-GR" sz="1400" b="1" dirty="0">
                <a:latin typeface="Arial" panose="020B0604020202020204" pitchFamily="34" charset="0"/>
                <a:ea typeface="ＭＳ Ｐゴシック" panose="020B0600070205080204" pitchFamily="34" charset="-128"/>
                <a:cs typeface="Arial" panose="020B0604020202020204" pitchFamily="34" charset="0"/>
              </a:rPr>
              <a:t>ατομικές πράξεις περιέχουν έναν ατομικό κανόνα</a:t>
            </a:r>
            <a:r>
              <a:rPr lang="el-GR" altLang="el-GR" sz="1400" dirty="0">
                <a:latin typeface="Arial" panose="020B0604020202020204" pitchFamily="34" charset="0"/>
                <a:ea typeface="ＭＳ Ｐゴシック" panose="020B0600070205080204" pitchFamily="34" charset="-128"/>
                <a:cs typeface="Arial" panose="020B0604020202020204" pitchFamily="34" charset="0"/>
              </a:rPr>
              <a:t>, μία απολύτως εξατομικευμένη ρύθμιση, η οποία απευθύνεται σε συγκεκριμένο πρόσωπο</a:t>
            </a:r>
          </a:p>
          <a:p>
            <a:pPr marL="0" indent="0">
              <a:lnSpc>
                <a:spcPct val="110000"/>
              </a:lnSpc>
              <a:buNone/>
            </a:pPr>
            <a:r>
              <a:rPr lang="el-GR" altLang="el-GR" sz="1400" dirty="0">
                <a:latin typeface="Arial" panose="020B0604020202020204" pitchFamily="34" charset="0"/>
                <a:ea typeface="ＭＳ Ｐゴシック" panose="020B0600070205080204" pitchFamily="34" charset="-128"/>
                <a:cs typeface="Arial" panose="020B0604020202020204" pitchFamily="34" charset="0"/>
              </a:rPr>
              <a:t>π.χ. διορισμός του Νομάρχη Φθιώτιδας.</a:t>
            </a:r>
          </a:p>
          <a:p>
            <a:pPr marL="0" indent="0">
              <a:lnSpc>
                <a:spcPct val="110000"/>
              </a:lnSpc>
              <a:buNone/>
            </a:pPr>
            <a:r>
              <a:rPr lang="el-GR" altLang="el-GR" sz="1400" dirty="0">
                <a:latin typeface="Arial" panose="020B0604020202020204" pitchFamily="34" charset="0"/>
                <a:ea typeface="ＭＳ Ｐゴシック" panose="020B0600070205080204" pitchFamily="34" charset="-128"/>
                <a:cs typeface="Arial" panose="020B0604020202020204" pitchFamily="34" charset="0"/>
              </a:rPr>
              <a:t>Ατομική είναι και η πράξη χαρακτηρισμού ενός ακινήτου κατεδαφιστέου διότι απευθύνεται στο πρόσωπο που έχει το εμπράγματο δικαίωμα επί του ακινήτου</a:t>
            </a:r>
          </a:p>
          <a:p>
            <a:pPr>
              <a:lnSpc>
                <a:spcPct val="110000"/>
              </a:lnSpc>
            </a:pPr>
            <a:endParaRPr lang="el-GR" sz="1400" dirty="0">
              <a:latin typeface="Arial" panose="020B0604020202020204" pitchFamily="34" charset="0"/>
              <a:cs typeface="Arial" panose="020B0604020202020204" pitchFamily="34" charset="0"/>
            </a:endParaRPr>
          </a:p>
        </p:txBody>
      </p:sp>
      <p:sp>
        <p:nvSpPr>
          <p:cNvPr id="4" name="Θέση υποσέλιδου 3"/>
          <p:cNvSpPr>
            <a:spLocks noGrp="1"/>
          </p:cNvSpPr>
          <p:nvPr>
            <p:ph type="ftr" sz="quarter" idx="11"/>
          </p:nvPr>
        </p:nvSpPr>
        <p:spPr>
          <a:xfrm rot="5400000">
            <a:off x="-1677848" y="3603108"/>
            <a:ext cx="4414014" cy="134382"/>
          </a:xfrm>
        </p:spPr>
        <p:txBody>
          <a:bodyPr>
            <a:normAutofit fontScale="25000" lnSpcReduction="20000"/>
          </a:bodyPr>
          <a:lstStyle/>
          <a:p>
            <a:pPr>
              <a:lnSpc>
                <a:spcPct val="90000"/>
              </a:lnSpc>
              <a:spcAft>
                <a:spcPts val="450"/>
              </a:spcAft>
            </a:pPr>
            <a:r>
              <a:rPr lang="en-US">
                <a:solidFill>
                  <a:schemeClr val="bg1"/>
                </a:solidFill>
              </a:rPr>
              <a:t>vicky.varda@eclass4u.gr</a:t>
            </a:r>
            <a:endParaRPr lang="el-GR">
              <a:solidFill>
                <a:schemeClr val="bg1"/>
              </a:solidFill>
            </a:endParaRPr>
          </a:p>
        </p:txBody>
      </p:sp>
      <p:sp>
        <p:nvSpPr>
          <p:cNvPr id="5" name="Θέση αριθμού διαφάνειας 4"/>
          <p:cNvSpPr>
            <a:spLocks noGrp="1"/>
          </p:cNvSpPr>
          <p:nvPr>
            <p:ph type="sldNum" sz="quarter" idx="12"/>
          </p:nvPr>
        </p:nvSpPr>
        <p:spPr>
          <a:xfrm>
            <a:off x="118806" y="980695"/>
            <a:ext cx="477545" cy="242138"/>
          </a:xfrm>
        </p:spPr>
        <p:txBody>
          <a:bodyPr>
            <a:normAutofit lnSpcReduction="10000"/>
          </a:bodyPr>
          <a:lstStyle/>
          <a:p>
            <a:pPr>
              <a:lnSpc>
                <a:spcPct val="90000"/>
              </a:lnSpc>
              <a:spcAft>
                <a:spcPts val="450"/>
              </a:spcAft>
            </a:pPr>
            <a:fld id="{256D3EEF-DE4E-429D-8EC4-DDC531AFF587}" type="slidenum">
              <a:rPr lang="el-GR" sz="1125">
                <a:solidFill>
                  <a:schemeClr val="bg1"/>
                </a:solidFill>
              </a:rPr>
              <a:pPr>
                <a:lnSpc>
                  <a:spcPct val="90000"/>
                </a:lnSpc>
                <a:spcAft>
                  <a:spcPts val="450"/>
                </a:spcAft>
              </a:pPr>
              <a:t>7</a:t>
            </a:fld>
            <a:endParaRPr lang="el-GR" sz="1125">
              <a:solidFill>
                <a:schemeClr val="bg1"/>
              </a:solidFill>
            </a:endParaRPr>
          </a:p>
        </p:txBody>
      </p:sp>
      <p:pic>
        <p:nvPicPr>
          <p:cNvPr id="11" name="Εικόνα 10">
            <a:extLst>
              <a:ext uri="{FF2B5EF4-FFF2-40B4-BE49-F238E27FC236}">
                <a16:creationId xmlns:a16="http://schemas.microsoft.com/office/drawing/2014/main" id="{D565762A-FF72-485E-8B9E-2348E0872512}"/>
              </a:ext>
            </a:extLst>
          </p:cNvPr>
          <p:cNvPicPr>
            <a:picLocks noChangeAspect="1"/>
          </p:cNvPicPr>
          <p:nvPr/>
        </p:nvPicPr>
        <p:blipFill>
          <a:blip r:embed="rId2"/>
          <a:stretch>
            <a:fillRect/>
          </a:stretch>
        </p:blipFill>
        <p:spPr>
          <a:xfrm>
            <a:off x="899592" y="5933675"/>
            <a:ext cx="2080260" cy="441737"/>
          </a:xfrm>
          <a:prstGeom prst="rect">
            <a:avLst/>
          </a:prstGeom>
        </p:spPr>
      </p:pic>
    </p:spTree>
    <p:extLst>
      <p:ext uri="{BB962C8B-B14F-4D97-AF65-F5344CB8AC3E}">
        <p14:creationId xmlns:p14="http://schemas.microsoft.com/office/powerpoint/2010/main" val="85056967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9EC266EB-6D75-40CA-8E21-000216070C5E}"/>
              </a:ext>
            </a:extLst>
          </p:cNvPr>
          <p:cNvSpPr/>
          <p:nvPr/>
        </p:nvSpPr>
        <p:spPr>
          <a:xfrm>
            <a:off x="323528" y="2780928"/>
            <a:ext cx="7848872"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Ορθογώνιο 1">
            <a:extLst>
              <a:ext uri="{FF2B5EF4-FFF2-40B4-BE49-F238E27FC236}">
                <a16:creationId xmlns:a16="http://schemas.microsoft.com/office/drawing/2014/main" id="{A3AF6027-3BD6-4053-8789-A8BAF6F7A5E9}"/>
              </a:ext>
            </a:extLst>
          </p:cNvPr>
          <p:cNvSpPr/>
          <p:nvPr/>
        </p:nvSpPr>
        <p:spPr>
          <a:xfrm>
            <a:off x="1187624" y="332656"/>
            <a:ext cx="7481151" cy="584775"/>
          </a:xfrm>
          <a:prstGeom prst="rect">
            <a:avLst/>
          </a:prstGeom>
        </p:spPr>
        <p:txBody>
          <a:bodyPr wrap="none">
            <a:spAutoFit/>
          </a:bodyPr>
          <a:lstStyle/>
          <a:p>
            <a:r>
              <a:rPr lang="el-GR" sz="3200" b="1" i="1" dirty="0">
                <a:effectLst/>
                <a:latin typeface="Calibri" panose="020F0502020204030204" pitchFamily="34" charset="0"/>
                <a:ea typeface="MS Mincho" panose="02020609040205080304" pitchFamily="49" charset="-128"/>
                <a:cs typeface="Times New Roman" panose="02020603050405020304" pitchFamily="18" charset="0"/>
              </a:rPr>
              <a:t>1. Ατομική – κανονιστική διοικητική πράξη</a:t>
            </a:r>
            <a:endParaRPr lang="el-GR" sz="3200" b="1" i="1" dirty="0"/>
          </a:p>
        </p:txBody>
      </p:sp>
      <p:sp>
        <p:nvSpPr>
          <p:cNvPr id="3" name="Ορθογώνιο 2">
            <a:extLst>
              <a:ext uri="{FF2B5EF4-FFF2-40B4-BE49-F238E27FC236}">
                <a16:creationId xmlns:a16="http://schemas.microsoft.com/office/drawing/2014/main" id="{BD08B7E8-F7C6-487B-84AA-F21E83B7EAE6}"/>
              </a:ext>
            </a:extLst>
          </p:cNvPr>
          <p:cNvSpPr/>
          <p:nvPr/>
        </p:nvSpPr>
        <p:spPr>
          <a:xfrm>
            <a:off x="251520" y="1140649"/>
            <a:ext cx="7920880" cy="5223033"/>
          </a:xfrm>
          <a:prstGeom prst="rect">
            <a:avLst/>
          </a:prstGeom>
        </p:spPr>
        <p:txBody>
          <a:bodyPr wrap="square">
            <a:spAutoFit/>
          </a:bodyPr>
          <a:lstStyle/>
          <a:p>
            <a:pPr algn="just">
              <a:lnSpc>
                <a:spcPct val="150000"/>
              </a:lnSpc>
              <a:spcAft>
                <a:spcPts val="0"/>
              </a:spcAft>
            </a:pPr>
            <a:r>
              <a:rPr lang="el-GR" sz="1200" dirty="0">
                <a:ea typeface="MS Mincho" panose="02020609040205080304" pitchFamily="49" charset="-128"/>
                <a:cs typeface="Times New Roman" panose="02020603050405020304" pitchFamily="18" charset="0"/>
              </a:rPr>
              <a:t> </a:t>
            </a:r>
            <a:r>
              <a:rPr lang="el-GR" sz="1400" dirty="0">
                <a:ea typeface="MS Mincho" panose="02020609040205080304" pitchFamily="49" charset="-128"/>
                <a:cs typeface="Times New Roman" panose="02020603050405020304" pitchFamily="18" charset="0"/>
              </a:rPr>
              <a:t>Η δράση της δημόσιας διοίκησης διακρίνεται στις νομικές της ενέργειες, που αφορούν κυρίως την έκδοση ατομικών και κανονιστικών διοικητικών πράξεων και τις υλικές της ενέργειες, που συνδέονται με τον διοικητικό καταναγκασμό, μέσω του οποίου εφαρμόζεται  ο νόμος και εκτελούνται οι διοικητικές πράξεις. </a:t>
            </a:r>
          </a:p>
          <a:p>
            <a:pPr algn="just">
              <a:lnSpc>
                <a:spcPct val="150000"/>
              </a:lnSpc>
              <a:spcAft>
                <a:spcPts val="0"/>
              </a:spcAft>
            </a:pPr>
            <a:endParaRPr lang="el-GR" sz="1400" dirty="0">
              <a:latin typeface="Calibri" panose="020F0502020204030204" pitchFamily="34" charset="0"/>
              <a:ea typeface="MS Mincho" panose="02020609040205080304" pitchFamily="49" charset="-128"/>
              <a:cs typeface="Times New Roman" panose="02020603050405020304" pitchFamily="18" charset="0"/>
            </a:endParaRPr>
          </a:p>
          <a:p>
            <a:pPr algn="just">
              <a:lnSpc>
                <a:spcPct val="150000"/>
              </a:lnSpc>
              <a:spcAft>
                <a:spcPts val="0"/>
              </a:spcAft>
            </a:pPr>
            <a:r>
              <a:rPr lang="el-GR" sz="1400" b="1" u="sng" dirty="0">
                <a:ea typeface="MS Mincho" panose="02020609040205080304" pitchFamily="49" charset="-128"/>
                <a:cs typeface="Times New Roman" panose="02020603050405020304" pitchFamily="18" charset="0"/>
              </a:rPr>
              <a:t>Ως διοικητική πράξη</a:t>
            </a:r>
            <a:r>
              <a:rPr lang="el-GR" sz="1400" dirty="0">
                <a:ea typeface="MS Mincho" panose="02020609040205080304" pitchFamily="49" charset="-128"/>
                <a:cs typeface="Times New Roman" panose="02020603050405020304" pitchFamily="18" charset="0"/>
              </a:rPr>
              <a:t> </a:t>
            </a:r>
            <a:r>
              <a:rPr lang="el-GR" sz="1400" i="1" dirty="0">
                <a:ea typeface="MS Mincho" panose="02020609040205080304" pitchFamily="49" charset="-128"/>
                <a:cs typeface="Times New Roman" panose="02020603050405020304" pitchFamily="18" charset="0"/>
              </a:rPr>
              <a:t>χαρακτηρίζεται η δήλωση βούλησης του διοικητικού οργάνου, με την οποία θεσπίζεται </a:t>
            </a:r>
            <a:r>
              <a:rPr lang="el-GR" sz="1400" b="1" i="1" dirty="0">
                <a:ea typeface="MS Mincho" panose="02020609040205080304" pitchFamily="49" charset="-128"/>
                <a:cs typeface="Times New Roman" panose="02020603050405020304" pitchFamily="18" charset="0"/>
              </a:rPr>
              <a:t>μονομερώς </a:t>
            </a:r>
            <a:r>
              <a:rPr lang="el-GR" sz="1400" i="1" dirty="0">
                <a:ea typeface="MS Mincho" panose="02020609040205080304" pitchFamily="49" charset="-128"/>
                <a:cs typeface="Times New Roman" panose="02020603050405020304" pitchFamily="18" charset="0"/>
              </a:rPr>
              <a:t>κανόνας δικαίου</a:t>
            </a:r>
            <a:r>
              <a:rPr lang="el-GR" sz="1400" dirty="0">
                <a:ea typeface="MS Mincho" panose="02020609040205080304" pitchFamily="49" charset="-128"/>
                <a:cs typeface="Times New Roman" panose="02020603050405020304" pitchFamily="18" charset="0"/>
              </a:rPr>
              <a:t>, ιδρύεται δηλαδή μια νομική ρύθμιση μόνο με τη βούληση του διοικητικού οργάνου. </a:t>
            </a:r>
          </a:p>
          <a:p>
            <a:pPr algn="just">
              <a:lnSpc>
                <a:spcPct val="150000"/>
              </a:lnSpc>
              <a:spcAft>
                <a:spcPts val="0"/>
              </a:spcAft>
            </a:pPr>
            <a:endParaRPr lang="el-GR" sz="1400" dirty="0">
              <a:latin typeface="Calibri" panose="020F0502020204030204" pitchFamily="34" charset="0"/>
              <a:ea typeface="MS Mincho" panose="02020609040205080304" pitchFamily="49" charset="-128"/>
              <a:cs typeface="Times New Roman" panose="02020603050405020304" pitchFamily="18" charset="0"/>
            </a:endParaRPr>
          </a:p>
          <a:p>
            <a:pPr algn="just">
              <a:lnSpc>
                <a:spcPct val="150000"/>
              </a:lnSpc>
              <a:spcAft>
                <a:spcPts val="0"/>
              </a:spcAft>
            </a:pPr>
            <a:r>
              <a:rPr lang="el-GR" sz="1400" dirty="0">
                <a:ea typeface="MS Mincho" panose="02020609040205080304" pitchFamily="49" charset="-128"/>
                <a:cs typeface="Times New Roman" panose="02020603050405020304" pitchFamily="18" charset="0"/>
              </a:rPr>
              <a:t>Από αυτόν τον ορισμό, συμπεραίνεται ότι τα βασικά στοιχεία της έννοιας της διοικητικής πράξης είναι</a:t>
            </a:r>
          </a:p>
          <a:p>
            <a:pPr algn="just">
              <a:lnSpc>
                <a:spcPct val="150000"/>
              </a:lnSpc>
              <a:spcAft>
                <a:spcPts val="0"/>
              </a:spcAft>
            </a:pPr>
            <a:endParaRPr lang="el-GR" sz="1400" dirty="0">
              <a:ea typeface="MS Mincho" panose="02020609040205080304" pitchFamily="49" charset="-128"/>
              <a:cs typeface="Times New Roman" panose="02020603050405020304" pitchFamily="18" charset="0"/>
            </a:endParaRPr>
          </a:p>
          <a:p>
            <a:pPr algn="ctr">
              <a:lnSpc>
                <a:spcPct val="150000"/>
              </a:lnSpc>
              <a:spcAft>
                <a:spcPts val="0"/>
              </a:spcAft>
            </a:pPr>
            <a:r>
              <a:rPr lang="el-GR" sz="1400" dirty="0">
                <a:ea typeface="MS Mincho" panose="02020609040205080304" pitchFamily="49" charset="-128"/>
                <a:cs typeface="Times New Roman" panose="02020603050405020304" pitchFamily="18" charset="0"/>
              </a:rPr>
              <a:t> </a:t>
            </a:r>
            <a:r>
              <a:rPr lang="el-GR" sz="1400" i="1" dirty="0">
                <a:ea typeface="MS Mincho" panose="02020609040205080304" pitchFamily="49" charset="-128"/>
                <a:cs typeface="Times New Roman" panose="02020603050405020304" pitchFamily="18" charset="0"/>
              </a:rPr>
              <a:t>(α) η μονομερής θέσπιση ρύθμισης (κανόνα δικαίου),</a:t>
            </a:r>
          </a:p>
          <a:p>
            <a:pPr algn="ctr">
              <a:lnSpc>
                <a:spcPct val="150000"/>
              </a:lnSpc>
              <a:spcAft>
                <a:spcPts val="0"/>
              </a:spcAft>
            </a:pPr>
            <a:r>
              <a:rPr lang="el-GR" sz="1400" i="1" dirty="0">
                <a:ea typeface="MS Mincho" panose="02020609040205080304" pitchFamily="49" charset="-128"/>
                <a:cs typeface="Times New Roman" panose="02020603050405020304" pitchFamily="18" charset="0"/>
              </a:rPr>
              <a:t> (β) η προέλευσή της από διοικητικό όργανο,</a:t>
            </a:r>
          </a:p>
          <a:p>
            <a:pPr algn="ctr">
              <a:lnSpc>
                <a:spcPct val="150000"/>
              </a:lnSpc>
              <a:spcAft>
                <a:spcPts val="0"/>
              </a:spcAft>
            </a:pPr>
            <a:r>
              <a:rPr lang="el-GR" sz="1400" i="1" dirty="0">
                <a:ea typeface="MS Mincho" panose="02020609040205080304" pitchFamily="49" charset="-128"/>
                <a:cs typeface="Times New Roman" panose="02020603050405020304" pitchFamily="18" charset="0"/>
              </a:rPr>
              <a:t>(γ) η εξυπηρέτηση σκοπού δημοσίου συμφέροντος και</a:t>
            </a:r>
          </a:p>
          <a:p>
            <a:pPr algn="ctr">
              <a:lnSpc>
                <a:spcPct val="150000"/>
              </a:lnSpc>
              <a:spcAft>
                <a:spcPts val="0"/>
              </a:spcAft>
            </a:pPr>
            <a:r>
              <a:rPr lang="el-GR" sz="1400" i="1" dirty="0">
                <a:ea typeface="MS Mincho" panose="02020609040205080304" pitchFamily="49" charset="-128"/>
                <a:cs typeface="Times New Roman" panose="02020603050405020304" pitchFamily="18" charset="0"/>
              </a:rPr>
              <a:t> (δ)το πλαίσιο εννόμων σχέσεων που ρυθμίζει, οι οποίες </a:t>
            </a:r>
            <a:r>
              <a:rPr lang="el-GR" sz="1400" i="1" dirty="0" err="1">
                <a:ea typeface="MS Mincho" panose="02020609040205080304" pitchFamily="49" charset="-128"/>
                <a:cs typeface="Times New Roman" panose="02020603050405020304" pitchFamily="18" charset="0"/>
              </a:rPr>
              <a:t>διέπονται</a:t>
            </a:r>
            <a:r>
              <a:rPr lang="el-GR" sz="1400" i="1" dirty="0">
                <a:ea typeface="MS Mincho" panose="02020609040205080304" pitchFamily="49" charset="-128"/>
                <a:cs typeface="Times New Roman" panose="02020603050405020304" pitchFamily="18" charset="0"/>
              </a:rPr>
              <a:t> από το διοικητικό δίκαιο.</a:t>
            </a:r>
            <a:endParaRPr lang="el-GR" sz="1400" i="1" dirty="0"/>
          </a:p>
        </p:txBody>
      </p:sp>
      <p:sp>
        <p:nvSpPr>
          <p:cNvPr id="5" name="Θέση υποσέλιδου 4">
            <a:extLst>
              <a:ext uri="{FF2B5EF4-FFF2-40B4-BE49-F238E27FC236}">
                <a16:creationId xmlns:a16="http://schemas.microsoft.com/office/drawing/2014/main" id="{046D1E51-789F-49E1-B99C-4AE518C1AE5A}"/>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6" name="Θέση αριθμού διαφάνειας 5">
            <a:extLst>
              <a:ext uri="{FF2B5EF4-FFF2-40B4-BE49-F238E27FC236}">
                <a16:creationId xmlns:a16="http://schemas.microsoft.com/office/drawing/2014/main" id="{05C0B80B-0A23-4B08-A8AE-2616AEDD9526}"/>
              </a:ext>
            </a:extLst>
          </p:cNvPr>
          <p:cNvSpPr>
            <a:spLocks noGrp="1"/>
          </p:cNvSpPr>
          <p:nvPr>
            <p:ph type="sldNum" sz="quarter" idx="12"/>
          </p:nvPr>
        </p:nvSpPr>
        <p:spPr/>
        <p:txBody>
          <a:bodyPr/>
          <a:lstStyle/>
          <a:p>
            <a:fld id="{ED7B4A6A-1964-4CFC-A1F8-443DE4ED1966}" type="slidenum">
              <a:rPr lang="es-ES" altLang="el-GR" smtClean="0"/>
              <a:pPr/>
              <a:t>8</a:t>
            </a:fld>
            <a:endParaRPr lang="es-ES" altLang="el-GR"/>
          </a:p>
        </p:txBody>
      </p:sp>
      <p:pic>
        <p:nvPicPr>
          <p:cNvPr id="7" name="Εικόνα 6">
            <a:extLst>
              <a:ext uri="{FF2B5EF4-FFF2-40B4-BE49-F238E27FC236}">
                <a16:creationId xmlns:a16="http://schemas.microsoft.com/office/drawing/2014/main" id="{D179F741-B33E-469C-97D9-571069DD738B}"/>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427951684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5821F83D-29E7-40C4-8DB3-CC85E24B0F31}"/>
              </a:ext>
            </a:extLst>
          </p:cNvPr>
          <p:cNvSpPr/>
          <p:nvPr/>
        </p:nvSpPr>
        <p:spPr>
          <a:xfrm>
            <a:off x="827584" y="764704"/>
            <a:ext cx="7200800" cy="4474623"/>
          </a:xfrm>
          <a:prstGeom prst="rect">
            <a:avLst/>
          </a:prstGeom>
        </p:spPr>
        <p:txBody>
          <a:bodyPr wrap="square">
            <a:spAutoFit/>
          </a:bodyPr>
          <a:lstStyle/>
          <a:p>
            <a:pPr algn="just">
              <a:lnSpc>
                <a:spcPct val="150000"/>
              </a:lnSpc>
              <a:spcAft>
                <a:spcPts val="0"/>
              </a:spcAft>
            </a:pPr>
            <a:r>
              <a:rPr lang="el-GR" sz="2000" i="1" dirty="0">
                <a:ea typeface="MS Mincho" panose="02020609040205080304" pitchFamily="49" charset="-128"/>
                <a:cs typeface="Times New Roman" panose="02020603050405020304" pitchFamily="18" charset="0"/>
              </a:rPr>
              <a:t>Η διοικητική πράξη πρέπει να είναι έγγραφη και γραμμένη στην ελληνική γλώσσα. </a:t>
            </a:r>
          </a:p>
          <a:p>
            <a:pPr algn="just">
              <a:lnSpc>
                <a:spcPct val="150000"/>
              </a:lnSpc>
              <a:spcAft>
                <a:spcPts val="0"/>
              </a:spcAft>
            </a:pPr>
            <a:r>
              <a:rPr lang="el-GR" sz="3200" b="1" i="1" dirty="0">
                <a:ea typeface="MS Mincho" panose="02020609040205080304" pitchFamily="49" charset="-128"/>
                <a:cs typeface="Times New Roman" panose="02020603050405020304" pitchFamily="18" charset="0"/>
              </a:rPr>
              <a:t>Σε εξαιρετικές περιπτώσεις </a:t>
            </a:r>
            <a:r>
              <a:rPr lang="el-GR" sz="2000" i="1" dirty="0">
                <a:ea typeface="MS Mincho" panose="02020609040205080304" pitchFamily="49" charset="-128"/>
                <a:cs typeface="Times New Roman" panose="02020603050405020304" pitchFamily="18" charset="0"/>
              </a:rPr>
              <a:t>μπορεί να είναι </a:t>
            </a:r>
            <a:r>
              <a:rPr lang="el-GR" sz="2000" i="1" u="sng" dirty="0">
                <a:ea typeface="MS Mincho" panose="02020609040205080304" pitchFamily="49" charset="-128"/>
                <a:cs typeface="Times New Roman" panose="02020603050405020304" pitchFamily="18" charset="0"/>
              </a:rPr>
              <a:t>προφορική</a:t>
            </a:r>
            <a:r>
              <a:rPr lang="el-GR" sz="2000" i="1" dirty="0">
                <a:ea typeface="MS Mincho" panose="02020609040205080304" pitchFamily="49" charset="-128"/>
                <a:cs typeface="Times New Roman" panose="02020603050405020304" pitchFamily="18" charset="0"/>
              </a:rPr>
              <a:t>, π.χ. νεύμα τροχονόμου, σφύριγμα. </a:t>
            </a:r>
          </a:p>
          <a:p>
            <a:pPr algn="just">
              <a:lnSpc>
                <a:spcPct val="150000"/>
              </a:lnSpc>
              <a:spcAft>
                <a:spcPts val="0"/>
              </a:spcAft>
            </a:pPr>
            <a:endParaRPr lang="el-GR" sz="2000" i="1" dirty="0">
              <a:ea typeface="MS Mincho" panose="02020609040205080304" pitchFamily="49" charset="-128"/>
              <a:cs typeface="Times New Roman" panose="02020603050405020304" pitchFamily="18" charset="0"/>
            </a:endParaRPr>
          </a:p>
          <a:p>
            <a:pPr algn="just">
              <a:lnSpc>
                <a:spcPct val="150000"/>
              </a:lnSpc>
              <a:spcAft>
                <a:spcPts val="0"/>
              </a:spcAft>
            </a:pPr>
            <a:r>
              <a:rPr lang="el-GR" sz="2000" i="1" dirty="0">
                <a:ea typeface="MS Mincho" panose="02020609040205080304" pitchFamily="49" charset="-128"/>
                <a:cs typeface="Times New Roman" panose="02020603050405020304" pitchFamily="18" charset="0"/>
              </a:rPr>
              <a:t>Αυτό επιτρέπεται γιατί η πράξη είναι ανάγκη να είναι προφορική όταν επιδιώκει συγκεκριμένο σκοπό, όπως τη ρύθμιση της κυκλοφορίας των οχημάτων. (Ακριβοπούλου Χ. – Ανθόπουλος Χ,2015, σελ. 104).</a:t>
            </a:r>
            <a:endParaRPr lang="el-GR" sz="2000" i="1" dirty="0">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Θέση υποσέλιδου 2">
            <a:extLst>
              <a:ext uri="{FF2B5EF4-FFF2-40B4-BE49-F238E27FC236}">
                <a16:creationId xmlns:a16="http://schemas.microsoft.com/office/drawing/2014/main" id="{296809F5-188A-4E63-8492-0073C136D508}"/>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4" name="Θέση αριθμού διαφάνειας 3">
            <a:extLst>
              <a:ext uri="{FF2B5EF4-FFF2-40B4-BE49-F238E27FC236}">
                <a16:creationId xmlns:a16="http://schemas.microsoft.com/office/drawing/2014/main" id="{2D01B0AA-B62D-45FF-AC85-BEFAA584D9EE}"/>
              </a:ext>
            </a:extLst>
          </p:cNvPr>
          <p:cNvSpPr>
            <a:spLocks noGrp="1"/>
          </p:cNvSpPr>
          <p:nvPr>
            <p:ph type="sldNum" sz="quarter" idx="12"/>
          </p:nvPr>
        </p:nvSpPr>
        <p:spPr/>
        <p:txBody>
          <a:bodyPr/>
          <a:lstStyle/>
          <a:p>
            <a:fld id="{ED7B4A6A-1964-4CFC-A1F8-443DE4ED1966}" type="slidenum">
              <a:rPr lang="es-ES" altLang="el-GR" smtClean="0"/>
              <a:pPr/>
              <a:t>9</a:t>
            </a:fld>
            <a:endParaRPr lang="es-ES" altLang="el-GR"/>
          </a:p>
        </p:txBody>
      </p:sp>
      <p:pic>
        <p:nvPicPr>
          <p:cNvPr id="5" name="Εικόνα 4">
            <a:extLst>
              <a:ext uri="{FF2B5EF4-FFF2-40B4-BE49-F238E27FC236}">
                <a16:creationId xmlns:a16="http://schemas.microsoft.com/office/drawing/2014/main" id="{3B78C908-B579-4CA3-9D9A-8F31E7273C21}"/>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268348917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E4D0A0CE-BC70-4FC2-BB58-6B7BC89DE12E}"/>
              </a:ext>
            </a:extLst>
          </p:cNvPr>
          <p:cNvSpPr/>
          <p:nvPr/>
        </p:nvSpPr>
        <p:spPr>
          <a:xfrm>
            <a:off x="899592" y="404664"/>
            <a:ext cx="7992888" cy="646331"/>
          </a:xfrm>
          <a:prstGeom prst="rect">
            <a:avLst/>
          </a:prstGeom>
        </p:spPr>
        <p:txBody>
          <a:bodyPr wrap="square">
            <a:spAutoFit/>
          </a:bodyPr>
          <a:lstStyle/>
          <a:p>
            <a:pPr algn="ctr"/>
            <a:r>
              <a:rPr lang="el-GR" dirty="0">
                <a:ea typeface="MS Mincho" panose="02020609040205080304" pitchFamily="49" charset="-128"/>
              </a:rPr>
              <a:t>Η κεντρικότερη διάκριση των διοικητικών πράξεων είναι αυτή, που τις διακρίνει :</a:t>
            </a:r>
            <a:endParaRPr lang="el-GR" dirty="0"/>
          </a:p>
        </p:txBody>
      </p:sp>
      <p:sp>
        <p:nvSpPr>
          <p:cNvPr id="3" name="Πάπυρος: Κατακόρυφος 2">
            <a:extLst>
              <a:ext uri="{FF2B5EF4-FFF2-40B4-BE49-F238E27FC236}">
                <a16:creationId xmlns:a16="http://schemas.microsoft.com/office/drawing/2014/main" id="{4FF525FB-06FD-4FA0-B81E-5B5CD3320E74}"/>
              </a:ext>
            </a:extLst>
          </p:cNvPr>
          <p:cNvSpPr/>
          <p:nvPr/>
        </p:nvSpPr>
        <p:spPr>
          <a:xfrm>
            <a:off x="179512" y="1196752"/>
            <a:ext cx="4572000" cy="4176236"/>
          </a:xfrm>
          <a:prstGeom prst="verticalScroll">
            <a:avLst/>
          </a:prstGeom>
          <a:solidFill>
            <a:schemeClr val="accent1">
              <a:lumMod val="90000"/>
            </a:schemeClr>
          </a:solidFill>
        </p:spPr>
        <p:style>
          <a:lnRef idx="1">
            <a:schemeClr val="accent6"/>
          </a:lnRef>
          <a:fillRef idx="2">
            <a:schemeClr val="accent6"/>
          </a:fillRef>
          <a:effectRef idx="1">
            <a:schemeClr val="accent6"/>
          </a:effectRef>
          <a:fontRef idx="minor">
            <a:schemeClr val="dk1"/>
          </a:fontRef>
        </p:style>
        <p:txBody>
          <a:bodyPr>
            <a:spAutoFit/>
          </a:bodyPr>
          <a:lstStyle/>
          <a:p>
            <a:pPr algn="ctr"/>
            <a:r>
              <a:rPr lang="el-GR" sz="2000" b="1" dirty="0">
                <a:ea typeface="MS Mincho" panose="02020609040205080304" pitchFamily="49" charset="-128"/>
              </a:rPr>
              <a:t>Κανονιστικές διοικητικές πράξεις</a:t>
            </a:r>
            <a:r>
              <a:rPr lang="el-GR" sz="2000" dirty="0">
                <a:ea typeface="MS Mincho" panose="02020609040205080304" pitchFamily="49" charset="-128"/>
              </a:rPr>
              <a:t> </a:t>
            </a:r>
            <a:r>
              <a:rPr lang="el-GR" sz="1600" b="1" dirty="0">
                <a:ea typeface="MS Mincho" panose="02020609040205080304" pitchFamily="49" charset="-128"/>
              </a:rPr>
              <a:t>είναι :</a:t>
            </a:r>
          </a:p>
          <a:p>
            <a:pPr algn="ctr"/>
            <a:endParaRPr lang="el-GR" sz="1600" b="1" dirty="0">
              <a:ea typeface="MS Mincho" panose="02020609040205080304" pitchFamily="49" charset="-128"/>
            </a:endParaRPr>
          </a:p>
          <a:p>
            <a:pPr algn="ctr"/>
            <a:r>
              <a:rPr lang="el-GR" sz="1600" dirty="0">
                <a:ea typeface="MS Mincho" panose="02020609040205080304" pitchFamily="49" charset="-128"/>
              </a:rPr>
              <a:t> οι πράξεις, που θεσπίζουν γενικές, απρόσωπες και αφηρημένες ρυθμίσεις, οι οποίες εφαρμόζονται σε κάθε πρόσωπο, που συγκεντρώνει ορισμένες προϋποθέσεις με τις οποίες χαρακτηρίζεται μια συγκεκριμένη κατηγορία προσώπων, παραδειγματικά οι δημότες μιας πόλης. </a:t>
            </a:r>
          </a:p>
          <a:p>
            <a:endParaRPr lang="el-GR" sz="1600" dirty="0"/>
          </a:p>
        </p:txBody>
      </p:sp>
      <p:sp>
        <p:nvSpPr>
          <p:cNvPr id="4" name="Πάπυρος: Οριζόντιος 3">
            <a:extLst>
              <a:ext uri="{FF2B5EF4-FFF2-40B4-BE49-F238E27FC236}">
                <a16:creationId xmlns:a16="http://schemas.microsoft.com/office/drawing/2014/main" id="{53BFDB82-3799-4622-A28A-55605706D001}"/>
              </a:ext>
            </a:extLst>
          </p:cNvPr>
          <p:cNvSpPr/>
          <p:nvPr/>
        </p:nvSpPr>
        <p:spPr>
          <a:xfrm>
            <a:off x="4581566" y="1844824"/>
            <a:ext cx="4323559" cy="4802810"/>
          </a:xfrm>
          <a:prstGeom prst="horizontalScroll">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lnSpc>
                <a:spcPct val="150000"/>
              </a:lnSpc>
              <a:spcAft>
                <a:spcPts val="0"/>
              </a:spcAft>
            </a:pPr>
            <a:r>
              <a:rPr lang="el-GR" b="1" dirty="0">
                <a:ea typeface="MS Mincho" panose="02020609040205080304" pitchFamily="49" charset="-128"/>
                <a:cs typeface="Times New Roman" panose="02020603050405020304" pitchFamily="18" charset="0"/>
              </a:rPr>
              <a:t>Ατομικές διοικητικές πράξει</a:t>
            </a:r>
            <a:r>
              <a:rPr lang="el-GR" sz="1400" b="1" dirty="0">
                <a:ea typeface="MS Mincho" panose="02020609040205080304" pitchFamily="49" charset="-128"/>
                <a:cs typeface="Times New Roman" panose="02020603050405020304" pitchFamily="18" charset="0"/>
              </a:rPr>
              <a:t>ς</a:t>
            </a:r>
            <a:r>
              <a:rPr lang="el-GR" sz="1400" dirty="0">
                <a:ea typeface="MS Mincho" panose="02020609040205080304" pitchFamily="49" charset="-128"/>
                <a:cs typeface="Times New Roman" panose="02020603050405020304" pitchFamily="18" charset="0"/>
              </a:rPr>
              <a:t> </a:t>
            </a:r>
            <a:r>
              <a:rPr lang="el-GR" sz="1600" b="1" dirty="0">
                <a:ea typeface="MS Mincho" panose="02020609040205080304" pitchFamily="49" charset="-128"/>
                <a:cs typeface="Times New Roman" panose="02020603050405020304" pitchFamily="18" charset="0"/>
              </a:rPr>
              <a:t>είναι</a:t>
            </a:r>
            <a:r>
              <a:rPr lang="el-GR" sz="1400" dirty="0">
                <a:ea typeface="MS Mincho" panose="02020609040205080304" pitchFamily="49" charset="-128"/>
                <a:cs typeface="Times New Roman" panose="02020603050405020304" pitchFamily="18" charset="0"/>
              </a:rPr>
              <a:t> :</a:t>
            </a:r>
          </a:p>
          <a:p>
            <a:pPr algn="ctr">
              <a:lnSpc>
                <a:spcPct val="150000"/>
              </a:lnSpc>
              <a:spcAft>
                <a:spcPts val="0"/>
              </a:spcAft>
            </a:pPr>
            <a:r>
              <a:rPr lang="el-GR" sz="1400" dirty="0">
                <a:ea typeface="MS Mincho" panose="02020609040205080304" pitchFamily="49" charset="-128"/>
                <a:cs typeface="Times New Roman" panose="02020603050405020304" pitchFamily="18" charset="0"/>
              </a:rPr>
              <a:t>οι πράξεις, που τα πρόσωπα προς τα οποία οι ρυθμίσεις απευθύνονται ( αποδέκτες της πράξης) ή τα πράγματα που αφορούν ορίζονται σε κάθε περίπτωση κατά τρόπο συγκεκριμένο, με την αναφορά των στοιχείων της ταυτότητάς τους, παραδειγματικά ο διορισμός ενός προσώπου σε θέση δημοσίου υπαλλήλου. </a:t>
            </a:r>
            <a:endParaRPr lang="el-GR" sz="1400"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5" name="Θέση υποσέλιδου 4">
            <a:extLst>
              <a:ext uri="{FF2B5EF4-FFF2-40B4-BE49-F238E27FC236}">
                <a16:creationId xmlns:a16="http://schemas.microsoft.com/office/drawing/2014/main" id="{D81C2079-77AF-4FF8-ACBE-B94ED64F45F4}"/>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6" name="Θέση αριθμού διαφάνειας 5">
            <a:extLst>
              <a:ext uri="{FF2B5EF4-FFF2-40B4-BE49-F238E27FC236}">
                <a16:creationId xmlns:a16="http://schemas.microsoft.com/office/drawing/2014/main" id="{85954037-ED60-4AD7-BDEA-91527662DEF7}"/>
              </a:ext>
            </a:extLst>
          </p:cNvPr>
          <p:cNvSpPr>
            <a:spLocks noGrp="1"/>
          </p:cNvSpPr>
          <p:nvPr>
            <p:ph type="sldNum" sz="quarter" idx="12"/>
          </p:nvPr>
        </p:nvSpPr>
        <p:spPr/>
        <p:txBody>
          <a:bodyPr/>
          <a:lstStyle/>
          <a:p>
            <a:fld id="{ED7B4A6A-1964-4CFC-A1F8-443DE4ED1966}" type="slidenum">
              <a:rPr lang="es-ES" altLang="el-GR" smtClean="0"/>
              <a:pPr/>
              <a:t>10</a:t>
            </a:fld>
            <a:endParaRPr lang="es-ES" altLang="el-GR"/>
          </a:p>
        </p:txBody>
      </p:sp>
      <p:pic>
        <p:nvPicPr>
          <p:cNvPr id="7" name="Εικόνα 6">
            <a:extLst>
              <a:ext uri="{FF2B5EF4-FFF2-40B4-BE49-F238E27FC236}">
                <a16:creationId xmlns:a16="http://schemas.microsoft.com/office/drawing/2014/main" id="{EAF703CD-6EA2-4658-8385-791386E4BA2F}"/>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218769750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Πάπυρος: Οριζόντιος 1">
            <a:extLst>
              <a:ext uri="{FF2B5EF4-FFF2-40B4-BE49-F238E27FC236}">
                <a16:creationId xmlns:a16="http://schemas.microsoft.com/office/drawing/2014/main" id="{22219497-332C-421B-88CC-696EEED5C1C6}"/>
              </a:ext>
            </a:extLst>
          </p:cNvPr>
          <p:cNvSpPr/>
          <p:nvPr/>
        </p:nvSpPr>
        <p:spPr>
          <a:xfrm>
            <a:off x="827584" y="764704"/>
            <a:ext cx="7263680" cy="5032325"/>
          </a:xfrm>
          <a:prstGeom prst="horizontalScroll">
            <a:avLst/>
          </a:prstGeom>
          <a:solidFill>
            <a:schemeClr val="bg2">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spcAft>
                <a:spcPts val="0"/>
              </a:spcAft>
            </a:pPr>
            <a:r>
              <a:rPr lang="el-GR" dirty="0">
                <a:ea typeface="MS Mincho" panose="02020609040205080304" pitchFamily="49" charset="-128"/>
                <a:cs typeface="Times New Roman" panose="02020603050405020304" pitchFamily="18" charset="0"/>
              </a:rPr>
              <a:t>Ειδικότερη κατηγορία ατομικής διοικητικής πράξης είναι η </a:t>
            </a:r>
            <a:r>
              <a:rPr lang="el-GR" b="1" dirty="0">
                <a:ea typeface="MS Mincho" panose="02020609040205080304" pitchFamily="49" charset="-128"/>
                <a:cs typeface="Times New Roman" panose="02020603050405020304" pitchFamily="18" charset="0"/>
              </a:rPr>
              <a:t>γενική ατομική ή ατομική πράξη γενικού περιεχομένου</a:t>
            </a:r>
            <a:r>
              <a:rPr lang="el-GR" dirty="0">
                <a:ea typeface="MS Mincho" panose="02020609040205080304" pitchFamily="49" charset="-128"/>
                <a:cs typeface="Times New Roman" panose="02020603050405020304" pitchFamily="18" charset="0"/>
              </a:rPr>
              <a:t>, η οποία αποτελεί σύνολο ατομικών πράξεων με το ίδιο αντικείμενο, πχ. έγκριση πολεοδομικού σχεδίου.</a:t>
            </a:r>
          </a:p>
          <a:p>
            <a:pPr algn="just">
              <a:lnSpc>
                <a:spcPct val="150000"/>
              </a:lnSpc>
              <a:spcAft>
                <a:spcPts val="0"/>
              </a:spcAft>
            </a:pPr>
            <a:r>
              <a:rPr lang="el-GR" dirty="0">
                <a:ea typeface="MS Mincho" panose="02020609040205080304" pitchFamily="49" charset="-128"/>
                <a:cs typeface="Times New Roman" panose="02020603050405020304" pitchFamily="18" charset="0"/>
              </a:rPr>
              <a:t> Το κριτήριο, συνεπώς, της διάκρισης των διοικητικών πράξεων σε ατομικές και κανονιστικές δεν είναι ποσοτικό αλλά ποιοτικό και αφορά τον τρόπο, με τον οποίο καθορίζονται τα πρόσωπα, που υπάγονται στις ρυθμίσεις που θεσπίζουν .</a:t>
            </a:r>
            <a:endParaRPr lang="el-GR"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Θέση υποσέλιδου 2">
            <a:extLst>
              <a:ext uri="{FF2B5EF4-FFF2-40B4-BE49-F238E27FC236}">
                <a16:creationId xmlns:a16="http://schemas.microsoft.com/office/drawing/2014/main" id="{554433E4-8096-4002-8993-B9D9C06607A1}"/>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4" name="Θέση αριθμού διαφάνειας 3">
            <a:extLst>
              <a:ext uri="{FF2B5EF4-FFF2-40B4-BE49-F238E27FC236}">
                <a16:creationId xmlns:a16="http://schemas.microsoft.com/office/drawing/2014/main" id="{CDDA1B9A-A6E7-4E70-87D5-EE7972C7C0B3}"/>
              </a:ext>
            </a:extLst>
          </p:cNvPr>
          <p:cNvSpPr>
            <a:spLocks noGrp="1"/>
          </p:cNvSpPr>
          <p:nvPr>
            <p:ph type="sldNum" sz="quarter" idx="12"/>
          </p:nvPr>
        </p:nvSpPr>
        <p:spPr/>
        <p:txBody>
          <a:bodyPr/>
          <a:lstStyle/>
          <a:p>
            <a:fld id="{ED7B4A6A-1964-4CFC-A1F8-443DE4ED1966}" type="slidenum">
              <a:rPr lang="es-ES" altLang="el-GR" smtClean="0"/>
              <a:pPr/>
              <a:t>11</a:t>
            </a:fld>
            <a:endParaRPr lang="es-ES" altLang="el-GR"/>
          </a:p>
        </p:txBody>
      </p:sp>
      <p:pic>
        <p:nvPicPr>
          <p:cNvPr id="5" name="Εικόνα 4">
            <a:extLst>
              <a:ext uri="{FF2B5EF4-FFF2-40B4-BE49-F238E27FC236}">
                <a16:creationId xmlns:a16="http://schemas.microsoft.com/office/drawing/2014/main" id="{AA0D4C38-F95C-4248-A7B1-A119DBEA39EE}"/>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206735745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F4E59041-8278-4E29-ACC6-0372C3A2550C}"/>
              </a:ext>
            </a:extLst>
          </p:cNvPr>
          <p:cNvSpPr/>
          <p:nvPr/>
        </p:nvSpPr>
        <p:spPr>
          <a:xfrm>
            <a:off x="1007604" y="498947"/>
            <a:ext cx="7128792" cy="707886"/>
          </a:xfrm>
          <a:prstGeom prst="rect">
            <a:avLst/>
          </a:prstGeom>
        </p:spPr>
        <p:txBody>
          <a:bodyPr wrap="square">
            <a:spAutoFit/>
          </a:bodyPr>
          <a:lstStyle/>
          <a:p>
            <a:pPr algn="ctr"/>
            <a:r>
              <a:rPr lang="el-GR" dirty="0">
                <a:ea typeface="MS Mincho" panose="02020609040205080304" pitchFamily="49" charset="-128"/>
                <a:cs typeface="Times New Roman" panose="02020603050405020304" pitchFamily="18" charset="0"/>
              </a:rPr>
              <a:t> </a:t>
            </a:r>
            <a:r>
              <a:rPr lang="el-GR" sz="2000" b="1" dirty="0">
                <a:ea typeface="MS Mincho" panose="02020609040205080304" pitchFamily="49" charset="-128"/>
                <a:cs typeface="Times New Roman" panose="02020603050405020304" pitchFamily="18" charset="0"/>
              </a:rPr>
              <a:t>Η έκδοση κανονιστικών πράξεων ρυθμίζεται στο άρθρο 43 παρ.2 και 4 του Συντάγματος,  το οποίο έχει ως εξής :</a:t>
            </a:r>
            <a:endParaRPr lang="el-GR" sz="2000" b="1" dirty="0"/>
          </a:p>
        </p:txBody>
      </p:sp>
      <p:graphicFrame>
        <p:nvGraphicFramePr>
          <p:cNvPr id="3" name="Πίνακας 2">
            <a:extLst>
              <a:ext uri="{FF2B5EF4-FFF2-40B4-BE49-F238E27FC236}">
                <a16:creationId xmlns:a16="http://schemas.microsoft.com/office/drawing/2014/main" id="{7BDA3B32-4AFE-4E86-A67A-0DC6F705A65C}"/>
              </a:ext>
            </a:extLst>
          </p:cNvPr>
          <p:cNvGraphicFramePr>
            <a:graphicFrameLocks noGrp="1"/>
          </p:cNvGraphicFramePr>
          <p:nvPr>
            <p:extLst>
              <p:ext uri="{D42A27DB-BD31-4B8C-83A1-F6EECF244321}">
                <p14:modId xmlns:p14="http://schemas.microsoft.com/office/powerpoint/2010/main" val="762426469"/>
              </p:ext>
            </p:extLst>
          </p:nvPr>
        </p:nvGraphicFramePr>
        <p:xfrm>
          <a:off x="1132261" y="1484784"/>
          <a:ext cx="7008440" cy="4450080"/>
        </p:xfrm>
        <a:graphic>
          <a:graphicData uri="http://schemas.openxmlformats.org/drawingml/2006/table">
            <a:tbl>
              <a:tblPr firstRow="1" bandRow="1">
                <a:tableStyleId>{8EC20E35-A176-4012-BC5E-935CFFF8708E}</a:tableStyleId>
              </a:tblPr>
              <a:tblGrid>
                <a:gridCol w="7008440">
                  <a:extLst>
                    <a:ext uri="{9D8B030D-6E8A-4147-A177-3AD203B41FA5}">
                      <a16:colId xmlns:a16="http://schemas.microsoft.com/office/drawing/2014/main" val="244601682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000" i="1" kern="1200" dirty="0">
                          <a:effectLst/>
                        </a:rPr>
                        <a:t>2. Ύστερα από πρόταση του αρμόδιου </a:t>
                      </a:r>
                      <a:r>
                        <a:rPr lang="el-GR" sz="2000" i="1" kern="1200" dirty="0" err="1">
                          <a:effectLst/>
                        </a:rPr>
                        <a:t>Yπουργού</a:t>
                      </a:r>
                      <a:r>
                        <a:rPr lang="el-GR" sz="2000" i="1" kern="1200" dirty="0">
                          <a:effectLst/>
                        </a:rPr>
                        <a:t> επιτρέπεται η έκδοση κανονιστικών διαταγμάτων, με ειδική εξουσιοδότηση νόμου και μέσα στα όριά της. </a:t>
                      </a:r>
                      <a:r>
                        <a:rPr lang="el-GR" sz="2000" i="1" kern="1200" dirty="0" err="1">
                          <a:effectLst/>
                        </a:rPr>
                        <a:t>Eξουσιοδότηση</a:t>
                      </a:r>
                      <a:r>
                        <a:rPr lang="el-GR" sz="2000" i="1" kern="1200" dirty="0">
                          <a:effectLst/>
                        </a:rPr>
                        <a:t> για έκδοση κανονιστικών πράξεων από άλλα όργανα της διοίκησης επιτρέπεται προκειμένου να ρυθμιστούν ειδικότερα θέματα ή θέματα με τοπικό ενδιαφέρον ή με χαρακτήρα τεχνικό ή λεπτομερειακό. </a:t>
                      </a:r>
                      <a:endParaRPr lang="el-GR" sz="2000" b="1" i="1" kern="1200" dirty="0">
                        <a:solidFill>
                          <a:schemeClr val="lt1"/>
                        </a:solidFill>
                        <a:effectLst/>
                        <a:latin typeface="+mn-lt"/>
                        <a:ea typeface="+mn-ea"/>
                        <a:cs typeface="+mn-cs"/>
                      </a:endParaRPr>
                    </a:p>
                  </a:txBody>
                  <a:tcPr/>
                </a:tc>
                <a:extLst>
                  <a:ext uri="{0D108BD9-81ED-4DB2-BD59-A6C34878D82A}">
                    <a16:rowId xmlns:a16="http://schemas.microsoft.com/office/drawing/2014/main" val="725300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000" i="1" kern="1200" dirty="0">
                          <a:effectLst/>
                        </a:rPr>
                        <a:t>4. </a:t>
                      </a:r>
                      <a:r>
                        <a:rPr lang="el-GR" sz="2000" i="1" kern="1200" dirty="0" err="1">
                          <a:effectLst/>
                        </a:rPr>
                        <a:t>Mε</a:t>
                      </a:r>
                      <a:r>
                        <a:rPr lang="el-GR" sz="2000" i="1" kern="1200" dirty="0">
                          <a:effectLst/>
                        </a:rPr>
                        <a:t> νόμους που ψηφίζονται από την </a:t>
                      </a:r>
                      <a:r>
                        <a:rPr lang="el-GR" sz="2000" i="1" kern="1200" dirty="0" err="1">
                          <a:effectLst/>
                        </a:rPr>
                        <a:t>Oλομέλεια</a:t>
                      </a:r>
                      <a:r>
                        <a:rPr lang="el-GR" sz="2000" i="1" kern="1200" dirty="0">
                          <a:effectLst/>
                        </a:rPr>
                        <a:t> της </a:t>
                      </a:r>
                      <a:r>
                        <a:rPr lang="el-GR" sz="2000" i="1" kern="1200" dirty="0" err="1">
                          <a:effectLst/>
                        </a:rPr>
                        <a:t>Bουλής</a:t>
                      </a:r>
                      <a:r>
                        <a:rPr lang="el-GR" sz="2000" i="1" kern="1200" dirty="0">
                          <a:effectLst/>
                        </a:rPr>
                        <a:t> μπορεί να παρέχεται εξουσιοδότηση έκδοσης κανονιστικών διαταγμάτων για τη ρύθμιση των θεμάτων που καθορίζονται σ’ αυτούς σε γενικό πλαίσιο. </a:t>
                      </a:r>
                      <a:r>
                        <a:rPr lang="el-GR" sz="2000" i="1" kern="1200" dirty="0" err="1">
                          <a:effectLst/>
                        </a:rPr>
                        <a:t>Mε</a:t>
                      </a:r>
                      <a:r>
                        <a:rPr lang="el-GR" sz="2000" i="1" kern="1200" dirty="0">
                          <a:effectLst/>
                        </a:rPr>
                        <a:t> τους νόμους αυτούς χαράζονται οι γενικές αρχές και οι κατευθύνσεις της ρύθμισης που πρέπει να ακολουθηθεί και τίθενται χρονικά όρια για τη χρήση της εξουσιοδότησης.</a:t>
                      </a:r>
                      <a:endParaRPr lang="el-GR" sz="2000" i="1" kern="1200" dirty="0">
                        <a:solidFill>
                          <a:schemeClr val="dk1"/>
                        </a:solidFill>
                        <a:effectLst/>
                        <a:latin typeface="+mn-lt"/>
                        <a:ea typeface="+mn-ea"/>
                        <a:cs typeface="+mn-cs"/>
                      </a:endParaRPr>
                    </a:p>
                  </a:txBody>
                  <a:tcPr/>
                </a:tc>
                <a:extLst>
                  <a:ext uri="{0D108BD9-81ED-4DB2-BD59-A6C34878D82A}">
                    <a16:rowId xmlns:a16="http://schemas.microsoft.com/office/drawing/2014/main" val="1846200245"/>
                  </a:ext>
                </a:extLst>
              </a:tr>
            </a:tbl>
          </a:graphicData>
        </a:graphic>
      </p:graphicFrame>
      <p:sp>
        <p:nvSpPr>
          <p:cNvPr id="4" name="Ορθογώνιο 3">
            <a:extLst>
              <a:ext uri="{FF2B5EF4-FFF2-40B4-BE49-F238E27FC236}">
                <a16:creationId xmlns:a16="http://schemas.microsoft.com/office/drawing/2014/main" id="{96E2BD0E-AA9C-4D1A-B718-199C95FED2AA}"/>
              </a:ext>
            </a:extLst>
          </p:cNvPr>
          <p:cNvSpPr/>
          <p:nvPr/>
        </p:nvSpPr>
        <p:spPr>
          <a:xfrm>
            <a:off x="341784" y="5916249"/>
            <a:ext cx="8460431" cy="785343"/>
          </a:xfrm>
          <a:prstGeom prst="rect">
            <a:avLst/>
          </a:prstGeom>
        </p:spPr>
        <p:txBody>
          <a:bodyPr wrap="square">
            <a:spAutoFit/>
          </a:bodyPr>
          <a:lstStyle/>
          <a:p>
            <a:pPr algn="ctr">
              <a:lnSpc>
                <a:spcPct val="150000"/>
              </a:lnSpc>
              <a:spcAft>
                <a:spcPts val="0"/>
              </a:spcAft>
            </a:pPr>
            <a:r>
              <a:rPr lang="el-GR" sz="1600" b="1" i="1" dirty="0">
                <a:solidFill>
                  <a:srgbClr val="C00000"/>
                </a:solidFill>
                <a:ea typeface="MS Mincho" panose="02020609040205080304" pitchFamily="49" charset="-128"/>
              </a:rPr>
              <a:t>Εσείς μην παραθέτετε το  κείμενο των άρθρων στις εργασίες σας γιατί «χτυπάει» πολύ στο  σύστημα λογοκλοπής.</a:t>
            </a:r>
          </a:p>
        </p:txBody>
      </p:sp>
      <p:sp>
        <p:nvSpPr>
          <p:cNvPr id="5" name="Θέση υποσέλιδου 4">
            <a:extLst>
              <a:ext uri="{FF2B5EF4-FFF2-40B4-BE49-F238E27FC236}">
                <a16:creationId xmlns:a16="http://schemas.microsoft.com/office/drawing/2014/main" id="{A16B2D53-4661-4E1F-8CA7-7A0A8CA0A42B}"/>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6" name="Θέση αριθμού διαφάνειας 5">
            <a:extLst>
              <a:ext uri="{FF2B5EF4-FFF2-40B4-BE49-F238E27FC236}">
                <a16:creationId xmlns:a16="http://schemas.microsoft.com/office/drawing/2014/main" id="{A47CC502-62FE-42F3-B016-05AF3DD923EF}"/>
              </a:ext>
            </a:extLst>
          </p:cNvPr>
          <p:cNvSpPr>
            <a:spLocks noGrp="1"/>
          </p:cNvSpPr>
          <p:nvPr>
            <p:ph type="sldNum" sz="quarter" idx="12"/>
          </p:nvPr>
        </p:nvSpPr>
        <p:spPr/>
        <p:txBody>
          <a:bodyPr/>
          <a:lstStyle/>
          <a:p>
            <a:fld id="{ED7B4A6A-1964-4CFC-A1F8-443DE4ED1966}" type="slidenum">
              <a:rPr lang="es-ES" altLang="el-GR" smtClean="0"/>
              <a:pPr/>
              <a:t>12</a:t>
            </a:fld>
            <a:endParaRPr lang="es-ES" altLang="el-GR"/>
          </a:p>
        </p:txBody>
      </p:sp>
      <p:pic>
        <p:nvPicPr>
          <p:cNvPr id="7" name="Εικόνα 6">
            <a:extLst>
              <a:ext uri="{FF2B5EF4-FFF2-40B4-BE49-F238E27FC236}">
                <a16:creationId xmlns:a16="http://schemas.microsoft.com/office/drawing/2014/main" id="{440600C1-3D0F-4B4F-A34C-3ACEDFB1F905}"/>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337190345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F5D45589-1572-4BF7-975A-017465A54178}"/>
              </a:ext>
            </a:extLst>
          </p:cNvPr>
          <p:cNvSpPr/>
          <p:nvPr/>
        </p:nvSpPr>
        <p:spPr>
          <a:xfrm>
            <a:off x="683568" y="620688"/>
            <a:ext cx="7776864" cy="3745834"/>
          </a:xfrm>
          <a:prstGeom prst="rect">
            <a:avLst/>
          </a:prstGeom>
        </p:spPr>
        <p:txBody>
          <a:bodyPr wrap="square">
            <a:spAutoFit/>
          </a:bodyPr>
          <a:lstStyle/>
          <a:p>
            <a:pPr algn="ctr">
              <a:lnSpc>
                <a:spcPct val="150000"/>
              </a:lnSpc>
              <a:spcAft>
                <a:spcPts val="0"/>
              </a:spcAft>
            </a:pPr>
            <a:r>
              <a:rPr lang="el-GR" sz="1600" i="1" dirty="0">
                <a:ea typeface="MS Mincho" panose="02020609040205080304" pitchFamily="49" charset="-128"/>
                <a:cs typeface="Times New Roman" panose="02020603050405020304" pitchFamily="18" charset="0"/>
              </a:rPr>
              <a:t>Με ειδική επίσης εξουσιοδότηση μπορούν να εκδοθούν </a:t>
            </a:r>
            <a:r>
              <a:rPr lang="el-GR" sz="1600" b="1" i="1" u="sng" dirty="0">
                <a:ea typeface="MS Mincho" panose="02020609040205080304" pitchFamily="49" charset="-128"/>
                <a:cs typeface="Times New Roman" panose="02020603050405020304" pitchFamily="18" charset="0"/>
              </a:rPr>
              <a:t>κανονιστικές πράξεις και από άλλα διοικητικά όργανα,</a:t>
            </a:r>
            <a:r>
              <a:rPr lang="el-GR" sz="1600" i="1" dirty="0">
                <a:ea typeface="MS Mincho" panose="02020609040205080304" pitchFamily="49" charset="-128"/>
                <a:cs typeface="Times New Roman" panose="02020603050405020304" pitchFamily="18" charset="0"/>
              </a:rPr>
              <a:t> προκειμένου να ρυθμιστούν θέματα ειδικότερα ή θέματα με τοπικό ενδιαφέρον ή με χαρακτήρα τεχνικό ή λεπτομερειακό (άρθρο 43παρ.2 Σ), δεν υφίσταται όμως η δυνατότητα περαιτέρω νομοθετικής εξουσιοδότησης, η δυνατότητα δηλαδή μεταβίβασης  της αρμοδιότητας που παρέχεται με τον εξουσιοδοτικό νόμο σε άλλο διοικητικό  όργανο. </a:t>
            </a:r>
          </a:p>
          <a:p>
            <a:pPr algn="ctr">
              <a:lnSpc>
                <a:spcPct val="150000"/>
              </a:lnSpc>
              <a:spcAft>
                <a:spcPts val="0"/>
              </a:spcAft>
            </a:pPr>
            <a:endParaRPr lang="el-GR" sz="1600" i="1" dirty="0">
              <a:ea typeface="MS Mincho" panose="02020609040205080304" pitchFamily="49" charset="-128"/>
              <a:cs typeface="Times New Roman" panose="02020603050405020304" pitchFamily="18" charset="0"/>
            </a:endParaRPr>
          </a:p>
          <a:p>
            <a:pPr algn="ctr">
              <a:lnSpc>
                <a:spcPct val="150000"/>
              </a:lnSpc>
              <a:spcAft>
                <a:spcPts val="0"/>
              </a:spcAft>
            </a:pPr>
            <a:r>
              <a:rPr lang="el-GR" sz="1600" i="1" dirty="0">
                <a:ea typeface="MS Mincho" panose="02020609040205080304" pitchFamily="49" charset="-128"/>
                <a:cs typeface="Times New Roman" panose="02020603050405020304" pitchFamily="18" charset="0"/>
              </a:rPr>
              <a:t>Περαιτέρω, βάσει του άρθρου 43 παρ.4 Σ, ο Πρόεδρος της Δημοκρατίας μπορεί να προβεί στην έκδοση κανονιστικού διατάγματος με γενική εξουσιοδότηση βάσει νόμου – πλαισίου. (Ακριβοπούλου Χ. – Ανθόπουλος Χ, σελ. 107).</a:t>
            </a:r>
            <a:endParaRPr lang="el-GR" sz="1600" i="1" dirty="0">
              <a:latin typeface="Calibri" panose="020F0502020204030204" pitchFamily="34" charset="0"/>
              <a:ea typeface="MS Mincho" panose="02020609040205080304" pitchFamily="49" charset="-128"/>
              <a:cs typeface="Times New Roman" panose="02020603050405020304" pitchFamily="18" charset="0"/>
            </a:endParaRPr>
          </a:p>
        </p:txBody>
      </p:sp>
      <p:pic>
        <p:nvPicPr>
          <p:cNvPr id="3" name="Εικόνα 2">
            <a:extLst>
              <a:ext uri="{FF2B5EF4-FFF2-40B4-BE49-F238E27FC236}">
                <a16:creationId xmlns:a16="http://schemas.microsoft.com/office/drawing/2014/main" id="{31F2577D-59D1-4586-B756-558A3864AE98}"/>
              </a:ext>
            </a:extLst>
          </p:cNvPr>
          <p:cNvPicPr>
            <a:picLocks noChangeAspect="1"/>
          </p:cNvPicPr>
          <p:nvPr/>
        </p:nvPicPr>
        <p:blipFill>
          <a:blip r:embed="rId2"/>
          <a:stretch>
            <a:fillRect/>
          </a:stretch>
        </p:blipFill>
        <p:spPr>
          <a:xfrm>
            <a:off x="179512" y="4581128"/>
            <a:ext cx="8712968" cy="2088232"/>
          </a:xfrm>
          <a:prstGeom prst="rect">
            <a:avLst/>
          </a:prstGeom>
        </p:spPr>
      </p:pic>
      <p:sp>
        <p:nvSpPr>
          <p:cNvPr id="4" name="Θέση υποσέλιδου 3">
            <a:extLst>
              <a:ext uri="{FF2B5EF4-FFF2-40B4-BE49-F238E27FC236}">
                <a16:creationId xmlns:a16="http://schemas.microsoft.com/office/drawing/2014/main" id="{AEB9231C-DC69-4618-883A-5BC5EAAF8B6D}"/>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6E60A520-8EBC-44B4-9EBA-AAFC7EB2D2BC}"/>
              </a:ext>
            </a:extLst>
          </p:cNvPr>
          <p:cNvSpPr>
            <a:spLocks noGrp="1"/>
          </p:cNvSpPr>
          <p:nvPr>
            <p:ph type="sldNum" sz="quarter" idx="12"/>
          </p:nvPr>
        </p:nvSpPr>
        <p:spPr/>
        <p:txBody>
          <a:bodyPr/>
          <a:lstStyle/>
          <a:p>
            <a:fld id="{ED7B4A6A-1964-4CFC-A1F8-443DE4ED1966}" type="slidenum">
              <a:rPr lang="es-ES" altLang="el-GR" smtClean="0"/>
              <a:pPr/>
              <a:t>13</a:t>
            </a:fld>
            <a:endParaRPr lang="es-ES" altLang="el-GR"/>
          </a:p>
        </p:txBody>
      </p:sp>
    </p:spTree>
    <p:extLst>
      <p:ext uri="{BB962C8B-B14F-4D97-AF65-F5344CB8AC3E}">
        <p14:creationId xmlns:p14="http://schemas.microsoft.com/office/powerpoint/2010/main" val="248199199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C65D6319-786A-43E1-A20B-8B08FB333819}"/>
              </a:ext>
            </a:extLst>
          </p:cNvPr>
          <p:cNvSpPr/>
          <p:nvPr/>
        </p:nvSpPr>
        <p:spPr>
          <a:xfrm>
            <a:off x="755576" y="260648"/>
            <a:ext cx="7992888" cy="769441"/>
          </a:xfrm>
          <a:prstGeom prst="rect">
            <a:avLst/>
          </a:prstGeom>
        </p:spPr>
        <p:txBody>
          <a:bodyPr wrap="square">
            <a:spAutoFit/>
          </a:bodyPr>
          <a:lstStyle/>
          <a:p>
            <a:r>
              <a:rPr lang="el-GR" sz="2800" b="1" u="sng" dirty="0">
                <a:latin typeface="Calibri" panose="020F0502020204030204" pitchFamily="34" charset="0"/>
                <a:ea typeface="MS Mincho" panose="02020609040205080304" pitchFamily="49" charset="-128"/>
                <a:cs typeface="Times New Roman" panose="02020603050405020304" pitchFamily="18" charset="0"/>
              </a:rPr>
              <a:t>Προεδρικό διάταγμα </a:t>
            </a:r>
            <a:r>
              <a:rPr lang="el-GR" sz="1600" dirty="0">
                <a:latin typeface="Calibri" panose="020F0502020204030204" pitchFamily="34" charset="0"/>
                <a:ea typeface="MS Mincho" panose="02020609040205080304" pitchFamily="49" charset="-128"/>
                <a:cs typeface="Times New Roman" panose="02020603050405020304" pitchFamily="18" charset="0"/>
              </a:rPr>
              <a:t>καλείται στην ελληνική έννομη τάξη το θέσπισμα που         εκδίδεται από τον Πρόεδρο της Δημοκρατίας ως Αρχηγό του Κράτους. </a:t>
            </a:r>
            <a:endParaRPr lang="el-GR" sz="1600" dirty="0"/>
          </a:p>
        </p:txBody>
      </p:sp>
      <p:sp>
        <p:nvSpPr>
          <p:cNvPr id="3" name="Ορθογώνιο 2">
            <a:extLst>
              <a:ext uri="{FF2B5EF4-FFF2-40B4-BE49-F238E27FC236}">
                <a16:creationId xmlns:a16="http://schemas.microsoft.com/office/drawing/2014/main" id="{99CF0EF9-2E07-4F72-80E8-130764384E86}"/>
              </a:ext>
            </a:extLst>
          </p:cNvPr>
          <p:cNvSpPr/>
          <p:nvPr/>
        </p:nvSpPr>
        <p:spPr>
          <a:xfrm>
            <a:off x="1520788" y="1642953"/>
            <a:ext cx="6102424" cy="1131848"/>
          </a:xfrm>
          <a:prstGeom prst="rect">
            <a:avLst/>
          </a:prstGeom>
        </p:spPr>
        <p:txBody>
          <a:bodyPr wrap="square">
            <a:spAutoFit/>
          </a:bodyPr>
          <a:lstStyle/>
          <a:p>
            <a:pPr algn="ctr">
              <a:lnSpc>
                <a:spcPct val="150000"/>
              </a:lnSpc>
              <a:spcAft>
                <a:spcPts val="0"/>
              </a:spcAft>
            </a:pPr>
            <a:r>
              <a:rPr lang="el-GR" sz="2400" i="1" dirty="0">
                <a:solidFill>
                  <a:schemeClr val="accent6">
                    <a:lumMod val="60000"/>
                    <a:lumOff val="40000"/>
                  </a:schemeClr>
                </a:solidFill>
                <a:ea typeface="MS Mincho" panose="02020609040205080304" pitchFamily="49" charset="-128"/>
              </a:rPr>
              <a:t>Τα προεδρικά διατάγματα διακρίνονται στις ακόλουθες τρεις κατηγορίες:</a:t>
            </a:r>
          </a:p>
        </p:txBody>
      </p:sp>
      <p:sp>
        <p:nvSpPr>
          <p:cNvPr id="5" name="Ορθογώνιο 4">
            <a:extLst>
              <a:ext uri="{FF2B5EF4-FFF2-40B4-BE49-F238E27FC236}">
                <a16:creationId xmlns:a16="http://schemas.microsoft.com/office/drawing/2014/main" id="{B25F0C80-0FED-4691-8172-45BC8E99906E}"/>
              </a:ext>
            </a:extLst>
          </p:cNvPr>
          <p:cNvSpPr/>
          <p:nvPr/>
        </p:nvSpPr>
        <p:spPr>
          <a:xfrm>
            <a:off x="1936772" y="4301327"/>
            <a:ext cx="6534472" cy="646331"/>
          </a:xfrm>
          <a:prstGeom prst="rect">
            <a:avLst/>
          </a:prstGeom>
        </p:spPr>
        <p:txBody>
          <a:bodyPr wrap="square">
            <a:spAutoFit/>
          </a:bodyPr>
          <a:lstStyle/>
          <a:p>
            <a:r>
              <a:rPr lang="el-GR" sz="1800" dirty="0">
                <a:effectLst/>
                <a:latin typeface="Calibri" panose="020F0502020204030204" pitchFamily="34" charset="0"/>
                <a:ea typeface="MS Mincho" panose="02020609040205080304" pitchFamily="49" charset="-128"/>
                <a:cs typeface="Times New Roman" panose="02020603050405020304" pitchFamily="18" charset="0"/>
              </a:rPr>
              <a:t>στα εκτελεστικά προεδρικά διατάγματα, τα οποία εκδίδονται για την εκτέλεση νόμων</a:t>
            </a:r>
            <a:endParaRPr lang="el-GR" dirty="0"/>
          </a:p>
        </p:txBody>
      </p:sp>
      <p:sp>
        <p:nvSpPr>
          <p:cNvPr id="6" name="Ορθογώνιο 5">
            <a:extLst>
              <a:ext uri="{FF2B5EF4-FFF2-40B4-BE49-F238E27FC236}">
                <a16:creationId xmlns:a16="http://schemas.microsoft.com/office/drawing/2014/main" id="{8A0AD718-ED83-465E-BDB9-EE7E01FE73DA}"/>
              </a:ext>
            </a:extLst>
          </p:cNvPr>
          <p:cNvSpPr/>
          <p:nvPr/>
        </p:nvSpPr>
        <p:spPr>
          <a:xfrm>
            <a:off x="1070484" y="3069065"/>
            <a:ext cx="8496944" cy="646331"/>
          </a:xfrm>
          <a:prstGeom prst="rect">
            <a:avLst/>
          </a:prstGeom>
        </p:spPr>
        <p:txBody>
          <a:bodyPr wrap="square">
            <a:spAutoFit/>
          </a:bodyPr>
          <a:lstStyle/>
          <a:p>
            <a:r>
              <a:rPr lang="el-GR" sz="1800" dirty="0">
                <a:effectLst/>
                <a:latin typeface="Calibri" panose="020F0502020204030204" pitchFamily="34" charset="0"/>
                <a:ea typeface="MS Mincho" panose="02020609040205080304" pitchFamily="49" charset="-128"/>
                <a:cs typeface="Times New Roman" panose="02020603050405020304" pitchFamily="18" charset="0"/>
              </a:rPr>
              <a:t>στα κανονιστικά προεδρικά διατάγματα, τα οποία περιέχουν κανόνες δικαίου και εκδίδονται ύστερα από νομοθετική εξουσιοδότηση</a:t>
            </a:r>
            <a:endParaRPr lang="el-GR" dirty="0"/>
          </a:p>
        </p:txBody>
      </p:sp>
      <p:sp>
        <p:nvSpPr>
          <p:cNvPr id="7" name="Ορθογώνιο 6">
            <a:extLst>
              <a:ext uri="{FF2B5EF4-FFF2-40B4-BE49-F238E27FC236}">
                <a16:creationId xmlns:a16="http://schemas.microsoft.com/office/drawing/2014/main" id="{F4366AEC-FB64-4434-8049-4BEA4069F3C1}"/>
              </a:ext>
            </a:extLst>
          </p:cNvPr>
          <p:cNvSpPr/>
          <p:nvPr/>
        </p:nvSpPr>
        <p:spPr>
          <a:xfrm>
            <a:off x="647564" y="5601922"/>
            <a:ext cx="7848872" cy="830997"/>
          </a:xfrm>
          <a:prstGeom prst="rect">
            <a:avLst/>
          </a:prstGeom>
        </p:spPr>
        <p:txBody>
          <a:bodyPr wrap="square">
            <a:spAutoFit/>
          </a:bodyPr>
          <a:lstStyle/>
          <a:p>
            <a:r>
              <a:rPr lang="el-GR" sz="1600" dirty="0">
                <a:effectLst/>
                <a:latin typeface="Calibri" panose="020F0502020204030204" pitchFamily="34" charset="0"/>
                <a:ea typeface="MS Mincho" panose="02020609040205080304" pitchFamily="49" charset="-128"/>
                <a:cs typeface="Times New Roman" panose="02020603050405020304" pitchFamily="18" charset="0"/>
              </a:rPr>
              <a:t>στα ρυθμιστικά προεδρικά διατάγματα, τα οποία εκδίδονται στα πλαίσια των αρμοδιοτήτων του Προέδρου της Δημοκρατίας ως ρυθμιστή του πολιτεύματος (προεδρικό διάταγμα διάλυσης της Βουλής, διορισμού κυβερνήσεως κ.λπ.)</a:t>
            </a:r>
            <a:endParaRPr lang="el-GR" sz="1600" dirty="0"/>
          </a:p>
        </p:txBody>
      </p:sp>
      <p:pic>
        <p:nvPicPr>
          <p:cNvPr id="10" name="Εικόνα 9">
            <a:extLst>
              <a:ext uri="{FF2B5EF4-FFF2-40B4-BE49-F238E27FC236}">
                <a16:creationId xmlns:a16="http://schemas.microsoft.com/office/drawing/2014/main" id="{C087E4DD-DACB-4F7F-8F89-1ACAED8BD01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751" y="5640072"/>
            <a:ext cx="504825" cy="228600"/>
          </a:xfrm>
          <a:prstGeom prst="rect">
            <a:avLst/>
          </a:prstGeom>
          <a:noFill/>
          <a:ln>
            <a:noFill/>
          </a:ln>
        </p:spPr>
      </p:pic>
      <p:pic>
        <p:nvPicPr>
          <p:cNvPr id="11" name="Εικόνα 10">
            <a:extLst>
              <a:ext uri="{FF2B5EF4-FFF2-40B4-BE49-F238E27FC236}">
                <a16:creationId xmlns:a16="http://schemas.microsoft.com/office/drawing/2014/main" id="{E9AE7132-419C-48B2-8BDA-5A79767E083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1947" y="4395892"/>
            <a:ext cx="504825" cy="228600"/>
          </a:xfrm>
          <a:prstGeom prst="rect">
            <a:avLst/>
          </a:prstGeom>
          <a:noFill/>
          <a:ln>
            <a:noFill/>
          </a:ln>
        </p:spPr>
      </p:pic>
      <p:pic>
        <p:nvPicPr>
          <p:cNvPr id="12" name="Εικόνα 11">
            <a:extLst>
              <a:ext uri="{FF2B5EF4-FFF2-40B4-BE49-F238E27FC236}">
                <a16:creationId xmlns:a16="http://schemas.microsoft.com/office/drawing/2014/main" id="{D6943EC9-2EEC-474C-9520-2CCD4384A7A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4120" y="3176408"/>
            <a:ext cx="504825" cy="228600"/>
          </a:xfrm>
          <a:prstGeom prst="rect">
            <a:avLst/>
          </a:prstGeom>
          <a:noFill/>
          <a:ln>
            <a:noFill/>
          </a:ln>
        </p:spPr>
      </p:pic>
      <p:sp>
        <p:nvSpPr>
          <p:cNvPr id="4" name="Θέση υποσέλιδου 3">
            <a:extLst>
              <a:ext uri="{FF2B5EF4-FFF2-40B4-BE49-F238E27FC236}">
                <a16:creationId xmlns:a16="http://schemas.microsoft.com/office/drawing/2014/main" id="{DDFAB144-183F-488E-A6A1-75F0F75228A2}"/>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8" name="Θέση αριθμού διαφάνειας 7">
            <a:extLst>
              <a:ext uri="{FF2B5EF4-FFF2-40B4-BE49-F238E27FC236}">
                <a16:creationId xmlns:a16="http://schemas.microsoft.com/office/drawing/2014/main" id="{69EE05DE-8276-43FB-936A-C7B752822D09}"/>
              </a:ext>
            </a:extLst>
          </p:cNvPr>
          <p:cNvSpPr>
            <a:spLocks noGrp="1"/>
          </p:cNvSpPr>
          <p:nvPr>
            <p:ph type="sldNum" sz="quarter" idx="12"/>
          </p:nvPr>
        </p:nvSpPr>
        <p:spPr/>
        <p:txBody>
          <a:bodyPr/>
          <a:lstStyle/>
          <a:p>
            <a:fld id="{ED7B4A6A-1964-4CFC-A1F8-443DE4ED1966}" type="slidenum">
              <a:rPr lang="es-ES" altLang="el-GR" smtClean="0"/>
              <a:pPr/>
              <a:t>14</a:t>
            </a:fld>
            <a:endParaRPr lang="es-ES" altLang="el-GR"/>
          </a:p>
        </p:txBody>
      </p:sp>
      <p:pic>
        <p:nvPicPr>
          <p:cNvPr id="13" name="Εικόνα 12">
            <a:extLst>
              <a:ext uri="{FF2B5EF4-FFF2-40B4-BE49-F238E27FC236}">
                <a16:creationId xmlns:a16="http://schemas.microsoft.com/office/drawing/2014/main" id="{36ABB638-2FB4-49CC-8506-12EFB8E5938F}"/>
              </a:ext>
            </a:extLst>
          </p:cNvPr>
          <p:cNvPicPr>
            <a:picLocks noChangeAspect="1"/>
          </p:cNvPicPr>
          <p:nvPr/>
        </p:nvPicPr>
        <p:blipFill>
          <a:blip r:embed="rId3"/>
          <a:stretch>
            <a:fillRect/>
          </a:stretch>
        </p:blipFill>
        <p:spPr>
          <a:xfrm>
            <a:off x="7164288" y="1057022"/>
            <a:ext cx="1688678" cy="358586"/>
          </a:xfrm>
          <a:prstGeom prst="rect">
            <a:avLst/>
          </a:prstGeom>
        </p:spPr>
      </p:pic>
    </p:spTree>
    <p:extLst>
      <p:ext uri="{BB962C8B-B14F-4D97-AF65-F5344CB8AC3E}">
        <p14:creationId xmlns:p14="http://schemas.microsoft.com/office/powerpoint/2010/main" val="80649576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78D8558D-79D9-46AC-9143-C9E139526E77}"/>
              </a:ext>
            </a:extLst>
          </p:cNvPr>
          <p:cNvSpPr/>
          <p:nvPr/>
        </p:nvSpPr>
        <p:spPr>
          <a:xfrm>
            <a:off x="251520" y="404664"/>
            <a:ext cx="7704856" cy="4611519"/>
          </a:xfrm>
          <a:prstGeom prst="rect">
            <a:avLst/>
          </a:prstGeom>
        </p:spPr>
        <p:txBody>
          <a:bodyPr wrap="square">
            <a:spAutoFit/>
          </a:bodyPr>
          <a:lstStyle/>
          <a:p>
            <a:pPr algn="ctr">
              <a:lnSpc>
                <a:spcPct val="150000"/>
              </a:lnSpc>
              <a:spcAft>
                <a:spcPts val="0"/>
              </a:spcAft>
            </a:pPr>
            <a:r>
              <a:rPr lang="el-GR" i="1" dirty="0">
                <a:ea typeface="MS Mincho" panose="02020609040205080304" pitchFamily="49" charset="-128"/>
              </a:rPr>
              <a:t>Τα προεδρικά διατάγματα, όπως κάθε πράξη του Προέδρου της Δημοκρατίας πρέπει να φέρουν προσυπογραφή του αρμοδίου υπουργού (η περισσοτέρων του ενός αρμοδίων υπουργών). Ο κανόνας της προσυπογραφής κάθε πράξεως του Προέδρου της Δημοκρατίας από μέλος της κυβερνήσεως συνέχεται με την αρχή του </a:t>
            </a:r>
            <a:r>
              <a:rPr lang="el-GR" i="1" dirty="0" err="1">
                <a:ea typeface="MS Mincho" panose="02020609040205080304" pitchFamily="49" charset="-128"/>
              </a:rPr>
              <a:t>ανευθύνου</a:t>
            </a:r>
            <a:r>
              <a:rPr lang="el-GR" i="1" dirty="0">
                <a:ea typeface="MS Mincho" panose="02020609040205080304" pitchFamily="49" charset="-128"/>
              </a:rPr>
              <a:t> του Προέδρου της Δημοκρατίας, σύμφωνα με την οποία ο Πρόεδρος της Δημοκρατίας δεν φέρει ευθύνη για τις πράξεις του. </a:t>
            </a:r>
          </a:p>
          <a:p>
            <a:pPr algn="ctr">
              <a:lnSpc>
                <a:spcPct val="150000"/>
              </a:lnSpc>
              <a:spcAft>
                <a:spcPts val="0"/>
              </a:spcAft>
            </a:pPr>
            <a:endParaRPr lang="el-GR" i="1" dirty="0">
              <a:ea typeface="MS Mincho" panose="02020609040205080304" pitchFamily="49" charset="-128"/>
            </a:endParaRPr>
          </a:p>
          <a:p>
            <a:pPr algn="ctr">
              <a:lnSpc>
                <a:spcPct val="150000"/>
              </a:lnSpc>
              <a:spcAft>
                <a:spcPts val="0"/>
              </a:spcAft>
            </a:pPr>
            <a:r>
              <a:rPr lang="el-GR" i="1" dirty="0">
                <a:ea typeface="MS Mincho" panose="02020609040205080304" pitchFamily="49" charset="-128"/>
              </a:rPr>
              <a:t>Οι ελάχιστες περιπτώσεις προεδρικών διαταγμάτων που δεν απαιτείται να προσυπογραφούν από αρμόδιο υπουργό αφορούν ρυθμιστικά διατάγματα και απαριθμούνται </a:t>
            </a:r>
            <a:r>
              <a:rPr lang="el-GR" i="1" dirty="0" err="1">
                <a:ea typeface="MS Mincho" panose="02020609040205080304" pitchFamily="49" charset="-128"/>
              </a:rPr>
              <a:t>περιοριστικώς</a:t>
            </a:r>
            <a:r>
              <a:rPr lang="el-GR" i="1" dirty="0">
                <a:ea typeface="MS Mincho" panose="02020609040205080304" pitchFamily="49" charset="-128"/>
              </a:rPr>
              <a:t> στο Σύνταγμα.</a:t>
            </a:r>
          </a:p>
        </p:txBody>
      </p:sp>
      <p:pic>
        <p:nvPicPr>
          <p:cNvPr id="3" name="Εικόνα 2">
            <a:extLst>
              <a:ext uri="{FF2B5EF4-FFF2-40B4-BE49-F238E27FC236}">
                <a16:creationId xmlns:a16="http://schemas.microsoft.com/office/drawing/2014/main" id="{99738DE1-B688-415A-A25E-177F0D56532F}"/>
              </a:ext>
            </a:extLst>
          </p:cNvPr>
          <p:cNvPicPr>
            <a:picLocks noChangeAspect="1"/>
          </p:cNvPicPr>
          <p:nvPr/>
        </p:nvPicPr>
        <p:blipFill>
          <a:blip r:embed="rId2"/>
          <a:stretch>
            <a:fillRect/>
          </a:stretch>
        </p:blipFill>
        <p:spPr>
          <a:xfrm>
            <a:off x="395536" y="5157192"/>
            <a:ext cx="4019550" cy="1440160"/>
          </a:xfrm>
          <a:prstGeom prst="rect">
            <a:avLst/>
          </a:prstGeom>
        </p:spPr>
      </p:pic>
      <p:sp>
        <p:nvSpPr>
          <p:cNvPr id="4" name="Θέση υποσέλιδου 3">
            <a:extLst>
              <a:ext uri="{FF2B5EF4-FFF2-40B4-BE49-F238E27FC236}">
                <a16:creationId xmlns:a16="http://schemas.microsoft.com/office/drawing/2014/main" id="{FC781D0F-62AA-45A4-8E43-C47971933B4E}"/>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A3CDFF9E-BA83-4D46-B0D5-FA8E2BC8BF08}"/>
              </a:ext>
            </a:extLst>
          </p:cNvPr>
          <p:cNvSpPr>
            <a:spLocks noGrp="1"/>
          </p:cNvSpPr>
          <p:nvPr>
            <p:ph type="sldNum" sz="quarter" idx="12"/>
          </p:nvPr>
        </p:nvSpPr>
        <p:spPr/>
        <p:txBody>
          <a:bodyPr/>
          <a:lstStyle/>
          <a:p>
            <a:fld id="{ED7B4A6A-1964-4CFC-A1F8-443DE4ED1966}" type="slidenum">
              <a:rPr lang="es-ES" altLang="el-GR" smtClean="0"/>
              <a:pPr/>
              <a:t>15</a:t>
            </a:fld>
            <a:endParaRPr lang="es-ES" altLang="el-GR"/>
          </a:p>
        </p:txBody>
      </p:sp>
    </p:spTree>
    <p:extLst>
      <p:ext uri="{BB962C8B-B14F-4D97-AF65-F5344CB8AC3E}">
        <p14:creationId xmlns:p14="http://schemas.microsoft.com/office/powerpoint/2010/main" val="81217836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6B447D5C-EB61-411F-867E-05CFF68BE5C2}"/>
              </a:ext>
            </a:extLst>
          </p:cNvPr>
          <p:cNvSpPr/>
          <p:nvPr/>
        </p:nvSpPr>
        <p:spPr>
          <a:xfrm>
            <a:off x="683568" y="404664"/>
            <a:ext cx="7920880" cy="707886"/>
          </a:xfrm>
          <a:prstGeom prst="rect">
            <a:avLst/>
          </a:prstGeom>
        </p:spPr>
        <p:txBody>
          <a:bodyPr wrap="square">
            <a:spAutoFit/>
          </a:bodyPr>
          <a:lstStyle/>
          <a:p>
            <a:r>
              <a:rPr lang="el-GR" dirty="0">
                <a:ea typeface="MS Mincho" panose="02020609040205080304" pitchFamily="49" charset="-128"/>
                <a:cs typeface="Times New Roman" panose="02020603050405020304" pitchFamily="18" charset="0"/>
              </a:rPr>
              <a:t> </a:t>
            </a:r>
            <a:r>
              <a:rPr lang="el-GR" sz="2000" dirty="0">
                <a:ea typeface="MS Mincho" panose="02020609040205080304" pitchFamily="49" charset="-128"/>
                <a:cs typeface="Times New Roman" panose="02020603050405020304" pitchFamily="18" charset="0"/>
              </a:rPr>
              <a:t>Αναφορικά με τις </a:t>
            </a:r>
            <a:r>
              <a:rPr lang="el-GR" sz="2000" b="1" u="sng" dirty="0">
                <a:ea typeface="MS Mincho" panose="02020609040205080304" pitchFamily="49" charset="-128"/>
                <a:cs typeface="Times New Roman" panose="02020603050405020304" pitchFamily="18" charset="0"/>
              </a:rPr>
              <a:t>ατομικές διοικητικές πράξεις</a:t>
            </a:r>
            <a:r>
              <a:rPr lang="el-GR" sz="2000" dirty="0">
                <a:ea typeface="MS Mincho" panose="02020609040205080304" pitchFamily="49" charset="-128"/>
                <a:cs typeface="Times New Roman" panose="02020603050405020304" pitchFamily="18" charset="0"/>
              </a:rPr>
              <a:t> αυτές διακρίνονται σε  :         </a:t>
            </a:r>
            <a:r>
              <a:rPr lang="el-GR" sz="1400" b="1" dirty="0">
                <a:solidFill>
                  <a:srgbClr val="C00000"/>
                </a:solidFill>
                <a:ea typeface="MS Mincho" panose="02020609040205080304" pitchFamily="49" charset="-128"/>
                <a:cs typeface="Times New Roman" panose="02020603050405020304" pitchFamily="18" charset="0"/>
              </a:rPr>
              <a:t>(Ακριβοπούλου- Ανθόπουλος,2015, σελ.110-111)</a:t>
            </a:r>
            <a:endParaRPr lang="el-GR" sz="1400" b="1" dirty="0">
              <a:solidFill>
                <a:srgbClr val="C00000"/>
              </a:solidFill>
            </a:endParaRPr>
          </a:p>
        </p:txBody>
      </p:sp>
      <p:sp>
        <p:nvSpPr>
          <p:cNvPr id="3" name="Ορθογώνιο 2">
            <a:extLst>
              <a:ext uri="{FF2B5EF4-FFF2-40B4-BE49-F238E27FC236}">
                <a16:creationId xmlns:a16="http://schemas.microsoft.com/office/drawing/2014/main" id="{85496442-E7B6-457D-8F8A-B0CCCA00640F}"/>
              </a:ext>
            </a:extLst>
          </p:cNvPr>
          <p:cNvSpPr/>
          <p:nvPr/>
        </p:nvSpPr>
        <p:spPr>
          <a:xfrm>
            <a:off x="179512" y="1556792"/>
            <a:ext cx="3209212" cy="338554"/>
          </a:xfrm>
          <a:prstGeom prst="rect">
            <a:avLst/>
          </a:prstGeom>
        </p:spPr>
        <p:txBody>
          <a:bodyPr wrap="none">
            <a:spAutoFit/>
          </a:bodyPr>
          <a:lstStyle/>
          <a:p>
            <a:pPr marL="285750" indent="-285750">
              <a:buFont typeface="Arial" panose="020B0604020202020204" pitchFamily="34" charset="0"/>
              <a:buChar char="•"/>
            </a:pPr>
            <a:r>
              <a:rPr lang="el-GR" sz="1600" b="1" i="1" u="sng" dirty="0">
                <a:ea typeface="MS Mincho" panose="02020609040205080304" pitchFamily="49" charset="-128"/>
              </a:rPr>
              <a:t>συστατικές ή διαπιστωτικές </a:t>
            </a:r>
            <a:endParaRPr lang="el-GR" sz="1600" b="1" i="1" u="sng" dirty="0"/>
          </a:p>
        </p:txBody>
      </p:sp>
      <p:sp>
        <p:nvSpPr>
          <p:cNvPr id="4" name="Ορθογώνιο 3">
            <a:extLst>
              <a:ext uri="{FF2B5EF4-FFF2-40B4-BE49-F238E27FC236}">
                <a16:creationId xmlns:a16="http://schemas.microsoft.com/office/drawing/2014/main" id="{DDFC859D-0CE8-40D0-90D9-BB99D84A7129}"/>
              </a:ext>
            </a:extLst>
          </p:cNvPr>
          <p:cNvSpPr/>
          <p:nvPr/>
        </p:nvSpPr>
        <p:spPr>
          <a:xfrm>
            <a:off x="5436096" y="2200605"/>
            <a:ext cx="2619307" cy="338554"/>
          </a:xfrm>
          <a:prstGeom prst="rect">
            <a:avLst/>
          </a:prstGeom>
        </p:spPr>
        <p:txBody>
          <a:bodyPr wrap="none">
            <a:spAutoFit/>
          </a:bodyPr>
          <a:lstStyle/>
          <a:p>
            <a:pPr marL="285750" indent="-285750">
              <a:buFont typeface="Arial" panose="020B0604020202020204" pitchFamily="34" charset="0"/>
              <a:buChar char="•"/>
            </a:pPr>
            <a:r>
              <a:rPr lang="el-GR" sz="1600" b="1" i="1" u="sng" dirty="0">
                <a:ea typeface="MS Mincho" panose="02020609040205080304" pitchFamily="49" charset="-128"/>
              </a:rPr>
              <a:t>επαχθείς ή επωφελείς</a:t>
            </a:r>
            <a:endParaRPr lang="el-GR" sz="1600" b="1" i="1" u="sng" dirty="0"/>
          </a:p>
        </p:txBody>
      </p:sp>
      <p:sp>
        <p:nvSpPr>
          <p:cNvPr id="5" name="Ορθογώνιο 4">
            <a:extLst>
              <a:ext uri="{FF2B5EF4-FFF2-40B4-BE49-F238E27FC236}">
                <a16:creationId xmlns:a16="http://schemas.microsoft.com/office/drawing/2014/main" id="{81C79B64-EC32-40E0-A6BE-712C9EED9E77}"/>
              </a:ext>
            </a:extLst>
          </p:cNvPr>
          <p:cNvSpPr/>
          <p:nvPr/>
        </p:nvSpPr>
        <p:spPr>
          <a:xfrm>
            <a:off x="5004048" y="4181089"/>
            <a:ext cx="2778518" cy="338554"/>
          </a:xfrm>
          <a:prstGeom prst="rect">
            <a:avLst/>
          </a:prstGeom>
        </p:spPr>
        <p:txBody>
          <a:bodyPr wrap="none">
            <a:spAutoFit/>
          </a:bodyPr>
          <a:lstStyle/>
          <a:p>
            <a:pPr marL="285750" indent="-285750">
              <a:buFont typeface="Arial" panose="020B0604020202020204" pitchFamily="34" charset="0"/>
              <a:buChar char="•"/>
            </a:pPr>
            <a:r>
              <a:rPr lang="el-GR" sz="1600" b="1" i="1" u="sng" dirty="0">
                <a:ea typeface="MS Mincho" panose="02020609040205080304" pitchFamily="49" charset="-128"/>
              </a:rPr>
              <a:t>Ευμενείς και δυσμενείς </a:t>
            </a:r>
            <a:endParaRPr lang="el-GR" sz="1600" b="1" i="1" u="sng" dirty="0"/>
          </a:p>
        </p:txBody>
      </p:sp>
      <p:graphicFrame>
        <p:nvGraphicFramePr>
          <p:cNvPr id="6" name="Πίνακας 5">
            <a:extLst>
              <a:ext uri="{FF2B5EF4-FFF2-40B4-BE49-F238E27FC236}">
                <a16:creationId xmlns:a16="http://schemas.microsoft.com/office/drawing/2014/main" id="{83D2BCBD-29B7-4C73-A673-1E3C65362B6A}"/>
              </a:ext>
            </a:extLst>
          </p:cNvPr>
          <p:cNvGraphicFramePr>
            <a:graphicFrameLocks noGrp="1"/>
          </p:cNvGraphicFramePr>
          <p:nvPr>
            <p:extLst>
              <p:ext uri="{D42A27DB-BD31-4B8C-83A1-F6EECF244321}">
                <p14:modId xmlns:p14="http://schemas.microsoft.com/office/powerpoint/2010/main" val="3261961127"/>
              </p:ext>
            </p:extLst>
          </p:nvPr>
        </p:nvGraphicFramePr>
        <p:xfrm>
          <a:off x="179512" y="1910493"/>
          <a:ext cx="3642074" cy="2103120"/>
        </p:xfrm>
        <a:graphic>
          <a:graphicData uri="http://schemas.openxmlformats.org/drawingml/2006/table">
            <a:tbl>
              <a:tblPr firstRow="1" bandRow="1">
                <a:tableStyleId>{5C22544A-7EE6-4342-B048-85BDC9FD1C3A}</a:tableStyleId>
              </a:tblPr>
              <a:tblGrid>
                <a:gridCol w="3642074">
                  <a:extLst>
                    <a:ext uri="{9D8B030D-6E8A-4147-A177-3AD203B41FA5}">
                      <a16:colId xmlns:a16="http://schemas.microsoft.com/office/drawing/2014/main" val="3286140255"/>
                    </a:ext>
                  </a:extLst>
                </a:gridCol>
              </a:tblGrid>
              <a:tr h="370840">
                <a:tc>
                  <a:txBody>
                    <a:bodyPr/>
                    <a:lstStyle/>
                    <a:p>
                      <a:r>
                        <a:rPr lang="el-GR" sz="1200" b="1" kern="1200" dirty="0">
                          <a:solidFill>
                            <a:schemeClr val="tx1"/>
                          </a:solidFill>
                          <a:effectLst/>
                          <a:latin typeface="+mn-lt"/>
                          <a:ea typeface="+mn-ea"/>
                          <a:cs typeface="+mn-cs"/>
                        </a:rPr>
                        <a:t> οι πρώτες θεσπίζουν άμεσα μια ατομική ρύθμιση με την οποία μεταβάλλεται η νομική κατάσταση του προσώπου, προς το οποίο απευθύνεται, με την ίδρυση, αλλοίωση ή κατάργηση δικαιωμάτων ή την επιβολή υποχρεώσεων. Με τις δεύτερες διαπιστώνεται η υπαγωγή ενός προσώπου σε έναν ή περισσότερους κανόνες δικαίου εξαιτίας της επέλευσης συγκεκριμένων γεγονότων. Η έκδοση της διαπιστωτικής πράξης είναι κατά κανόνα υποχρεωτική για το διοικητικό όργανο </a:t>
                      </a:r>
                      <a:endParaRPr lang="el-GR" sz="1200" dirty="0">
                        <a:solidFill>
                          <a:schemeClr val="tx1"/>
                        </a:solidFill>
                      </a:endParaRPr>
                    </a:p>
                  </a:txBody>
                  <a:tcPr/>
                </a:tc>
                <a:extLst>
                  <a:ext uri="{0D108BD9-81ED-4DB2-BD59-A6C34878D82A}">
                    <a16:rowId xmlns:a16="http://schemas.microsoft.com/office/drawing/2014/main" val="2487480454"/>
                  </a:ext>
                </a:extLst>
              </a:tr>
            </a:tbl>
          </a:graphicData>
        </a:graphic>
      </p:graphicFrame>
      <p:sp>
        <p:nvSpPr>
          <p:cNvPr id="7" name="Ορθογώνιο 6">
            <a:extLst>
              <a:ext uri="{FF2B5EF4-FFF2-40B4-BE49-F238E27FC236}">
                <a16:creationId xmlns:a16="http://schemas.microsoft.com/office/drawing/2014/main" id="{84DD9E7F-20F6-4CBB-89CA-22D80BE6F98C}"/>
              </a:ext>
            </a:extLst>
          </p:cNvPr>
          <p:cNvSpPr/>
          <p:nvPr/>
        </p:nvSpPr>
        <p:spPr>
          <a:xfrm>
            <a:off x="4774657" y="2539159"/>
            <a:ext cx="3942184" cy="738664"/>
          </a:xfrm>
          <a:prstGeom prst="rect">
            <a:avLst/>
          </a:prstGeom>
          <a:solidFill>
            <a:srgbClr val="92D050"/>
          </a:solidFill>
        </p:spPr>
        <p:style>
          <a:lnRef idx="1">
            <a:schemeClr val="accent4"/>
          </a:lnRef>
          <a:fillRef idx="2">
            <a:schemeClr val="accent4"/>
          </a:fillRef>
          <a:effectRef idx="1">
            <a:schemeClr val="accent4"/>
          </a:effectRef>
          <a:fontRef idx="minor">
            <a:schemeClr val="dk1"/>
          </a:fontRef>
        </p:style>
        <p:txBody>
          <a:bodyPr wrap="square">
            <a:spAutoFit/>
          </a:bodyPr>
          <a:lstStyle/>
          <a:p>
            <a:pPr algn="just">
              <a:spcAft>
                <a:spcPts val="0"/>
              </a:spcAft>
            </a:pPr>
            <a:r>
              <a:rPr lang="el-GR" sz="1400" b="1" dirty="0">
                <a:ea typeface="MS Mincho" panose="02020609040205080304" pitchFamily="49" charset="-128"/>
                <a:cs typeface="Times New Roman" panose="02020603050405020304" pitchFamily="18" charset="0"/>
              </a:rPr>
              <a:t>επαχθείς ή επωφελείς, ανάλογα με το αν από την πράξη πηγάζουν υποχρεώσεις ή δικαιώματα του διοικούμενου.</a:t>
            </a:r>
            <a:endParaRPr lang="el-GR" sz="1400" b="1" dirty="0">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8" name="Ορθογώνιο 7">
            <a:extLst>
              <a:ext uri="{FF2B5EF4-FFF2-40B4-BE49-F238E27FC236}">
                <a16:creationId xmlns:a16="http://schemas.microsoft.com/office/drawing/2014/main" id="{4EAFB992-A065-46E6-969D-252E5F05828F}"/>
              </a:ext>
            </a:extLst>
          </p:cNvPr>
          <p:cNvSpPr/>
          <p:nvPr/>
        </p:nvSpPr>
        <p:spPr>
          <a:xfrm>
            <a:off x="2657578" y="4521444"/>
            <a:ext cx="6318448" cy="181588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l-GR" sz="1400" i="1" dirty="0">
                <a:ea typeface="MS Mincho" panose="02020609040205080304" pitchFamily="49" charset="-128"/>
              </a:rPr>
              <a:t> Οι ευμενείς (ή επωφελείς) διοικητικές πράξεις βελτιώνουν τη νομική θέση του διοικουμένου, δημιουργώντας δικαιώματα, ιδρύοντας υποχρεώσεις της Διοίκησης υπέρ αυτού ή επιτρέποντας τη δημιουργία μιας πραγματικής κατάστασης που λειτουργεί ευνοϊκά γι’ αυτόν. Χαρακτηριστικά παραδείγματα ευμενών διοικητικών πράξεων είναι η άδεια οδήγησης, η άδεια άσκησης επαγγέλματος ή λειτουργίας καταστήματος, η πράξη χορήγησης επιδόματος ή σύνταξης κ.ο.κ. Είναι εμφανές ότι η πράξη με την οποία κηρύσσεται η παύση ισχύος μιας δυσμενούς διοικητικής πράξης θεωρείται ευμενής.</a:t>
            </a:r>
            <a:endParaRPr lang="el-GR" sz="1400" i="1" dirty="0"/>
          </a:p>
        </p:txBody>
      </p:sp>
      <p:sp>
        <p:nvSpPr>
          <p:cNvPr id="9" name="Θέση υποσέλιδου 8">
            <a:extLst>
              <a:ext uri="{FF2B5EF4-FFF2-40B4-BE49-F238E27FC236}">
                <a16:creationId xmlns:a16="http://schemas.microsoft.com/office/drawing/2014/main" id="{0C362F4A-F880-493C-A657-4FEA50D96C34}"/>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10" name="Θέση αριθμού διαφάνειας 9">
            <a:extLst>
              <a:ext uri="{FF2B5EF4-FFF2-40B4-BE49-F238E27FC236}">
                <a16:creationId xmlns:a16="http://schemas.microsoft.com/office/drawing/2014/main" id="{EF9EFCDD-5DA9-4CEA-8FB1-773167D342D9}"/>
              </a:ext>
            </a:extLst>
          </p:cNvPr>
          <p:cNvSpPr>
            <a:spLocks noGrp="1"/>
          </p:cNvSpPr>
          <p:nvPr>
            <p:ph type="sldNum" sz="quarter" idx="12"/>
          </p:nvPr>
        </p:nvSpPr>
        <p:spPr/>
        <p:txBody>
          <a:bodyPr/>
          <a:lstStyle/>
          <a:p>
            <a:fld id="{ED7B4A6A-1964-4CFC-A1F8-443DE4ED1966}" type="slidenum">
              <a:rPr lang="es-ES" altLang="el-GR" smtClean="0"/>
              <a:pPr/>
              <a:t>16</a:t>
            </a:fld>
            <a:endParaRPr lang="es-ES" altLang="el-GR"/>
          </a:p>
        </p:txBody>
      </p:sp>
      <p:pic>
        <p:nvPicPr>
          <p:cNvPr id="11" name="Εικόνα 10">
            <a:extLst>
              <a:ext uri="{FF2B5EF4-FFF2-40B4-BE49-F238E27FC236}">
                <a16:creationId xmlns:a16="http://schemas.microsoft.com/office/drawing/2014/main" id="{6C8F0C75-DF29-4EB2-A2E0-06822A7DA19D}"/>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313869325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A74A8D0C-1FD3-4251-B4FC-D560A1609B24}"/>
              </a:ext>
            </a:extLst>
          </p:cNvPr>
          <p:cNvSpPr/>
          <p:nvPr/>
        </p:nvSpPr>
        <p:spPr>
          <a:xfrm>
            <a:off x="611560" y="620688"/>
            <a:ext cx="8280920" cy="4401205"/>
          </a:xfrm>
          <a:prstGeom prst="rect">
            <a:avLst/>
          </a:prstGeom>
        </p:spPr>
        <p:txBody>
          <a:bodyPr wrap="square">
            <a:spAutoFit/>
          </a:bodyPr>
          <a:lstStyle/>
          <a:p>
            <a:pPr algn="ctr"/>
            <a:r>
              <a:rPr lang="el-GR" sz="2000" i="1" dirty="0">
                <a:ea typeface="MS Mincho" panose="02020609040205080304" pitchFamily="49" charset="-128"/>
              </a:rPr>
              <a:t>Δυσμενείς (ή επαχθείς) διοικητικές πράξεις είναι αυτές που επιβαρύνουν, χειροτερεύουν τη νομική θέση του διοικουμένου, επιβάλλοντας υποχρεώσεις για θετική ενέργεια ή παράλειψη, καταργώντας δικαιώματα ή συμφέροντα.</a:t>
            </a:r>
          </a:p>
          <a:p>
            <a:endParaRPr lang="el-GR" sz="2000" dirty="0">
              <a:ea typeface="MS Mincho" panose="02020609040205080304" pitchFamily="49" charset="-128"/>
            </a:endParaRPr>
          </a:p>
          <a:p>
            <a:pPr algn="ctr"/>
            <a:r>
              <a:rPr lang="el-GR" sz="2000" dirty="0">
                <a:ea typeface="MS Mincho" panose="02020609040205080304" pitchFamily="49" charset="-128"/>
              </a:rPr>
              <a:t>Χαρακτηριστικά παραδείγματα δυσμενών διοικητικών πράξεων είναι :</a:t>
            </a:r>
          </a:p>
          <a:p>
            <a:pPr algn="ctr"/>
            <a:endParaRPr lang="el-GR" sz="2000" dirty="0">
              <a:ea typeface="MS Mincho" panose="02020609040205080304" pitchFamily="49" charset="-128"/>
            </a:endParaRPr>
          </a:p>
          <a:p>
            <a:pPr algn="ctr"/>
            <a:r>
              <a:rPr lang="el-GR" sz="2000" dirty="0">
                <a:ea typeface="MS Mincho" panose="02020609040205080304" pitchFamily="49" charset="-128"/>
              </a:rPr>
              <a:t>η  επιβολή προστίμου, </a:t>
            </a:r>
          </a:p>
          <a:p>
            <a:pPr algn="ctr"/>
            <a:r>
              <a:rPr lang="el-GR" sz="2000" dirty="0">
                <a:ea typeface="MS Mincho" panose="02020609040205080304" pitchFamily="49" charset="-128"/>
              </a:rPr>
              <a:t>η επιβολή πειθαρχικών ποινών στους δημόσιους υπαλλήλους κ.ο.κ.</a:t>
            </a:r>
          </a:p>
          <a:p>
            <a:endParaRPr lang="el-GR" sz="2000" dirty="0">
              <a:ea typeface="MS Mincho" panose="02020609040205080304" pitchFamily="49" charset="-128"/>
            </a:endParaRPr>
          </a:p>
          <a:p>
            <a:pPr algn="ctr"/>
            <a:r>
              <a:rPr lang="el-GR" sz="2000" dirty="0">
                <a:ea typeface="MS Mincho" panose="02020609040205080304" pitchFamily="49" charset="-128"/>
              </a:rPr>
              <a:t> </a:t>
            </a:r>
          </a:p>
          <a:p>
            <a:pPr algn="ctr"/>
            <a:endParaRPr lang="el-GR" sz="2000" dirty="0">
              <a:ea typeface="MS Mincho" panose="02020609040205080304" pitchFamily="49" charset="-128"/>
            </a:endParaRPr>
          </a:p>
          <a:p>
            <a:r>
              <a:rPr lang="el-GR" sz="2000" dirty="0">
                <a:ea typeface="MS Mincho" panose="02020609040205080304" pitchFamily="49" charset="-128"/>
              </a:rPr>
              <a:t> Είναι εμφανές ότι η πράξη με την οποία παύει η ισχύς μιας ευμενούς διοικητικής πράξης θεωρείται δυσμενής</a:t>
            </a:r>
            <a:endParaRPr lang="el-GR" sz="2000" dirty="0"/>
          </a:p>
        </p:txBody>
      </p:sp>
      <p:sp>
        <p:nvSpPr>
          <p:cNvPr id="4" name="Θέση υποσέλιδου 3">
            <a:extLst>
              <a:ext uri="{FF2B5EF4-FFF2-40B4-BE49-F238E27FC236}">
                <a16:creationId xmlns:a16="http://schemas.microsoft.com/office/drawing/2014/main" id="{F40AABA2-F4B6-4B01-BA1D-AE87B4FE5521}"/>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1396F57C-E2C7-48E3-B926-930108C4986B}"/>
              </a:ext>
            </a:extLst>
          </p:cNvPr>
          <p:cNvSpPr>
            <a:spLocks noGrp="1"/>
          </p:cNvSpPr>
          <p:nvPr>
            <p:ph type="sldNum" sz="quarter" idx="12"/>
          </p:nvPr>
        </p:nvSpPr>
        <p:spPr/>
        <p:txBody>
          <a:bodyPr/>
          <a:lstStyle/>
          <a:p>
            <a:fld id="{ED7B4A6A-1964-4CFC-A1F8-443DE4ED1966}" type="slidenum">
              <a:rPr lang="es-ES" altLang="el-GR" smtClean="0"/>
              <a:pPr/>
              <a:t>17</a:t>
            </a:fld>
            <a:endParaRPr lang="es-ES" altLang="el-GR"/>
          </a:p>
        </p:txBody>
      </p:sp>
      <p:pic>
        <p:nvPicPr>
          <p:cNvPr id="6" name="Εικόνα 5">
            <a:extLst>
              <a:ext uri="{FF2B5EF4-FFF2-40B4-BE49-F238E27FC236}">
                <a16:creationId xmlns:a16="http://schemas.microsoft.com/office/drawing/2014/main" id="{7FB52988-CE70-4F70-B8E6-DC50E8A2CB8B}"/>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275664927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8E0741D3-FD30-4F90-9555-3761389DD570}"/>
              </a:ext>
            </a:extLst>
          </p:cNvPr>
          <p:cNvSpPr/>
          <p:nvPr/>
        </p:nvSpPr>
        <p:spPr>
          <a:xfrm>
            <a:off x="683568" y="2132856"/>
            <a:ext cx="7776864" cy="1294072"/>
          </a:xfrm>
          <a:prstGeom prst="rect">
            <a:avLst/>
          </a:prstGeom>
        </p:spPr>
        <p:txBody>
          <a:bodyPr wrap="square">
            <a:spAutoFit/>
          </a:bodyPr>
          <a:lstStyle/>
          <a:p>
            <a:pPr algn="just">
              <a:lnSpc>
                <a:spcPct val="150000"/>
              </a:lnSpc>
              <a:spcAft>
                <a:spcPts val="0"/>
              </a:spcAft>
            </a:pPr>
            <a:r>
              <a:rPr lang="el-GR" b="1" u="sng" dirty="0">
                <a:solidFill>
                  <a:srgbClr val="FF0000"/>
                </a:solidFill>
                <a:ea typeface="MS Mincho" panose="02020609040205080304" pitchFamily="49" charset="-128"/>
                <a:cs typeface="Times New Roman" panose="02020603050405020304" pitchFamily="18" charset="0"/>
              </a:rPr>
              <a:t>Η  έκθεση αυτοψίας του αρμόδιου διοικητικού οργάνου, με την οποία διαπιστώνεται αυθαίρετο κτίσμα, αποτελεί ατομική διαπιστωτική επαχθή, δυσμενή διοικητική πράξη. </a:t>
            </a:r>
            <a:endParaRPr lang="el-GR"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5" name="Τίτλος 4">
            <a:extLst>
              <a:ext uri="{FF2B5EF4-FFF2-40B4-BE49-F238E27FC236}">
                <a16:creationId xmlns:a16="http://schemas.microsoft.com/office/drawing/2014/main" id="{EC952F6E-AC65-4C31-BAB5-47FF9F05379E}"/>
              </a:ext>
            </a:extLst>
          </p:cNvPr>
          <p:cNvSpPr>
            <a:spLocks noGrp="1"/>
          </p:cNvSpPr>
          <p:nvPr>
            <p:ph type="title"/>
          </p:nvPr>
        </p:nvSpPr>
        <p:spPr/>
        <p:txBody>
          <a:bodyPr/>
          <a:lstStyle/>
          <a:p>
            <a:r>
              <a:rPr lang="el-GR" dirty="0"/>
              <a:t>ΣΥΜΠΕΡΑΣΜΑ</a:t>
            </a:r>
          </a:p>
        </p:txBody>
      </p:sp>
      <p:sp>
        <p:nvSpPr>
          <p:cNvPr id="6" name="Θέση υποσέλιδου 5">
            <a:extLst>
              <a:ext uri="{FF2B5EF4-FFF2-40B4-BE49-F238E27FC236}">
                <a16:creationId xmlns:a16="http://schemas.microsoft.com/office/drawing/2014/main" id="{0A70ECE7-196C-47D7-B8E2-2C3072694F12}"/>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7" name="Θέση αριθμού διαφάνειας 6">
            <a:extLst>
              <a:ext uri="{FF2B5EF4-FFF2-40B4-BE49-F238E27FC236}">
                <a16:creationId xmlns:a16="http://schemas.microsoft.com/office/drawing/2014/main" id="{95015E13-E977-4D71-8DD7-47E39719CC8A}"/>
              </a:ext>
            </a:extLst>
          </p:cNvPr>
          <p:cNvSpPr>
            <a:spLocks noGrp="1"/>
          </p:cNvSpPr>
          <p:nvPr>
            <p:ph type="sldNum" sz="quarter" idx="12"/>
          </p:nvPr>
        </p:nvSpPr>
        <p:spPr/>
        <p:txBody>
          <a:bodyPr/>
          <a:lstStyle/>
          <a:p>
            <a:fld id="{7CC4EA4B-A8B6-4C68-867B-D5F9724E2135}" type="slidenum">
              <a:rPr lang="es-ES" altLang="el-GR" smtClean="0"/>
              <a:pPr/>
              <a:t>18</a:t>
            </a:fld>
            <a:endParaRPr lang="es-ES" altLang="el-GR"/>
          </a:p>
        </p:txBody>
      </p:sp>
      <p:pic>
        <p:nvPicPr>
          <p:cNvPr id="8" name="Εικόνα 7">
            <a:extLst>
              <a:ext uri="{FF2B5EF4-FFF2-40B4-BE49-F238E27FC236}">
                <a16:creationId xmlns:a16="http://schemas.microsoft.com/office/drawing/2014/main" id="{70812446-D1AC-4EE4-B875-93B99B987C3F}"/>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190024456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1C584FEA-5A85-4A34-B3CF-B1EF5B702BF1}"/>
              </a:ext>
            </a:extLst>
          </p:cNvPr>
          <p:cNvSpPr/>
          <p:nvPr/>
        </p:nvSpPr>
        <p:spPr>
          <a:xfrm rot="20504205">
            <a:off x="145625" y="565254"/>
            <a:ext cx="2507418" cy="646331"/>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l-GR" sz="3600" b="1" i="1" dirty="0">
                <a:effectLst/>
                <a:latin typeface="Calibri" panose="020F0502020204030204" pitchFamily="34" charset="0"/>
                <a:ea typeface="MS Mincho" panose="02020609040205080304" pitchFamily="49" charset="-128"/>
                <a:cs typeface="Times New Roman" panose="02020603050405020304" pitchFamily="18" charset="0"/>
              </a:rPr>
              <a:t>2</a:t>
            </a:r>
            <a:r>
              <a:rPr lang="el-GR" sz="3600" b="1" i="1" baseline="30000" dirty="0">
                <a:effectLst/>
                <a:latin typeface="Calibri" panose="020F0502020204030204" pitchFamily="34" charset="0"/>
                <a:ea typeface="MS Mincho" panose="02020609040205080304" pitchFamily="49" charset="-128"/>
                <a:cs typeface="Times New Roman" panose="02020603050405020304" pitchFamily="18" charset="0"/>
              </a:rPr>
              <a:t>η</a:t>
            </a:r>
            <a:r>
              <a:rPr lang="el-GR" sz="3600" b="1" i="1" dirty="0">
                <a:effectLst/>
                <a:latin typeface="Calibri" panose="020F0502020204030204" pitchFamily="34" charset="0"/>
                <a:ea typeface="MS Mincho" panose="02020609040205080304" pitchFamily="49" charset="-128"/>
                <a:cs typeface="Times New Roman" panose="02020603050405020304" pitchFamily="18" charset="0"/>
              </a:rPr>
              <a:t> ερώτηση </a:t>
            </a:r>
            <a:endParaRPr lang="el-GR" sz="3600" b="1" i="1" dirty="0"/>
          </a:p>
        </p:txBody>
      </p:sp>
      <p:sp>
        <p:nvSpPr>
          <p:cNvPr id="3" name="Ορθογώνιο 2">
            <a:extLst>
              <a:ext uri="{FF2B5EF4-FFF2-40B4-BE49-F238E27FC236}">
                <a16:creationId xmlns:a16="http://schemas.microsoft.com/office/drawing/2014/main" id="{E217D527-3211-4D15-BE9C-BD2B380F659F}"/>
              </a:ext>
            </a:extLst>
          </p:cNvPr>
          <p:cNvSpPr/>
          <p:nvPr/>
        </p:nvSpPr>
        <p:spPr>
          <a:xfrm>
            <a:off x="3203848" y="402179"/>
            <a:ext cx="5454352" cy="1200329"/>
          </a:xfrm>
          <a:prstGeom prst="rect">
            <a:avLst/>
          </a:prstGeom>
        </p:spPr>
        <p:txBody>
          <a:bodyPr wrap="square">
            <a:spAutoFit/>
          </a:bodyPr>
          <a:lstStyle/>
          <a:p>
            <a:pPr algn="ctr"/>
            <a:r>
              <a:rPr lang="el-GR" sz="2400" b="1" dirty="0">
                <a:effectLst/>
                <a:latin typeface="Arial Black" panose="020B0A04020102020204" pitchFamily="34" charset="0"/>
                <a:cs typeface="Times New Roman" panose="02020603050405020304" pitchFamily="18" charset="0"/>
              </a:rPr>
              <a:t>Πρέπει να δημοσιευθεί στην Εφημερίδα της Κυβέρνησης ή όχι ; </a:t>
            </a:r>
          </a:p>
        </p:txBody>
      </p:sp>
      <p:sp>
        <p:nvSpPr>
          <p:cNvPr id="4" name="Ορθογώνιο 3">
            <a:extLst>
              <a:ext uri="{FF2B5EF4-FFF2-40B4-BE49-F238E27FC236}">
                <a16:creationId xmlns:a16="http://schemas.microsoft.com/office/drawing/2014/main" id="{06CD3F9E-4FC2-48C2-A4E2-7ADDA98DDCB6}"/>
              </a:ext>
            </a:extLst>
          </p:cNvPr>
          <p:cNvSpPr/>
          <p:nvPr/>
        </p:nvSpPr>
        <p:spPr>
          <a:xfrm>
            <a:off x="5931024" y="1588198"/>
            <a:ext cx="2915816" cy="738664"/>
          </a:xfrm>
          <a:prstGeom prst="rect">
            <a:avLst/>
          </a:prstGeom>
          <a:solidFill>
            <a:srgbClr val="FFFF00"/>
          </a:solidFill>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l-GR" sz="1400" b="1" i="1" dirty="0">
                <a:solidFill>
                  <a:srgbClr val="C00000"/>
                </a:solidFill>
                <a:latin typeface="Calibri" panose="020F0502020204030204" pitchFamily="34" charset="0"/>
                <a:ea typeface="MS Mincho" panose="02020609040205080304" pitchFamily="49" charset="-128"/>
                <a:cs typeface="Times New Roman" panose="02020603050405020304" pitchFamily="18" charset="0"/>
              </a:rPr>
              <a:t>Θεωρία για την απάντηση : Ακριβοπούλου- Ανθόπουλος, 2015, σελ.106-107</a:t>
            </a:r>
            <a:endParaRPr lang="el-GR" sz="1400" b="1" i="1" dirty="0">
              <a:solidFill>
                <a:srgbClr val="C00000"/>
              </a:solidFill>
            </a:endParaRPr>
          </a:p>
        </p:txBody>
      </p:sp>
      <p:sp>
        <p:nvSpPr>
          <p:cNvPr id="5" name="Ορθογώνιο 4">
            <a:extLst>
              <a:ext uri="{FF2B5EF4-FFF2-40B4-BE49-F238E27FC236}">
                <a16:creationId xmlns:a16="http://schemas.microsoft.com/office/drawing/2014/main" id="{20312BF7-90CB-41BE-99E0-A2D052E51E5B}"/>
              </a:ext>
            </a:extLst>
          </p:cNvPr>
          <p:cNvSpPr/>
          <p:nvPr/>
        </p:nvSpPr>
        <p:spPr>
          <a:xfrm>
            <a:off x="1187624" y="2404885"/>
            <a:ext cx="7110536" cy="830997"/>
          </a:xfrm>
          <a:prstGeom prst="rect">
            <a:avLst/>
          </a:prstGeom>
        </p:spPr>
        <p:txBody>
          <a:bodyPr wrap="square">
            <a:spAutoFit/>
          </a:bodyPr>
          <a:lstStyle/>
          <a:p>
            <a:pPr algn="ctr">
              <a:spcBef>
                <a:spcPts val="1200"/>
              </a:spcBef>
              <a:spcAft>
                <a:spcPts val="0"/>
              </a:spcAft>
            </a:pPr>
            <a:r>
              <a:rPr lang="el-GR" sz="2400" b="1" kern="0" dirty="0">
                <a:solidFill>
                  <a:srgbClr val="2E74B5"/>
                </a:solidFill>
                <a:effectLst/>
                <a:latin typeface="Arial Narrow" panose="020B0606020202030204" pitchFamily="34" charset="0"/>
                <a:ea typeface="MS Gothic" panose="020B0609070205080204" pitchFamily="49" charset="-128"/>
                <a:cs typeface="Times New Roman" panose="02020603050405020304" pitchFamily="18" charset="0"/>
              </a:rPr>
              <a:t>Στο ερώτημα θα έχετε απαντήσει ολοκληρωμένα αν έχετε κάνει αναφορά στα εξής : </a:t>
            </a:r>
          </a:p>
        </p:txBody>
      </p:sp>
      <p:sp>
        <p:nvSpPr>
          <p:cNvPr id="6" name="Ορθογώνιο 5">
            <a:extLst>
              <a:ext uri="{FF2B5EF4-FFF2-40B4-BE49-F238E27FC236}">
                <a16:creationId xmlns:a16="http://schemas.microsoft.com/office/drawing/2014/main" id="{4281435A-3499-4977-9DD6-FFBA23465C0D}"/>
              </a:ext>
            </a:extLst>
          </p:cNvPr>
          <p:cNvSpPr/>
          <p:nvPr/>
        </p:nvSpPr>
        <p:spPr>
          <a:xfrm>
            <a:off x="906232" y="3536595"/>
            <a:ext cx="3587842"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γνωστοποίηση διοικητικής πράξης</a:t>
            </a:r>
          </a:p>
        </p:txBody>
      </p:sp>
      <p:sp>
        <p:nvSpPr>
          <p:cNvPr id="7" name="Ορθογώνιο 6">
            <a:extLst>
              <a:ext uri="{FF2B5EF4-FFF2-40B4-BE49-F238E27FC236}">
                <a16:creationId xmlns:a16="http://schemas.microsoft.com/office/drawing/2014/main" id="{8AE668AB-7060-438E-BFFC-5301226E20E8}"/>
              </a:ext>
            </a:extLst>
          </p:cNvPr>
          <p:cNvSpPr/>
          <p:nvPr/>
        </p:nvSpPr>
        <p:spPr>
          <a:xfrm>
            <a:off x="1703287" y="4100218"/>
            <a:ext cx="1526380"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Δημοσίευση</a:t>
            </a:r>
          </a:p>
        </p:txBody>
      </p:sp>
      <p:sp>
        <p:nvSpPr>
          <p:cNvPr id="8" name="Ορθογώνιο 7">
            <a:extLst>
              <a:ext uri="{FF2B5EF4-FFF2-40B4-BE49-F238E27FC236}">
                <a16:creationId xmlns:a16="http://schemas.microsoft.com/office/drawing/2014/main" id="{67B55524-4C5D-4D50-99AD-86F1A308CC33}"/>
              </a:ext>
            </a:extLst>
          </p:cNvPr>
          <p:cNvSpPr/>
          <p:nvPr/>
        </p:nvSpPr>
        <p:spPr>
          <a:xfrm>
            <a:off x="3563888" y="4433871"/>
            <a:ext cx="1614545"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Κοινοποίηση</a:t>
            </a:r>
          </a:p>
        </p:txBody>
      </p:sp>
      <p:sp>
        <p:nvSpPr>
          <p:cNvPr id="9" name="Ορθογώνιο 8">
            <a:extLst>
              <a:ext uri="{FF2B5EF4-FFF2-40B4-BE49-F238E27FC236}">
                <a16:creationId xmlns:a16="http://schemas.microsoft.com/office/drawing/2014/main" id="{B334FF54-2AF1-4F9A-B0BE-12AE508E44E7}"/>
              </a:ext>
            </a:extLst>
          </p:cNvPr>
          <p:cNvSpPr/>
          <p:nvPr/>
        </p:nvSpPr>
        <p:spPr>
          <a:xfrm>
            <a:off x="654938" y="5043488"/>
            <a:ext cx="4011034"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Νομολογία και νομοθεσία για αυθαίρετα</a:t>
            </a:r>
          </a:p>
        </p:txBody>
      </p:sp>
      <p:sp>
        <p:nvSpPr>
          <p:cNvPr id="10" name="Ορθογώνιο 9">
            <a:extLst>
              <a:ext uri="{FF2B5EF4-FFF2-40B4-BE49-F238E27FC236}">
                <a16:creationId xmlns:a16="http://schemas.microsoft.com/office/drawing/2014/main" id="{09705B1E-BFFF-4998-AC99-20290A8EED28}"/>
              </a:ext>
            </a:extLst>
          </p:cNvPr>
          <p:cNvSpPr/>
          <p:nvPr/>
        </p:nvSpPr>
        <p:spPr>
          <a:xfrm>
            <a:off x="2986310" y="5715188"/>
            <a:ext cx="1585690"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Συμπέρασμα</a:t>
            </a:r>
          </a:p>
        </p:txBody>
      </p:sp>
      <p:pic>
        <p:nvPicPr>
          <p:cNvPr id="13" name="Εικόνα 12">
            <a:extLst>
              <a:ext uri="{FF2B5EF4-FFF2-40B4-BE49-F238E27FC236}">
                <a16:creationId xmlns:a16="http://schemas.microsoft.com/office/drawing/2014/main" id="{92243B78-ED76-4AFD-94E2-BDC95D818A9A}"/>
              </a:ext>
            </a:extLst>
          </p:cNvPr>
          <p:cNvPicPr>
            <a:picLocks noChangeAspect="1"/>
          </p:cNvPicPr>
          <p:nvPr/>
        </p:nvPicPr>
        <p:blipFill>
          <a:blip r:embed="rId2"/>
          <a:stretch>
            <a:fillRect/>
          </a:stretch>
        </p:blipFill>
        <p:spPr>
          <a:xfrm>
            <a:off x="1494311" y="3929603"/>
            <a:ext cx="461309" cy="522107"/>
          </a:xfrm>
          <a:prstGeom prst="rect">
            <a:avLst/>
          </a:prstGeom>
        </p:spPr>
      </p:pic>
      <p:pic>
        <p:nvPicPr>
          <p:cNvPr id="14" name="Εικόνα 13">
            <a:extLst>
              <a:ext uri="{FF2B5EF4-FFF2-40B4-BE49-F238E27FC236}">
                <a16:creationId xmlns:a16="http://schemas.microsoft.com/office/drawing/2014/main" id="{1BE6C4BB-2595-48A1-A779-C369B11D53C6}"/>
              </a:ext>
            </a:extLst>
          </p:cNvPr>
          <p:cNvPicPr>
            <a:picLocks noChangeAspect="1"/>
          </p:cNvPicPr>
          <p:nvPr/>
        </p:nvPicPr>
        <p:blipFill>
          <a:blip r:embed="rId2"/>
          <a:stretch>
            <a:fillRect/>
          </a:stretch>
        </p:blipFill>
        <p:spPr>
          <a:xfrm>
            <a:off x="647855" y="3395804"/>
            <a:ext cx="461309" cy="522107"/>
          </a:xfrm>
          <a:prstGeom prst="rect">
            <a:avLst/>
          </a:prstGeom>
        </p:spPr>
      </p:pic>
      <p:pic>
        <p:nvPicPr>
          <p:cNvPr id="15" name="Εικόνα 14">
            <a:extLst>
              <a:ext uri="{FF2B5EF4-FFF2-40B4-BE49-F238E27FC236}">
                <a16:creationId xmlns:a16="http://schemas.microsoft.com/office/drawing/2014/main" id="{43851F96-DAD1-45AF-907E-24200D17DD4E}"/>
              </a:ext>
            </a:extLst>
          </p:cNvPr>
          <p:cNvPicPr>
            <a:picLocks noChangeAspect="1"/>
          </p:cNvPicPr>
          <p:nvPr/>
        </p:nvPicPr>
        <p:blipFill>
          <a:blip r:embed="rId2"/>
          <a:stretch>
            <a:fillRect/>
          </a:stretch>
        </p:blipFill>
        <p:spPr>
          <a:xfrm>
            <a:off x="3369050" y="4332533"/>
            <a:ext cx="461309" cy="522107"/>
          </a:xfrm>
          <a:prstGeom prst="rect">
            <a:avLst/>
          </a:prstGeom>
        </p:spPr>
      </p:pic>
      <p:pic>
        <p:nvPicPr>
          <p:cNvPr id="16" name="Εικόνα 15">
            <a:extLst>
              <a:ext uri="{FF2B5EF4-FFF2-40B4-BE49-F238E27FC236}">
                <a16:creationId xmlns:a16="http://schemas.microsoft.com/office/drawing/2014/main" id="{3CD4F12B-9217-40F1-AFBB-D896DE21D3EE}"/>
              </a:ext>
            </a:extLst>
          </p:cNvPr>
          <p:cNvPicPr>
            <a:picLocks noChangeAspect="1"/>
          </p:cNvPicPr>
          <p:nvPr/>
        </p:nvPicPr>
        <p:blipFill>
          <a:blip r:embed="rId2"/>
          <a:stretch>
            <a:fillRect/>
          </a:stretch>
        </p:blipFill>
        <p:spPr>
          <a:xfrm>
            <a:off x="2768358" y="5566201"/>
            <a:ext cx="461309" cy="522107"/>
          </a:xfrm>
          <a:prstGeom prst="rect">
            <a:avLst/>
          </a:prstGeom>
        </p:spPr>
      </p:pic>
      <p:pic>
        <p:nvPicPr>
          <p:cNvPr id="17" name="Εικόνα 16">
            <a:extLst>
              <a:ext uri="{FF2B5EF4-FFF2-40B4-BE49-F238E27FC236}">
                <a16:creationId xmlns:a16="http://schemas.microsoft.com/office/drawing/2014/main" id="{69CF4318-E5CC-430B-9034-624942BBF318}"/>
              </a:ext>
            </a:extLst>
          </p:cNvPr>
          <p:cNvPicPr>
            <a:picLocks noChangeAspect="1"/>
          </p:cNvPicPr>
          <p:nvPr/>
        </p:nvPicPr>
        <p:blipFill>
          <a:blip r:embed="rId2"/>
          <a:stretch>
            <a:fillRect/>
          </a:stretch>
        </p:blipFill>
        <p:spPr>
          <a:xfrm>
            <a:off x="193629" y="4967100"/>
            <a:ext cx="461309" cy="522107"/>
          </a:xfrm>
          <a:prstGeom prst="rect">
            <a:avLst/>
          </a:prstGeom>
        </p:spPr>
      </p:pic>
      <p:sp>
        <p:nvSpPr>
          <p:cNvPr id="11" name="Θέση υποσέλιδου 10">
            <a:extLst>
              <a:ext uri="{FF2B5EF4-FFF2-40B4-BE49-F238E27FC236}">
                <a16:creationId xmlns:a16="http://schemas.microsoft.com/office/drawing/2014/main" id="{25AA691B-ABBF-45F4-B41D-5ECE03107658}"/>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12" name="Θέση αριθμού διαφάνειας 11">
            <a:extLst>
              <a:ext uri="{FF2B5EF4-FFF2-40B4-BE49-F238E27FC236}">
                <a16:creationId xmlns:a16="http://schemas.microsoft.com/office/drawing/2014/main" id="{45968809-FD28-45CE-8EB2-AFB6C9CC311B}"/>
              </a:ext>
            </a:extLst>
          </p:cNvPr>
          <p:cNvSpPr>
            <a:spLocks noGrp="1"/>
          </p:cNvSpPr>
          <p:nvPr>
            <p:ph type="sldNum" sz="quarter" idx="12"/>
          </p:nvPr>
        </p:nvSpPr>
        <p:spPr/>
        <p:txBody>
          <a:bodyPr/>
          <a:lstStyle/>
          <a:p>
            <a:fld id="{ED7B4A6A-1964-4CFC-A1F8-443DE4ED1966}" type="slidenum">
              <a:rPr lang="es-ES" altLang="el-GR" smtClean="0"/>
              <a:pPr/>
              <a:t>19</a:t>
            </a:fld>
            <a:endParaRPr lang="es-ES" altLang="el-GR"/>
          </a:p>
        </p:txBody>
      </p:sp>
      <p:pic>
        <p:nvPicPr>
          <p:cNvPr id="18" name="Εικόνα 17">
            <a:extLst>
              <a:ext uri="{FF2B5EF4-FFF2-40B4-BE49-F238E27FC236}">
                <a16:creationId xmlns:a16="http://schemas.microsoft.com/office/drawing/2014/main" id="{4562137D-2EDD-4519-8B88-0F936AB392B8}"/>
              </a:ext>
            </a:extLst>
          </p:cNvPr>
          <p:cNvPicPr>
            <a:picLocks noChangeAspect="1"/>
          </p:cNvPicPr>
          <p:nvPr/>
        </p:nvPicPr>
        <p:blipFill>
          <a:blip r:embed="rId3"/>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407310690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138809" y="1758542"/>
            <a:ext cx="2109133" cy="3340916"/>
          </a:xfrm>
        </p:spPr>
        <p:txBody>
          <a:bodyPr anchor="ctr">
            <a:normAutofit/>
          </a:bodyPr>
          <a:lstStyle/>
          <a:p>
            <a:r>
              <a:rPr lang="el-GR" sz="2400" b="1" u="sng" dirty="0">
                <a:latin typeface="Arial" panose="020B0604020202020204" pitchFamily="34" charset="0"/>
                <a:ea typeface="Calibri"/>
                <a:cs typeface="Arial" panose="020B0604020202020204" pitchFamily="34" charset="0"/>
              </a:rPr>
              <a:t>Τύπος των Διοικητικών Πράξεων</a:t>
            </a:r>
            <a:br>
              <a:rPr lang="el-GR" sz="2400" dirty="0">
                <a:latin typeface="Arial" panose="020B0604020202020204" pitchFamily="34" charset="0"/>
                <a:ea typeface="Calibri"/>
                <a:cs typeface="Arial" panose="020B0604020202020204" pitchFamily="34" charset="0"/>
              </a:rPr>
            </a:br>
            <a:endParaRPr lang="el-GR" sz="2400" dirty="0">
              <a:latin typeface="Arial" panose="020B0604020202020204" pitchFamily="34" charset="0"/>
              <a:cs typeface="Arial" panose="020B0604020202020204" pitchFamily="34" charset="0"/>
            </a:endParaRPr>
          </a:p>
        </p:txBody>
      </p:sp>
      <p:sp>
        <p:nvSpPr>
          <p:cNvPr id="3" name="2 - Θέση περιεχομένου"/>
          <p:cNvSpPr>
            <a:spLocks noGrp="1"/>
          </p:cNvSpPr>
          <p:nvPr>
            <p:ph idx="1"/>
          </p:nvPr>
        </p:nvSpPr>
        <p:spPr>
          <a:xfrm>
            <a:off x="3731284" y="1333112"/>
            <a:ext cx="4855210" cy="4032842"/>
          </a:xfrm>
        </p:spPr>
        <p:txBody>
          <a:bodyPr anchor="ctr">
            <a:normAutofit/>
          </a:bodyPr>
          <a:lstStyle/>
          <a:p>
            <a:pPr marL="170021" indent="170021">
              <a:spcBef>
                <a:spcPts val="900"/>
              </a:spcBef>
              <a:spcAft>
                <a:spcPts val="750"/>
              </a:spcAft>
            </a:pPr>
            <a:r>
              <a:rPr lang="el-GR" sz="1800" dirty="0">
                <a:latin typeface="Arial" panose="020B0604020202020204" pitchFamily="34" charset="0"/>
                <a:ea typeface="Calibri"/>
                <a:cs typeface="Arial" panose="020B0604020202020204" pitchFamily="34" charset="0"/>
              </a:rPr>
              <a:t>Ως τύπος θεωρείται η μορφή με την οποία διατυπώνεται η δήλωση της βούλησης του διοικητικού οργάνου. Η διοικητική πράξη πρέπει, κατά κανόνα, να είναι έγγραφη. Μόνο κατ’ εξαίρεση και χάριν της προστασίας του διοικουμένου αναγνωρίζεται η προφορική διοικητική πράξη. Το έγγραφο πρέπει να αναγράφει χρονολογία και υπογραφή του οργάνου που την εκδίδει. Δεν απαιτείται πρωτοκόλληση.</a:t>
            </a:r>
          </a:p>
          <a:p>
            <a:endParaRPr lang="el-GR" sz="1800" dirty="0">
              <a:latin typeface="Arial" panose="020B0604020202020204" pitchFamily="34" charset="0"/>
              <a:cs typeface="Arial" panose="020B0604020202020204" pitchFamily="34" charset="0"/>
            </a:endParaRPr>
          </a:p>
        </p:txBody>
      </p:sp>
      <p:sp>
        <p:nvSpPr>
          <p:cNvPr id="4" name="3 - Θέση υποσέλιδου"/>
          <p:cNvSpPr>
            <a:spLocks noGrp="1"/>
          </p:cNvSpPr>
          <p:nvPr>
            <p:ph type="ftr" sz="quarter" idx="11"/>
          </p:nvPr>
        </p:nvSpPr>
        <p:spPr>
          <a:xfrm rot="5400000">
            <a:off x="-1677848" y="3603108"/>
            <a:ext cx="4414014" cy="134382"/>
          </a:xfrm>
        </p:spPr>
        <p:txBody>
          <a:bodyPr>
            <a:normAutofit fontScale="25000" lnSpcReduction="20000"/>
          </a:bodyPr>
          <a:lstStyle/>
          <a:p>
            <a:pPr>
              <a:lnSpc>
                <a:spcPct val="90000"/>
              </a:lnSpc>
              <a:spcAft>
                <a:spcPts val="450"/>
              </a:spcAft>
            </a:pPr>
            <a:r>
              <a:rPr lang="en-US">
                <a:solidFill>
                  <a:schemeClr val="bg1"/>
                </a:solidFill>
              </a:rPr>
              <a:t>vicky.varda@eclass4u.gr</a:t>
            </a:r>
            <a:endParaRPr lang="el-GR">
              <a:solidFill>
                <a:schemeClr val="bg1"/>
              </a:solidFill>
            </a:endParaRPr>
          </a:p>
        </p:txBody>
      </p:sp>
      <p:sp>
        <p:nvSpPr>
          <p:cNvPr id="5" name="Θέση αριθμού διαφάνειας 4"/>
          <p:cNvSpPr>
            <a:spLocks noGrp="1"/>
          </p:cNvSpPr>
          <p:nvPr>
            <p:ph type="sldNum" sz="quarter" idx="12"/>
          </p:nvPr>
        </p:nvSpPr>
        <p:spPr>
          <a:xfrm>
            <a:off x="118806" y="980695"/>
            <a:ext cx="477545" cy="242138"/>
          </a:xfrm>
        </p:spPr>
        <p:txBody>
          <a:bodyPr>
            <a:normAutofit lnSpcReduction="10000"/>
          </a:bodyPr>
          <a:lstStyle/>
          <a:p>
            <a:pPr>
              <a:lnSpc>
                <a:spcPct val="90000"/>
              </a:lnSpc>
              <a:spcAft>
                <a:spcPts val="450"/>
              </a:spcAft>
            </a:pPr>
            <a:fld id="{256D3EEF-DE4E-429D-8EC4-DDC531AFF587}" type="slidenum">
              <a:rPr lang="el-GR" sz="1125">
                <a:solidFill>
                  <a:schemeClr val="bg1"/>
                </a:solidFill>
              </a:rPr>
              <a:pPr>
                <a:lnSpc>
                  <a:spcPct val="90000"/>
                </a:lnSpc>
                <a:spcAft>
                  <a:spcPts val="450"/>
                </a:spcAft>
              </a:pPr>
              <a:t>20</a:t>
            </a:fld>
            <a:endParaRPr lang="el-GR" sz="1125">
              <a:solidFill>
                <a:schemeClr val="bg1"/>
              </a:solidFill>
            </a:endParaRPr>
          </a:p>
        </p:txBody>
      </p:sp>
      <p:pic>
        <p:nvPicPr>
          <p:cNvPr id="11" name="Εικόνα 10">
            <a:extLst>
              <a:ext uri="{FF2B5EF4-FFF2-40B4-BE49-F238E27FC236}">
                <a16:creationId xmlns:a16="http://schemas.microsoft.com/office/drawing/2014/main" id="{1F1284BA-E14D-475C-A48E-EE1964F43AA1}"/>
              </a:ext>
            </a:extLst>
          </p:cNvPr>
          <p:cNvPicPr>
            <a:picLocks noChangeAspect="1"/>
          </p:cNvPicPr>
          <p:nvPr/>
        </p:nvPicPr>
        <p:blipFill>
          <a:blip r:embed="rId2"/>
          <a:stretch>
            <a:fillRect/>
          </a:stretch>
        </p:blipFill>
        <p:spPr>
          <a:xfrm>
            <a:off x="1101242" y="5805264"/>
            <a:ext cx="2080260" cy="441737"/>
          </a:xfrm>
          <a:prstGeom prst="rect">
            <a:avLst/>
          </a:prstGeom>
        </p:spPr>
      </p:pic>
    </p:spTree>
    <p:extLst>
      <p:ext uri="{BB962C8B-B14F-4D97-AF65-F5344CB8AC3E}">
        <p14:creationId xmlns:p14="http://schemas.microsoft.com/office/powerpoint/2010/main" val="72621986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931860" y="199810"/>
            <a:ext cx="5605629" cy="994172"/>
          </a:xfrm>
        </p:spPr>
        <p:txBody>
          <a:bodyPr>
            <a:normAutofit/>
          </a:bodyPr>
          <a:lstStyle/>
          <a:p>
            <a:r>
              <a:rPr lang="el-GR" sz="3850" dirty="0">
                <a:latin typeface="Arial" panose="020B0604020202020204" pitchFamily="34" charset="0"/>
                <a:ea typeface="Calibri"/>
                <a:cs typeface="Arial" panose="020B0604020202020204" pitchFamily="34" charset="0"/>
              </a:rPr>
              <a:t>Δημοσίευση </a:t>
            </a:r>
            <a:endParaRPr lang="el-GR" sz="3850" dirty="0">
              <a:latin typeface="Arial" panose="020B0604020202020204" pitchFamily="34" charset="0"/>
              <a:cs typeface="Arial" panose="020B0604020202020204" pitchFamily="34" charset="0"/>
            </a:endParaRPr>
          </a:p>
        </p:txBody>
      </p:sp>
      <p:sp>
        <p:nvSpPr>
          <p:cNvPr id="4" name="3 - Θέση υποσέλιδου"/>
          <p:cNvSpPr>
            <a:spLocks noGrp="1"/>
          </p:cNvSpPr>
          <p:nvPr>
            <p:ph type="ftr" sz="quarter" idx="11"/>
          </p:nvPr>
        </p:nvSpPr>
        <p:spPr>
          <a:xfrm>
            <a:off x="307916" y="6423463"/>
            <a:ext cx="3670627" cy="273844"/>
          </a:xfrm>
        </p:spPr>
        <p:txBody>
          <a:bodyPr>
            <a:normAutofit/>
          </a:bodyPr>
          <a:lstStyle/>
          <a:p>
            <a:pPr algn="l">
              <a:spcAft>
                <a:spcPts val="450"/>
              </a:spcAft>
            </a:pPr>
            <a:r>
              <a:rPr lang="en-US" sz="920">
                <a:solidFill>
                  <a:schemeClr val="tx1">
                    <a:lumMod val="75000"/>
                    <a:lumOff val="25000"/>
                  </a:schemeClr>
                </a:solidFill>
              </a:rPr>
              <a:t>vicky.varda@eclass4u.gr</a:t>
            </a:r>
            <a:endParaRPr lang="el-GR" sz="920">
              <a:solidFill>
                <a:schemeClr val="tx1">
                  <a:lumMod val="75000"/>
                  <a:lumOff val="25000"/>
                </a:schemeClr>
              </a:solidFill>
            </a:endParaRPr>
          </a:p>
        </p:txBody>
      </p:sp>
      <p:sp>
        <p:nvSpPr>
          <p:cNvPr id="18" name="Rectangle 17">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Oval 19">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F08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Εικόνα 12">
            <a:extLst>
              <a:ext uri="{FF2B5EF4-FFF2-40B4-BE49-F238E27FC236}">
                <a16:creationId xmlns:a16="http://schemas.microsoft.com/office/drawing/2014/main" id="{FA0C06FF-9600-4B41-8083-663BCAD1C84D}"/>
              </a:ext>
            </a:extLst>
          </p:cNvPr>
          <p:cNvPicPr>
            <a:picLocks noChangeAspect="1"/>
          </p:cNvPicPr>
          <p:nvPr/>
        </p:nvPicPr>
        <p:blipFill>
          <a:blip r:embed="rId2"/>
          <a:stretch>
            <a:fillRect/>
          </a:stretch>
        </p:blipFill>
        <p:spPr>
          <a:xfrm>
            <a:off x="4623874" y="6408317"/>
            <a:ext cx="1462672" cy="249873"/>
          </a:xfrm>
          <a:prstGeom prst="rect">
            <a:avLst/>
          </a:prstGeom>
        </p:spPr>
      </p:pic>
      <p:sp>
        <p:nvSpPr>
          <p:cNvPr id="5" name="Θέση αριθμού διαφάνειας 4"/>
          <p:cNvSpPr>
            <a:spLocks noGrp="1"/>
          </p:cNvSpPr>
          <p:nvPr>
            <p:ph type="sldNum" sz="quarter" idx="12"/>
          </p:nvPr>
        </p:nvSpPr>
        <p:spPr>
          <a:xfrm>
            <a:off x="7576075" y="6415760"/>
            <a:ext cx="759278" cy="273844"/>
          </a:xfrm>
        </p:spPr>
        <p:txBody>
          <a:bodyPr>
            <a:normAutofit/>
          </a:bodyPr>
          <a:lstStyle/>
          <a:p>
            <a:pPr>
              <a:spcAft>
                <a:spcPts val="450"/>
              </a:spcAft>
            </a:pPr>
            <a:fld id="{256D3EEF-DE4E-429D-8EC4-DDC531AFF587}" type="slidenum">
              <a:rPr lang="el-GR" sz="920">
                <a:solidFill>
                  <a:srgbClr val="FFFFFF"/>
                </a:solidFill>
              </a:rPr>
              <a:pPr>
                <a:spcAft>
                  <a:spcPts val="450"/>
                </a:spcAft>
              </a:pPr>
              <a:t>21</a:t>
            </a:fld>
            <a:endParaRPr lang="el-GR" sz="920">
              <a:solidFill>
                <a:srgbClr val="FFFFFF"/>
              </a:solidFill>
            </a:endParaRPr>
          </a:p>
        </p:txBody>
      </p:sp>
      <p:graphicFrame>
        <p:nvGraphicFramePr>
          <p:cNvPr id="7" name="2 - Θέση περιεχομένου"/>
          <p:cNvGraphicFramePr>
            <a:graphicFrameLocks noGrp="1"/>
          </p:cNvGraphicFramePr>
          <p:nvPr>
            <p:ph idx="1"/>
            <p:extLst>
              <p:ext uri="{D42A27DB-BD31-4B8C-83A1-F6EECF244321}">
                <p14:modId xmlns:p14="http://schemas.microsoft.com/office/powerpoint/2010/main" val="2608644993"/>
              </p:ext>
            </p:extLst>
          </p:nvPr>
        </p:nvGraphicFramePr>
        <p:xfrm>
          <a:off x="467544" y="1681653"/>
          <a:ext cx="7560839" cy="43345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034496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138809" y="1758542"/>
            <a:ext cx="2109133" cy="3340916"/>
          </a:xfrm>
        </p:spPr>
        <p:txBody>
          <a:bodyPr anchor="ctr">
            <a:normAutofit/>
          </a:bodyPr>
          <a:lstStyle/>
          <a:p>
            <a:r>
              <a:rPr lang="el-GR" sz="2400">
                <a:latin typeface="Arial" panose="020B0604020202020204" pitchFamily="34" charset="0"/>
                <a:ea typeface="Calibri"/>
                <a:cs typeface="Arial" panose="020B0604020202020204" pitchFamily="34" charset="0"/>
              </a:rPr>
              <a:t>Κοινοποίηση </a:t>
            </a:r>
            <a:endParaRPr lang="el-GR" sz="2400">
              <a:latin typeface="Arial" panose="020B0604020202020204" pitchFamily="34" charset="0"/>
              <a:cs typeface="Arial" panose="020B0604020202020204" pitchFamily="34" charset="0"/>
            </a:endParaRPr>
          </a:p>
        </p:txBody>
      </p:sp>
      <p:sp>
        <p:nvSpPr>
          <p:cNvPr id="3" name="2 - Θέση περιεχομένου"/>
          <p:cNvSpPr>
            <a:spLocks noGrp="1"/>
          </p:cNvSpPr>
          <p:nvPr>
            <p:ph idx="1"/>
          </p:nvPr>
        </p:nvSpPr>
        <p:spPr>
          <a:xfrm>
            <a:off x="3731284" y="1492046"/>
            <a:ext cx="4196320" cy="3873908"/>
          </a:xfrm>
        </p:spPr>
        <p:txBody>
          <a:bodyPr anchor="ctr">
            <a:normAutofit/>
          </a:bodyPr>
          <a:lstStyle/>
          <a:p>
            <a:r>
              <a:rPr lang="el-GR" sz="1800" dirty="0">
                <a:latin typeface="Arial" panose="020B0604020202020204" pitchFamily="34" charset="0"/>
                <a:ea typeface="Calibri"/>
                <a:cs typeface="Arial" panose="020B0604020202020204" pitchFamily="34" charset="0"/>
              </a:rPr>
              <a:t>καλείται η ενέργεια με την οποία η διοικητική πράξη καθίσταται γνωστή στον ενδιαφερόμενο διοικούμενο. Απαιτείται, κατά κανόνα, για τις ατομικές διοικητικές πράξεις. Η κοινοποίηση της πράξης δεν αποτελεί συστατικό στοιχείο της και η παράλειψή της ή τυχόν ελαττώματά της δεν θίγουν το κύρος της.</a:t>
            </a:r>
          </a:p>
          <a:p>
            <a:endParaRPr lang="el-GR" sz="1800" dirty="0">
              <a:latin typeface="Arial" panose="020B0604020202020204" pitchFamily="34" charset="0"/>
              <a:cs typeface="Arial" panose="020B0604020202020204" pitchFamily="34" charset="0"/>
            </a:endParaRPr>
          </a:p>
        </p:txBody>
      </p:sp>
      <p:sp>
        <p:nvSpPr>
          <p:cNvPr id="4" name="3 - Θέση υποσέλιδου"/>
          <p:cNvSpPr>
            <a:spLocks noGrp="1"/>
          </p:cNvSpPr>
          <p:nvPr>
            <p:ph type="ftr" sz="quarter" idx="11"/>
          </p:nvPr>
        </p:nvSpPr>
        <p:spPr>
          <a:xfrm rot="5400000">
            <a:off x="-1677848" y="3603108"/>
            <a:ext cx="4414014" cy="134382"/>
          </a:xfrm>
        </p:spPr>
        <p:txBody>
          <a:bodyPr>
            <a:normAutofit fontScale="25000" lnSpcReduction="20000"/>
          </a:bodyPr>
          <a:lstStyle/>
          <a:p>
            <a:pPr>
              <a:lnSpc>
                <a:spcPct val="90000"/>
              </a:lnSpc>
              <a:spcAft>
                <a:spcPts val="450"/>
              </a:spcAft>
            </a:pPr>
            <a:r>
              <a:rPr lang="en-US">
                <a:solidFill>
                  <a:schemeClr val="bg1"/>
                </a:solidFill>
              </a:rPr>
              <a:t>vicky.varda@eclass4u.gr</a:t>
            </a:r>
            <a:endParaRPr lang="el-GR">
              <a:solidFill>
                <a:schemeClr val="bg1"/>
              </a:solidFill>
            </a:endParaRPr>
          </a:p>
        </p:txBody>
      </p:sp>
      <p:sp>
        <p:nvSpPr>
          <p:cNvPr id="5" name="Θέση αριθμού διαφάνειας 4"/>
          <p:cNvSpPr>
            <a:spLocks noGrp="1"/>
          </p:cNvSpPr>
          <p:nvPr>
            <p:ph type="sldNum" sz="quarter" idx="12"/>
          </p:nvPr>
        </p:nvSpPr>
        <p:spPr>
          <a:xfrm>
            <a:off x="118806" y="980695"/>
            <a:ext cx="477545" cy="242138"/>
          </a:xfrm>
        </p:spPr>
        <p:txBody>
          <a:bodyPr>
            <a:normAutofit lnSpcReduction="10000"/>
          </a:bodyPr>
          <a:lstStyle/>
          <a:p>
            <a:pPr>
              <a:lnSpc>
                <a:spcPct val="90000"/>
              </a:lnSpc>
              <a:spcAft>
                <a:spcPts val="450"/>
              </a:spcAft>
            </a:pPr>
            <a:fld id="{256D3EEF-DE4E-429D-8EC4-DDC531AFF587}" type="slidenum">
              <a:rPr lang="el-GR" sz="1125">
                <a:solidFill>
                  <a:schemeClr val="bg1"/>
                </a:solidFill>
              </a:rPr>
              <a:pPr>
                <a:lnSpc>
                  <a:spcPct val="90000"/>
                </a:lnSpc>
                <a:spcAft>
                  <a:spcPts val="450"/>
                </a:spcAft>
              </a:pPr>
              <a:t>22</a:t>
            </a:fld>
            <a:endParaRPr lang="el-GR" sz="1125">
              <a:solidFill>
                <a:schemeClr val="bg1"/>
              </a:solidFill>
            </a:endParaRPr>
          </a:p>
        </p:txBody>
      </p:sp>
      <p:pic>
        <p:nvPicPr>
          <p:cNvPr id="11" name="Εικόνα 10">
            <a:extLst>
              <a:ext uri="{FF2B5EF4-FFF2-40B4-BE49-F238E27FC236}">
                <a16:creationId xmlns:a16="http://schemas.microsoft.com/office/drawing/2014/main" id="{ED1277E0-628C-4F10-9FA5-C04A0597430C}"/>
              </a:ext>
            </a:extLst>
          </p:cNvPr>
          <p:cNvPicPr>
            <a:picLocks noChangeAspect="1"/>
          </p:cNvPicPr>
          <p:nvPr/>
        </p:nvPicPr>
        <p:blipFill>
          <a:blip r:embed="rId2"/>
          <a:stretch>
            <a:fillRect/>
          </a:stretch>
        </p:blipFill>
        <p:spPr>
          <a:xfrm>
            <a:off x="7125530" y="5559013"/>
            <a:ext cx="2080260" cy="441737"/>
          </a:xfrm>
          <a:prstGeom prst="rect">
            <a:avLst/>
          </a:prstGeom>
        </p:spPr>
      </p:pic>
    </p:spTree>
    <p:extLst>
      <p:ext uri="{BB962C8B-B14F-4D97-AF65-F5344CB8AC3E}">
        <p14:creationId xmlns:p14="http://schemas.microsoft.com/office/powerpoint/2010/main" val="25009313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030E1D81-92BE-4382-8F51-6CCC461E2D46}"/>
              </a:ext>
            </a:extLst>
          </p:cNvPr>
          <p:cNvSpPr/>
          <p:nvPr/>
        </p:nvSpPr>
        <p:spPr>
          <a:xfrm>
            <a:off x="1691680" y="332656"/>
            <a:ext cx="6213560" cy="523220"/>
          </a:xfrm>
          <a:prstGeom prst="rect">
            <a:avLst/>
          </a:prstGeom>
        </p:spPr>
        <p:txBody>
          <a:bodyPr wrap="none">
            <a:spAutoFit/>
          </a:bodyPr>
          <a:lstStyle/>
          <a:p>
            <a:pPr algn="just">
              <a:spcBef>
                <a:spcPts val="1200"/>
              </a:spcBef>
              <a:spcAft>
                <a:spcPts val="0"/>
              </a:spcAft>
            </a:pPr>
            <a:r>
              <a:rPr lang="el-GR" sz="2800" b="1" kern="0" dirty="0">
                <a:solidFill>
                  <a:srgbClr val="2E74B5"/>
                </a:solidFill>
                <a:effectLst/>
                <a:latin typeface="Arial Narrow" panose="020B0606020202030204" pitchFamily="34" charset="0"/>
                <a:ea typeface="MS Gothic" panose="020B0609070205080204" pitchFamily="49" charset="-128"/>
                <a:cs typeface="Times New Roman" panose="02020603050405020304" pitchFamily="18" charset="0"/>
              </a:rPr>
              <a:t>2. Η δημοσίευση των διοικητικών πράξεων</a:t>
            </a:r>
          </a:p>
        </p:txBody>
      </p:sp>
      <p:sp>
        <p:nvSpPr>
          <p:cNvPr id="3" name="Ορθογώνιο 2">
            <a:extLst>
              <a:ext uri="{FF2B5EF4-FFF2-40B4-BE49-F238E27FC236}">
                <a16:creationId xmlns:a16="http://schemas.microsoft.com/office/drawing/2014/main" id="{0248B8DD-9E69-4730-88C6-69179089D67B}"/>
              </a:ext>
            </a:extLst>
          </p:cNvPr>
          <p:cNvSpPr/>
          <p:nvPr/>
        </p:nvSpPr>
        <p:spPr>
          <a:xfrm>
            <a:off x="200384" y="889843"/>
            <a:ext cx="7704856" cy="5078313"/>
          </a:xfrm>
          <a:prstGeom prst="rect">
            <a:avLst/>
          </a:prstGeom>
        </p:spPr>
        <p:txBody>
          <a:bodyPr wrap="square">
            <a:spAutoFit/>
          </a:bodyPr>
          <a:lstStyle/>
          <a:p>
            <a:pPr algn="ctr">
              <a:lnSpc>
                <a:spcPct val="150000"/>
              </a:lnSpc>
              <a:spcAft>
                <a:spcPts val="0"/>
              </a:spcAft>
            </a:pPr>
            <a:r>
              <a:rPr lang="el-GR" sz="1400" i="1" dirty="0">
                <a:ea typeface="MS Mincho" panose="02020609040205080304" pitchFamily="49" charset="-128"/>
                <a:cs typeface="Times New Roman" panose="02020603050405020304" pitchFamily="18" charset="0"/>
              </a:rPr>
              <a:t>Το κράτος δικαίου και ιδιαίτερα οι αρχές της βεβαιότητας του δικαίου και της χρηστής διοίκησης επιβάλλουν την γνωστοποίηση της διοικητικής πράξης. Η γνωστοποίηση γίνεται είτε με δημοσίευση είτε με κοινοποίηση. Δημοσίευση είναι η γνωστοποίηση προς το κοινό εν γένει και γίνεται κατά κανόνα στην Εφημερίδα  της Κυβέρνησης αλλά και με άλλα μέσα, πχ. τοιχοκόλληση. Κοινοποίηση είναι η ατομική γνωστοποίηση του κειμένου της διοικητικής πράξης στους αποδέκτες και άλλους θιγομένους από αυτήν(</a:t>
            </a:r>
            <a:r>
              <a:rPr lang="el-GR" sz="1400" i="1" dirty="0" err="1">
                <a:ea typeface="MS Mincho" panose="02020609040205080304" pitchFamily="49" charset="-128"/>
                <a:cs typeface="Times New Roman" panose="02020603050405020304" pitchFamily="18" charset="0"/>
              </a:rPr>
              <a:t>Δαγτόγλου</a:t>
            </a:r>
            <a:r>
              <a:rPr lang="el-GR" sz="1400" i="1" dirty="0">
                <a:ea typeface="MS Mincho" panose="02020609040205080304" pitchFamily="49" charset="-128"/>
                <a:cs typeface="Times New Roman" panose="02020603050405020304" pitchFamily="18" charset="0"/>
              </a:rPr>
              <a:t> Π.Δ.1997). </a:t>
            </a:r>
          </a:p>
          <a:p>
            <a:pPr algn="ctr">
              <a:lnSpc>
                <a:spcPct val="150000"/>
              </a:lnSpc>
              <a:spcAft>
                <a:spcPts val="0"/>
              </a:spcAft>
            </a:pPr>
            <a:endParaRPr lang="el-GR" sz="1400" i="1" dirty="0">
              <a:latin typeface="Calibri" panose="020F0502020204030204" pitchFamily="34" charset="0"/>
              <a:ea typeface="MS Mincho" panose="02020609040205080304" pitchFamily="49" charset="-128"/>
              <a:cs typeface="Times New Roman" panose="02020603050405020304" pitchFamily="18" charset="0"/>
            </a:endParaRPr>
          </a:p>
          <a:p>
            <a:pPr algn="ctr">
              <a:lnSpc>
                <a:spcPct val="150000"/>
              </a:lnSpc>
              <a:spcAft>
                <a:spcPts val="0"/>
              </a:spcAft>
            </a:pPr>
            <a:r>
              <a:rPr lang="el-GR" sz="1400" i="1" dirty="0">
                <a:ea typeface="MS Mincho" panose="02020609040205080304" pitchFamily="49" charset="-128"/>
                <a:cs typeface="Times New Roman" panose="02020603050405020304" pitchFamily="18" charset="0"/>
              </a:rPr>
              <a:t>Στην περίπτωση των </a:t>
            </a:r>
            <a:r>
              <a:rPr lang="el-GR" sz="1400" i="1" dirty="0" err="1">
                <a:ea typeface="MS Mincho" panose="02020609040205080304" pitchFamily="49" charset="-128"/>
                <a:cs typeface="Times New Roman" panose="02020603050405020304" pitchFamily="18" charset="0"/>
              </a:rPr>
              <a:t>δημοσιευτέων</a:t>
            </a:r>
            <a:r>
              <a:rPr lang="el-GR" sz="1400" i="1" dirty="0">
                <a:ea typeface="MS Mincho" panose="02020609040205080304" pitchFamily="49" charset="-128"/>
                <a:cs typeface="Times New Roman" panose="02020603050405020304" pitchFamily="18" charset="0"/>
              </a:rPr>
              <a:t> πράξεων, η παραγωγή των εννόμων αποτελεσμάτων τους, δηλαδή η εφαρμογή των ρυθμίσεων που θεσπίζουν, η οποία καλείται και «ουσιαστική ισχύς», αρχίζει ομοίως με τη δημοσίευση με την οποία </a:t>
            </a:r>
            <a:r>
              <a:rPr lang="el-GR" sz="1400" i="1" dirty="0" err="1">
                <a:ea typeface="MS Mincho" panose="02020609040205080304" pitchFamily="49" charset="-128"/>
                <a:cs typeface="Times New Roman" panose="02020603050405020304" pitchFamily="18" charset="0"/>
              </a:rPr>
              <a:t>τελειούται</a:t>
            </a:r>
            <a:r>
              <a:rPr lang="el-GR" sz="1400" i="1" dirty="0">
                <a:ea typeface="MS Mincho" panose="02020609040205080304" pitchFamily="49" charset="-128"/>
                <a:cs typeface="Times New Roman" panose="02020603050405020304" pitchFamily="18" charset="0"/>
              </a:rPr>
              <a:t> η πράξη (ταυτίζεται δηλαδή χρονικά με την έναρξη της «τυπικής ισχύος» της πράξης, που σημαίνει την ένταξή της στην έννομη τάξη), εκτός εάν η πράξη ορίζει μεταγενέστερο ή –σε εξαιρετικές περιπτώσεις, εφόσον αυτό προβλέπεται από τις σχετικές νομοθετικές διατάξεις– προγενέστερο χρόνο έναρξης της ουσιαστικής ισχύος της.</a:t>
            </a:r>
            <a:endParaRPr lang="el-GR" sz="1400" i="1" dirty="0">
              <a:latin typeface="Calibri" panose="020F0502020204030204" pitchFamily="34" charset="0"/>
              <a:ea typeface="MS Mincho" panose="02020609040205080304" pitchFamily="49" charset="-128"/>
              <a:cs typeface="Times New Roman" panose="02020603050405020304" pitchFamily="18" charset="0"/>
            </a:endParaRPr>
          </a:p>
          <a:p>
            <a:pPr>
              <a:spcAft>
                <a:spcPts val="0"/>
              </a:spcAft>
            </a:pPr>
            <a:r>
              <a:rPr lang="el-GR" sz="1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https://www.prevedourou.gr/%CE%BA%CE%BF%CE%B9%CE%BD%CE%BF%CF%80%CE%BF%CE%AF%CE%B7%CF%83%CE%B7-%CE%B1%CF%84%CE%BF%CE%BC%CE%B9%CE%BA%CE%AE%CF%82-%CE%B4%CE%B9%CE%BF%CE%B9%CE%BA%CE%B7%CF%84%CE%B9%CE%BA%CE%AE%CF%82-%CF%80%CF%81/</a:t>
            </a:r>
            <a:r>
              <a:rPr lang="el-GR" sz="1000" dirty="0">
                <a:latin typeface="Calibri" panose="020F0502020204030204" pitchFamily="34" charset="0"/>
                <a:ea typeface="Calibri" panose="020F0502020204030204" pitchFamily="34" charset="0"/>
                <a:cs typeface="Times New Roman" panose="02020603050405020304" pitchFamily="18" charset="0"/>
              </a:rPr>
              <a:t> </a:t>
            </a:r>
          </a:p>
        </p:txBody>
      </p:sp>
      <p:sp>
        <p:nvSpPr>
          <p:cNvPr id="4" name="Θέση υποσέλιδου 3">
            <a:extLst>
              <a:ext uri="{FF2B5EF4-FFF2-40B4-BE49-F238E27FC236}">
                <a16:creationId xmlns:a16="http://schemas.microsoft.com/office/drawing/2014/main" id="{02750F01-F01F-46AA-98A6-B97A02EEFDFE}"/>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7022A21E-30C7-434D-8F83-7AF9C33E1BBE}"/>
              </a:ext>
            </a:extLst>
          </p:cNvPr>
          <p:cNvSpPr>
            <a:spLocks noGrp="1"/>
          </p:cNvSpPr>
          <p:nvPr>
            <p:ph type="sldNum" sz="quarter" idx="12"/>
          </p:nvPr>
        </p:nvSpPr>
        <p:spPr/>
        <p:txBody>
          <a:bodyPr/>
          <a:lstStyle/>
          <a:p>
            <a:fld id="{ED7B4A6A-1964-4CFC-A1F8-443DE4ED1966}" type="slidenum">
              <a:rPr lang="es-ES" altLang="el-GR" smtClean="0"/>
              <a:pPr/>
              <a:t>23</a:t>
            </a:fld>
            <a:endParaRPr lang="es-ES" altLang="el-GR"/>
          </a:p>
        </p:txBody>
      </p:sp>
      <p:pic>
        <p:nvPicPr>
          <p:cNvPr id="6" name="Εικόνα 5">
            <a:extLst>
              <a:ext uri="{FF2B5EF4-FFF2-40B4-BE49-F238E27FC236}">
                <a16:creationId xmlns:a16="http://schemas.microsoft.com/office/drawing/2014/main" id="{E3E8859B-5554-4E5A-B0DC-8CD888485611}"/>
              </a:ext>
            </a:extLst>
          </p:cNvPr>
          <p:cNvPicPr>
            <a:picLocks noChangeAspect="1"/>
          </p:cNvPicPr>
          <p:nvPr/>
        </p:nvPicPr>
        <p:blipFill>
          <a:blip r:embed="rId3"/>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6082276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B9582363-F108-4B9E-9C68-62DCC35108A2}"/>
              </a:ext>
            </a:extLst>
          </p:cNvPr>
          <p:cNvSpPr/>
          <p:nvPr/>
        </p:nvSpPr>
        <p:spPr>
          <a:xfrm>
            <a:off x="251520" y="260648"/>
            <a:ext cx="8802724" cy="878574"/>
          </a:xfrm>
          <a:prstGeom prst="rect">
            <a:avLst/>
          </a:prstGeom>
        </p:spPr>
        <p:txBody>
          <a:bodyPr wrap="square">
            <a:spAutoFit/>
          </a:bodyPr>
          <a:lstStyle/>
          <a:p>
            <a:pPr algn="just">
              <a:lnSpc>
                <a:spcPct val="150000"/>
              </a:lnSpc>
              <a:spcAft>
                <a:spcPts val="0"/>
              </a:spcAft>
            </a:pPr>
            <a:r>
              <a:rPr lang="el-GR" dirty="0">
                <a:ea typeface="MS Mincho" panose="02020609040205080304" pitchFamily="49" charset="-128"/>
                <a:cs typeface="Times New Roman" panose="02020603050405020304" pitchFamily="18" charset="0"/>
              </a:rPr>
              <a:t>Ο νόμος 4495/2017 και ειδικότερα το άρθρο 92 παρ. 2 και 5 αναφέρεται στον τρόπο, με τον οποίο η έκθεση αυτοψίας γίνεται γνωστή στον ενδιαφερόμενο :</a:t>
            </a:r>
            <a:endParaRPr lang="el-GR" sz="1800" dirty="0">
              <a:effectLst/>
              <a:latin typeface="Calibri" panose="020F0502020204030204" pitchFamily="34" charset="0"/>
              <a:ea typeface="MS Mincho" panose="02020609040205080304" pitchFamily="49" charset="-128"/>
              <a:cs typeface="Times New Roman" panose="02020603050405020304" pitchFamily="18" charset="0"/>
            </a:endParaRPr>
          </a:p>
        </p:txBody>
      </p:sp>
      <p:graphicFrame>
        <p:nvGraphicFramePr>
          <p:cNvPr id="3" name="Πίνακας 2">
            <a:extLst>
              <a:ext uri="{FF2B5EF4-FFF2-40B4-BE49-F238E27FC236}">
                <a16:creationId xmlns:a16="http://schemas.microsoft.com/office/drawing/2014/main" id="{0779A33F-22D1-4F34-9D49-41E7A2D790AB}"/>
              </a:ext>
            </a:extLst>
          </p:cNvPr>
          <p:cNvGraphicFramePr>
            <a:graphicFrameLocks noGrp="1"/>
          </p:cNvGraphicFramePr>
          <p:nvPr>
            <p:extLst>
              <p:ext uri="{D42A27DB-BD31-4B8C-83A1-F6EECF244321}">
                <p14:modId xmlns:p14="http://schemas.microsoft.com/office/powerpoint/2010/main" val="757529534"/>
              </p:ext>
            </p:extLst>
          </p:nvPr>
        </p:nvGraphicFramePr>
        <p:xfrm>
          <a:off x="2826183" y="1268760"/>
          <a:ext cx="6096000" cy="4785360"/>
        </p:xfrm>
        <a:graphic>
          <a:graphicData uri="http://schemas.openxmlformats.org/drawingml/2006/table">
            <a:tbl>
              <a:tblPr firstRow="1" bandRow="1">
                <a:tableStyleId>{10A1B5D5-9B99-4C35-A422-299274C87663}</a:tableStyleId>
              </a:tblPr>
              <a:tblGrid>
                <a:gridCol w="6096000">
                  <a:extLst>
                    <a:ext uri="{9D8B030D-6E8A-4147-A177-3AD203B41FA5}">
                      <a16:colId xmlns:a16="http://schemas.microsoft.com/office/drawing/2014/main" val="1235175635"/>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1800" b="1" i="1" kern="1200" dirty="0">
                          <a:solidFill>
                            <a:schemeClr val="lt1"/>
                          </a:solidFill>
                          <a:effectLst/>
                          <a:latin typeface="+mn-lt"/>
                          <a:ea typeface="+mn-ea"/>
                          <a:cs typeface="+mn-cs"/>
                        </a:rPr>
                        <a:t>2</a:t>
                      </a:r>
                      <a:r>
                        <a:rPr lang="el-GR" sz="1400" b="1" i="1" kern="1200" dirty="0">
                          <a:solidFill>
                            <a:schemeClr val="lt1"/>
                          </a:solidFill>
                          <a:effectLst/>
                          <a:latin typeface="+mn-lt"/>
                          <a:ea typeface="+mn-ea"/>
                          <a:cs typeface="+mn-cs"/>
                        </a:rPr>
                        <a:t>. Οι δύο Ελεγκτές Δόμησης διενεργούν επιτόπια αυτοψία και συντάσσουν έκθεση αυτοψίας, την οποία υποβάλλουν στην οικεία ηλεκτρονική πλατφόρμα σε διάστημα δύο ημερών. Την ημέρα της αυτοψίας τοιχοκολλούν στο αυθαίρετο πρόσκληση προς το φερόμενο κύριο, νομέα, κάτοχο ή κατασκευαστή να προσέλθει το </a:t>
                      </a:r>
                      <a:r>
                        <a:rPr lang="el-GR" sz="1400" b="1" i="1" kern="1200" dirty="0" err="1">
                          <a:solidFill>
                            <a:schemeClr val="lt1"/>
                          </a:solidFill>
                          <a:effectLst/>
                          <a:latin typeface="+mn-lt"/>
                          <a:ea typeface="+mn-ea"/>
                          <a:cs typeface="+mn-cs"/>
                        </a:rPr>
                        <a:t>νωρίτερο</a:t>
                      </a:r>
                      <a:r>
                        <a:rPr lang="el-GR" sz="1400" b="1" i="1" kern="1200" dirty="0">
                          <a:solidFill>
                            <a:schemeClr val="lt1"/>
                          </a:solidFill>
                          <a:effectLst/>
                          <a:latin typeface="+mn-lt"/>
                          <a:ea typeface="+mn-ea"/>
                          <a:cs typeface="+mn-cs"/>
                        </a:rPr>
                        <a:t> τρεις (3) ημέρες και το αργότερο επτά (7) ημέρες μετά τη διενέργεια της αυτοψίας στο Τοπικό Παρατηρητήριο, προκειμένου να λάβει γνώση αντιγράφου της έκθεσης αυτοψίας. Η έκθεση αυτή αφορά το αυθαίρετο και μόνο και όχι τον ιδιοκτήτη, νομέα, κάτοχο ή κατασκευαστή του. Η μη αναφορά τους ή η εσφαλμένη αναφορά τους δεν ασκεί επιρροή στην πρόοδο της διαδικασίας.</a:t>
                      </a:r>
                      <a:endParaRPr lang="el-GR" sz="1400" b="1" kern="1200" dirty="0">
                        <a:solidFill>
                          <a:schemeClr val="lt1"/>
                        </a:solidFill>
                        <a:effectLst/>
                        <a:latin typeface="+mn-lt"/>
                        <a:ea typeface="+mn-ea"/>
                        <a:cs typeface="+mn-cs"/>
                      </a:endParaRPr>
                    </a:p>
                  </a:txBody>
                  <a:tcPr/>
                </a:tc>
                <a:extLst>
                  <a:ext uri="{0D108BD9-81ED-4DB2-BD59-A6C34878D82A}">
                    <a16:rowId xmlns:a16="http://schemas.microsoft.com/office/drawing/2014/main" val="313198546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1800" i="1" kern="1200" dirty="0">
                          <a:solidFill>
                            <a:schemeClr val="dk1"/>
                          </a:solidFill>
                          <a:effectLst/>
                          <a:latin typeface="+mn-lt"/>
                          <a:ea typeface="+mn-ea"/>
                          <a:cs typeface="+mn-cs"/>
                        </a:rPr>
                        <a:t>5</a:t>
                      </a:r>
                      <a:r>
                        <a:rPr lang="el-GR" sz="1400" i="1" kern="1200" dirty="0">
                          <a:solidFill>
                            <a:schemeClr val="dk1"/>
                          </a:solidFill>
                          <a:effectLst/>
                          <a:latin typeface="+mn-lt"/>
                          <a:ea typeface="+mn-ea"/>
                          <a:cs typeface="+mn-cs"/>
                        </a:rPr>
                        <a:t>. Αντίγραφο της έκθεσης αυτοψίας αποστέλλεται ηλεκτρονικά από το Τοπικό Παρατηρητήριο στην οικεία Υπηρεσία Δόμησης, τον δήμο ή την κοινότητα και την αρμόδια αστυνομική αρχή και κοινοποιείται στο φερόμενο ιδιοκτήτη. Ο δήμος ή η κοινότητα υποχρεώνεται να τοιχοκολλήσει την ίδια ημέρα την έκθεση στο δημοτικό ή κοινοτικό κατάστημα και να τη διατηρήσει για τριάντα (30) ημέρες και, σε περίπτωση αγνώστων ιδιοκτητών, για εξήντα (60) ημέρες. Αν ο ιδιοκτήτης του αυθαιρέτου κτίσματος είναι άγνωστος, η πλήρης γνώση αυτού για την έκθεση αυτοψίας, τεκμαίρεται μετά την πάροδο των εξήντα (60) ημερών από την τοιχοκόλληση της έκθεσης στο οικείο δημοτικό ή κοινοτικό κατάστημα.</a:t>
                      </a:r>
                    </a:p>
                  </a:txBody>
                  <a:tcPr/>
                </a:tc>
                <a:extLst>
                  <a:ext uri="{0D108BD9-81ED-4DB2-BD59-A6C34878D82A}">
                    <a16:rowId xmlns:a16="http://schemas.microsoft.com/office/drawing/2014/main" val="1343458713"/>
                  </a:ext>
                </a:extLst>
              </a:tr>
            </a:tbl>
          </a:graphicData>
        </a:graphic>
      </p:graphicFrame>
      <p:pic>
        <p:nvPicPr>
          <p:cNvPr id="4" name="Εικόνα 3">
            <a:extLst>
              <a:ext uri="{FF2B5EF4-FFF2-40B4-BE49-F238E27FC236}">
                <a16:creationId xmlns:a16="http://schemas.microsoft.com/office/drawing/2014/main" id="{D8BD9E5C-1A40-4FF9-B258-B6B18B19AF1D}"/>
              </a:ext>
            </a:extLst>
          </p:cNvPr>
          <p:cNvPicPr>
            <a:picLocks noChangeAspect="1"/>
          </p:cNvPicPr>
          <p:nvPr/>
        </p:nvPicPr>
        <p:blipFill>
          <a:blip r:embed="rId2"/>
          <a:stretch>
            <a:fillRect/>
          </a:stretch>
        </p:blipFill>
        <p:spPr>
          <a:xfrm>
            <a:off x="204192" y="1700808"/>
            <a:ext cx="2639616" cy="4956394"/>
          </a:xfrm>
          <a:prstGeom prst="rect">
            <a:avLst/>
          </a:prstGeom>
        </p:spPr>
      </p:pic>
      <p:sp>
        <p:nvSpPr>
          <p:cNvPr id="5" name="Θέση υποσέλιδου 4">
            <a:extLst>
              <a:ext uri="{FF2B5EF4-FFF2-40B4-BE49-F238E27FC236}">
                <a16:creationId xmlns:a16="http://schemas.microsoft.com/office/drawing/2014/main" id="{8237AB7E-A6DF-42EC-9AE4-EAEC3F649CAF}"/>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6" name="Θέση αριθμού διαφάνειας 5">
            <a:extLst>
              <a:ext uri="{FF2B5EF4-FFF2-40B4-BE49-F238E27FC236}">
                <a16:creationId xmlns:a16="http://schemas.microsoft.com/office/drawing/2014/main" id="{E5736D9B-B459-4923-9ACA-D39F41ED6684}"/>
              </a:ext>
            </a:extLst>
          </p:cNvPr>
          <p:cNvSpPr>
            <a:spLocks noGrp="1"/>
          </p:cNvSpPr>
          <p:nvPr>
            <p:ph type="sldNum" sz="quarter" idx="12"/>
          </p:nvPr>
        </p:nvSpPr>
        <p:spPr/>
        <p:txBody>
          <a:bodyPr/>
          <a:lstStyle/>
          <a:p>
            <a:fld id="{ED7B4A6A-1964-4CFC-A1F8-443DE4ED1966}" type="slidenum">
              <a:rPr lang="es-ES" altLang="el-GR" smtClean="0"/>
              <a:pPr/>
              <a:t>24</a:t>
            </a:fld>
            <a:endParaRPr lang="es-ES" altLang="el-GR"/>
          </a:p>
        </p:txBody>
      </p:sp>
    </p:spTree>
    <p:extLst>
      <p:ext uri="{BB962C8B-B14F-4D97-AF65-F5344CB8AC3E}">
        <p14:creationId xmlns:p14="http://schemas.microsoft.com/office/powerpoint/2010/main" val="238245112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E30A7279-4DE4-4EEB-8716-F29540DE36D0}"/>
              </a:ext>
            </a:extLst>
          </p:cNvPr>
          <p:cNvSpPr/>
          <p:nvPr/>
        </p:nvSpPr>
        <p:spPr>
          <a:xfrm>
            <a:off x="899592" y="332656"/>
            <a:ext cx="7344816" cy="4247317"/>
          </a:xfrm>
          <a:prstGeom prst="rect">
            <a:avLst/>
          </a:prstGeom>
        </p:spPr>
        <p:txBody>
          <a:bodyPr wrap="square">
            <a:spAutoFit/>
          </a:bodyPr>
          <a:lstStyle/>
          <a:p>
            <a:pPr algn="just"/>
            <a:r>
              <a:rPr lang="el-GR" sz="1200" dirty="0">
                <a:ea typeface="MS Mincho" panose="02020609040205080304" pitchFamily="49" charset="-128"/>
                <a:cs typeface="Times New Roman" panose="02020603050405020304" pitchFamily="18" charset="0"/>
              </a:rPr>
              <a:t> </a:t>
            </a:r>
            <a:r>
              <a:rPr lang="el-GR" i="1" dirty="0">
                <a:ea typeface="MS Mincho" panose="02020609040205080304" pitchFamily="49" charset="-128"/>
                <a:cs typeface="Times New Roman" panose="02020603050405020304" pitchFamily="18" charset="0"/>
              </a:rPr>
              <a:t>Σύμφωνα με το Σύνταγμα αναγκαία δημοσιεύονται οι κανονιστικές πράξεις και οι ατομικές γενικού περιεχομένου.  Στις περιπτώσεις αυτές η δημοσίευση είναι συστατικό στοιχείο της έκδοσης της πράξης, η οποία αν δεν έχει νόμιμα δημοσιευθεί είναι ανυπόστατη. Κατά κανόνα τα κανονιστικά Προεδρικά Διατάγματα δημοσιεύονται στην Εφημερίδα της Κυβέρνησης, ενώ οι λοιπές κανονιστικές πράξεις της διοίκησης δημοσιεύονται στον τύπο ή με άλλους τρόπους και μέσα (Ακριβοπούλου Χ. – Ανθόπουλος Χ, σελ. 107). </a:t>
            </a:r>
          </a:p>
          <a:p>
            <a:pPr algn="ctr"/>
            <a:endParaRPr lang="el-GR" i="1" dirty="0">
              <a:ea typeface="MS Mincho" panose="02020609040205080304" pitchFamily="49" charset="-128"/>
              <a:cs typeface="Times New Roman" panose="02020603050405020304" pitchFamily="18" charset="0"/>
            </a:endParaRPr>
          </a:p>
          <a:p>
            <a:pPr algn="ctr"/>
            <a:r>
              <a:rPr lang="el-GR" i="1" dirty="0">
                <a:ea typeface="MS Mincho" panose="02020609040205080304" pitchFamily="49" charset="-128"/>
                <a:cs typeface="Times New Roman" panose="02020603050405020304" pitchFamily="18" charset="0"/>
              </a:rPr>
              <a:t>Στον αντίποδα, δημοσίευση των ατομικών πράξεων επιβάλλεται μόνο όταν προβλέπεται από τις κείμενες νομοθετικές διατάξεις. Οι ατομικές διοικητικές πράξεις κοινοποιούνται στο πρόσωπο, που αφορούν. Η κοινοποίηση δεν είναι συστατικό στοιχείο της πράξης, οι δυσμενείς όμως ατομικές πράξεις αν δεν κοινοποιηθούν , δεν παράγουν δυσμενή έννομα αποτελέσματα.</a:t>
            </a:r>
            <a:endParaRPr lang="el-GR" i="1" dirty="0"/>
          </a:p>
        </p:txBody>
      </p:sp>
      <p:sp>
        <p:nvSpPr>
          <p:cNvPr id="3" name="Ορθογώνιο 2">
            <a:extLst>
              <a:ext uri="{FF2B5EF4-FFF2-40B4-BE49-F238E27FC236}">
                <a16:creationId xmlns:a16="http://schemas.microsoft.com/office/drawing/2014/main" id="{6481837B-0494-40C0-9702-3F397702FC5D}"/>
              </a:ext>
            </a:extLst>
          </p:cNvPr>
          <p:cNvSpPr/>
          <p:nvPr/>
        </p:nvSpPr>
        <p:spPr>
          <a:xfrm>
            <a:off x="467544" y="5013176"/>
            <a:ext cx="5958408" cy="1200329"/>
          </a:xfrm>
          <a:prstGeom prst="rect">
            <a:avLst/>
          </a:prstGeom>
        </p:spPr>
        <p:txBody>
          <a:bodyPr wrap="square">
            <a:spAutoFit/>
          </a:bodyPr>
          <a:lstStyle/>
          <a:p>
            <a:r>
              <a:rPr lang="el-GR" b="1" u="sng" dirty="0">
                <a:solidFill>
                  <a:srgbClr val="FF0000"/>
                </a:solidFill>
                <a:ea typeface="MS Mincho" panose="02020609040205080304" pitchFamily="49" charset="-128"/>
                <a:cs typeface="Times New Roman" panose="02020603050405020304" pitchFamily="18" charset="0"/>
              </a:rPr>
              <a:t> Αναφορικά με την έκθεση αυτοψίας αυθαιρέτου, δεν υφίσταται υποχρέωση δημοσίευσής της στην Εφημερίδα της Κυβέρνησης, καθώς πρόκειται για ατομική διοικητική πράξη.</a:t>
            </a:r>
            <a:r>
              <a:rPr lang="el-GR" dirty="0">
                <a:ea typeface="MS Mincho" panose="02020609040205080304" pitchFamily="49" charset="-128"/>
                <a:cs typeface="Times New Roman" panose="02020603050405020304" pitchFamily="18" charset="0"/>
              </a:rPr>
              <a:t> </a:t>
            </a:r>
            <a:endParaRPr lang="el-GR" dirty="0"/>
          </a:p>
        </p:txBody>
      </p:sp>
      <p:sp>
        <p:nvSpPr>
          <p:cNvPr id="4" name="Θέση υποσέλιδου 3">
            <a:extLst>
              <a:ext uri="{FF2B5EF4-FFF2-40B4-BE49-F238E27FC236}">
                <a16:creationId xmlns:a16="http://schemas.microsoft.com/office/drawing/2014/main" id="{23F6D498-867A-4191-8A24-2F4BCAEB4409}"/>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8885F8EE-2318-4B83-8C90-1874E126A6F9}"/>
              </a:ext>
            </a:extLst>
          </p:cNvPr>
          <p:cNvSpPr>
            <a:spLocks noGrp="1"/>
          </p:cNvSpPr>
          <p:nvPr>
            <p:ph type="sldNum" sz="quarter" idx="12"/>
          </p:nvPr>
        </p:nvSpPr>
        <p:spPr/>
        <p:txBody>
          <a:bodyPr/>
          <a:lstStyle/>
          <a:p>
            <a:fld id="{ED7B4A6A-1964-4CFC-A1F8-443DE4ED1966}" type="slidenum">
              <a:rPr lang="es-ES" altLang="el-GR" smtClean="0"/>
              <a:pPr/>
              <a:t>25</a:t>
            </a:fld>
            <a:endParaRPr lang="es-ES" altLang="el-GR"/>
          </a:p>
        </p:txBody>
      </p:sp>
    </p:spTree>
    <p:extLst>
      <p:ext uri="{BB962C8B-B14F-4D97-AF65-F5344CB8AC3E}">
        <p14:creationId xmlns:p14="http://schemas.microsoft.com/office/powerpoint/2010/main" val="193408834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3908F192-D5E4-4B40-BF4D-384EEE6D6371}"/>
              </a:ext>
            </a:extLst>
          </p:cNvPr>
          <p:cNvSpPr/>
          <p:nvPr/>
        </p:nvSpPr>
        <p:spPr>
          <a:xfrm rot="20219401">
            <a:off x="275395" y="696950"/>
            <a:ext cx="1970411" cy="523220"/>
          </a:xfrm>
          <a:prstGeom prst="rect">
            <a:avLst/>
          </a:prstGeo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wrap="none">
            <a:spAutoFit/>
          </a:bodyPr>
          <a:lstStyle/>
          <a:p>
            <a:r>
              <a:rPr lang="el-GR" sz="2800" dirty="0">
                <a:effectLst/>
                <a:latin typeface="Calibri" panose="020F0502020204030204" pitchFamily="34" charset="0"/>
                <a:ea typeface="MS Mincho" panose="02020609040205080304" pitchFamily="49" charset="-128"/>
                <a:cs typeface="Times New Roman" panose="02020603050405020304" pitchFamily="18" charset="0"/>
              </a:rPr>
              <a:t>3</a:t>
            </a:r>
            <a:r>
              <a:rPr lang="el-GR" sz="2800" baseline="30000" dirty="0">
                <a:effectLst/>
                <a:latin typeface="Calibri" panose="020F0502020204030204" pitchFamily="34" charset="0"/>
                <a:ea typeface="MS Mincho" panose="02020609040205080304" pitchFamily="49" charset="-128"/>
                <a:cs typeface="Times New Roman" panose="02020603050405020304" pitchFamily="18" charset="0"/>
              </a:rPr>
              <a:t>η</a:t>
            </a:r>
            <a:r>
              <a:rPr lang="el-GR" sz="2800" dirty="0">
                <a:effectLst/>
                <a:latin typeface="Calibri" panose="020F0502020204030204" pitchFamily="34" charset="0"/>
                <a:ea typeface="MS Mincho" panose="02020609040205080304" pitchFamily="49" charset="-128"/>
                <a:cs typeface="Times New Roman" panose="02020603050405020304" pitchFamily="18" charset="0"/>
              </a:rPr>
              <a:t> ερώτηση </a:t>
            </a:r>
            <a:endParaRPr lang="el-GR" sz="2800" dirty="0"/>
          </a:p>
        </p:txBody>
      </p:sp>
      <p:sp>
        <p:nvSpPr>
          <p:cNvPr id="3" name="Ορθογώνιο 2">
            <a:extLst>
              <a:ext uri="{FF2B5EF4-FFF2-40B4-BE49-F238E27FC236}">
                <a16:creationId xmlns:a16="http://schemas.microsoft.com/office/drawing/2014/main" id="{AB95D66F-91CA-4598-8B40-CE67D761EB2D}"/>
              </a:ext>
            </a:extLst>
          </p:cNvPr>
          <p:cNvSpPr/>
          <p:nvPr/>
        </p:nvSpPr>
        <p:spPr>
          <a:xfrm>
            <a:off x="2987824" y="358395"/>
            <a:ext cx="6030416" cy="1200329"/>
          </a:xfrm>
          <a:prstGeom prst="rect">
            <a:avLst/>
          </a:prstGeom>
        </p:spPr>
        <p:txBody>
          <a:bodyPr wrap="square">
            <a:spAutoFit/>
          </a:bodyPr>
          <a:lstStyle/>
          <a:p>
            <a:r>
              <a:rPr lang="el-GR" sz="2400" b="1" dirty="0">
                <a:effectLst/>
                <a:latin typeface="Calibri" panose="020F0502020204030204" pitchFamily="34" charset="0"/>
                <a:ea typeface="MS Mincho" panose="02020609040205080304" pitchFamily="49" charset="-128"/>
                <a:cs typeface="Times New Roman" panose="02020603050405020304" pitchFamily="18" charset="0"/>
              </a:rPr>
              <a:t>Πρέπει να έχει αιτιολογία και εάν ναι τι ιδιαίτερα χαρακτηριστικά πρέπει να έχει αυτή  ;</a:t>
            </a:r>
            <a:endParaRPr lang="el-GR" sz="2400" b="1" dirty="0"/>
          </a:p>
        </p:txBody>
      </p:sp>
      <p:sp>
        <p:nvSpPr>
          <p:cNvPr id="4" name="Ορθογώνιο 3">
            <a:extLst>
              <a:ext uri="{FF2B5EF4-FFF2-40B4-BE49-F238E27FC236}">
                <a16:creationId xmlns:a16="http://schemas.microsoft.com/office/drawing/2014/main" id="{680F5FD1-774A-4DFB-8E86-58C241DD6601}"/>
              </a:ext>
            </a:extLst>
          </p:cNvPr>
          <p:cNvSpPr/>
          <p:nvPr/>
        </p:nvSpPr>
        <p:spPr>
          <a:xfrm>
            <a:off x="2155446" y="1772816"/>
            <a:ext cx="5134739" cy="461665"/>
          </a:xfrm>
          <a:prstGeom prst="rect">
            <a:avLst/>
          </a:prstGeom>
        </p:spPr>
        <p:txBody>
          <a:bodyPr wrap="none">
            <a:spAutoFit/>
          </a:bodyPr>
          <a:lstStyle/>
          <a:p>
            <a:pPr algn="just">
              <a:spcBef>
                <a:spcPts val="1200"/>
              </a:spcBef>
              <a:spcAft>
                <a:spcPts val="0"/>
              </a:spcAft>
            </a:pPr>
            <a:r>
              <a:rPr lang="el-GR" sz="2400" b="1" i="1" kern="0" dirty="0">
                <a:solidFill>
                  <a:srgbClr val="2E74B5"/>
                </a:solidFill>
                <a:effectLst/>
                <a:latin typeface="Arial Narrow" panose="020B0606020202030204" pitchFamily="34" charset="0"/>
                <a:ea typeface="MS Gothic" panose="020B0609070205080204" pitchFamily="49" charset="-128"/>
                <a:cs typeface="Times New Roman" panose="02020603050405020304" pitchFamily="18" charset="0"/>
              </a:rPr>
              <a:t>3. Η αιτιολογία των διοικητικών πράξεων</a:t>
            </a:r>
          </a:p>
        </p:txBody>
      </p:sp>
      <p:sp>
        <p:nvSpPr>
          <p:cNvPr id="5" name="Ορθογώνιο 4">
            <a:extLst>
              <a:ext uri="{FF2B5EF4-FFF2-40B4-BE49-F238E27FC236}">
                <a16:creationId xmlns:a16="http://schemas.microsoft.com/office/drawing/2014/main" id="{DBA1A6ED-D03E-43C2-8C03-41A0C6291681}"/>
              </a:ext>
            </a:extLst>
          </p:cNvPr>
          <p:cNvSpPr/>
          <p:nvPr/>
        </p:nvSpPr>
        <p:spPr>
          <a:xfrm>
            <a:off x="971600" y="2448573"/>
            <a:ext cx="7731671" cy="369332"/>
          </a:xfrm>
          <a:prstGeom prst="rect">
            <a:avLst/>
          </a:prstGeom>
        </p:spPr>
        <p:txBody>
          <a:bodyPr wrap="square">
            <a:spAutoFit/>
          </a:bodyPr>
          <a:lstStyle/>
          <a:p>
            <a:pPr algn="just">
              <a:spcBef>
                <a:spcPts val="1200"/>
              </a:spcBef>
              <a:spcAft>
                <a:spcPts val="0"/>
              </a:spcAft>
            </a:pPr>
            <a:r>
              <a:rPr lang="el-GR" sz="1800" b="1" i="1" kern="0" dirty="0">
                <a:effectLst/>
                <a:latin typeface="Arial Narrow" panose="020B0606020202030204" pitchFamily="34" charset="0"/>
                <a:ea typeface="MS Gothic" panose="020B0609070205080204" pitchFamily="49" charset="-128"/>
                <a:cs typeface="Times New Roman" panose="02020603050405020304" pitchFamily="18" charset="0"/>
              </a:rPr>
              <a:t>Στο ερώτημα θα έχετε απαντήσει ολοκληρωμένα αν έχετε κάνει αναφορά στα εξής : </a:t>
            </a:r>
          </a:p>
        </p:txBody>
      </p:sp>
      <p:sp>
        <p:nvSpPr>
          <p:cNvPr id="6" name="Ορθογώνιο 5">
            <a:extLst>
              <a:ext uri="{FF2B5EF4-FFF2-40B4-BE49-F238E27FC236}">
                <a16:creationId xmlns:a16="http://schemas.microsoft.com/office/drawing/2014/main" id="{3F9BEFD6-A39A-4D11-BF46-A27107B73F45}"/>
              </a:ext>
            </a:extLst>
          </p:cNvPr>
          <p:cNvSpPr/>
          <p:nvPr/>
        </p:nvSpPr>
        <p:spPr>
          <a:xfrm>
            <a:off x="827584" y="3031997"/>
            <a:ext cx="2262158"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Ορισμός αιτιολογίας</a:t>
            </a:r>
          </a:p>
        </p:txBody>
      </p:sp>
      <p:sp>
        <p:nvSpPr>
          <p:cNvPr id="7" name="Ορθογώνιο 6">
            <a:extLst>
              <a:ext uri="{FF2B5EF4-FFF2-40B4-BE49-F238E27FC236}">
                <a16:creationId xmlns:a16="http://schemas.microsoft.com/office/drawing/2014/main" id="{B59A2DDA-74E4-4F1D-BFBC-3594B3DAF434}"/>
              </a:ext>
            </a:extLst>
          </p:cNvPr>
          <p:cNvSpPr/>
          <p:nvPr/>
        </p:nvSpPr>
        <p:spPr>
          <a:xfrm>
            <a:off x="1115616" y="3523088"/>
            <a:ext cx="6030416" cy="369332"/>
          </a:xfrm>
          <a:prstGeom prst="rect">
            <a:avLst/>
          </a:prstGeom>
        </p:spPr>
        <p:txBody>
          <a:bodyPr wrap="squar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Ποιες πράξεις υποχρεωτικά πρέπει να έχουν αιτιολογία</a:t>
            </a:r>
          </a:p>
        </p:txBody>
      </p:sp>
      <p:sp>
        <p:nvSpPr>
          <p:cNvPr id="8" name="Ορθογώνιο 7">
            <a:extLst>
              <a:ext uri="{FF2B5EF4-FFF2-40B4-BE49-F238E27FC236}">
                <a16:creationId xmlns:a16="http://schemas.microsoft.com/office/drawing/2014/main" id="{DB4799BD-3D22-45DC-8966-FB9FADA162EC}"/>
              </a:ext>
            </a:extLst>
          </p:cNvPr>
          <p:cNvSpPr/>
          <p:nvPr/>
        </p:nvSpPr>
        <p:spPr>
          <a:xfrm>
            <a:off x="1606203" y="4008104"/>
            <a:ext cx="6462464" cy="369332"/>
          </a:xfrm>
          <a:prstGeom prst="rect">
            <a:avLst/>
          </a:prstGeom>
        </p:spPr>
        <p:txBody>
          <a:bodyPr wrap="squar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Τι προστατεύει η αρχή της αιτιολόγησης; (αρχή της νομιμότητας)</a:t>
            </a:r>
          </a:p>
        </p:txBody>
      </p:sp>
      <p:sp>
        <p:nvSpPr>
          <p:cNvPr id="9" name="Ορθογώνιο 8">
            <a:extLst>
              <a:ext uri="{FF2B5EF4-FFF2-40B4-BE49-F238E27FC236}">
                <a16:creationId xmlns:a16="http://schemas.microsoft.com/office/drawing/2014/main" id="{7B0BAFD8-F6EF-4CB0-85A3-D6C3D5AFD02B}"/>
              </a:ext>
            </a:extLst>
          </p:cNvPr>
          <p:cNvSpPr/>
          <p:nvPr/>
        </p:nvSpPr>
        <p:spPr>
          <a:xfrm>
            <a:off x="2539658" y="4406862"/>
            <a:ext cx="2303836"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ΤΥΠΟΣ ΑΙΤΙΟΛΟΓΙΑΣ</a:t>
            </a:r>
          </a:p>
        </p:txBody>
      </p:sp>
      <p:sp>
        <p:nvSpPr>
          <p:cNvPr id="10" name="Ορθογώνιο 9">
            <a:extLst>
              <a:ext uri="{FF2B5EF4-FFF2-40B4-BE49-F238E27FC236}">
                <a16:creationId xmlns:a16="http://schemas.microsoft.com/office/drawing/2014/main" id="{333E92D3-712C-4D15-A57F-F2E33A582913}"/>
              </a:ext>
            </a:extLst>
          </p:cNvPr>
          <p:cNvSpPr/>
          <p:nvPr/>
        </p:nvSpPr>
        <p:spPr>
          <a:xfrm>
            <a:off x="3222711" y="4910562"/>
            <a:ext cx="2350323"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άρθρο 17 του </a:t>
            </a:r>
            <a:r>
              <a:rPr lang="el-GR" sz="1800" b="1" dirty="0" err="1">
                <a:effectLst/>
                <a:latin typeface="Arial Narrow" panose="020B0606020202030204" pitchFamily="34" charset="0"/>
                <a:ea typeface="MS Mincho" panose="02020609040205080304" pitchFamily="49" charset="-128"/>
                <a:cs typeface="Times New Roman" panose="02020603050405020304" pitchFamily="18" charset="0"/>
              </a:rPr>
              <a:t>ΚΔΔιακ</a:t>
            </a:r>
            <a:endParaRPr lang="el-GR" sz="1800" b="1"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11" name="Ορθογώνιο 10">
            <a:extLst>
              <a:ext uri="{FF2B5EF4-FFF2-40B4-BE49-F238E27FC236}">
                <a16:creationId xmlns:a16="http://schemas.microsoft.com/office/drawing/2014/main" id="{B63AB7AD-A8AF-4F7F-997A-D9D89E47B597}"/>
              </a:ext>
            </a:extLst>
          </p:cNvPr>
          <p:cNvSpPr/>
          <p:nvPr/>
        </p:nvSpPr>
        <p:spPr>
          <a:xfrm>
            <a:off x="3628294" y="5429916"/>
            <a:ext cx="3108543"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άρθρο 92  παρ. 3 ν. 4495/2017</a:t>
            </a:r>
          </a:p>
        </p:txBody>
      </p:sp>
      <p:sp>
        <p:nvSpPr>
          <p:cNvPr id="12" name="Ορθογώνιο 11">
            <a:extLst>
              <a:ext uri="{FF2B5EF4-FFF2-40B4-BE49-F238E27FC236}">
                <a16:creationId xmlns:a16="http://schemas.microsoft.com/office/drawing/2014/main" id="{C8BF41FE-9D2A-4B3A-871A-B19A67454BB4}"/>
              </a:ext>
            </a:extLst>
          </p:cNvPr>
          <p:cNvSpPr/>
          <p:nvPr/>
        </p:nvSpPr>
        <p:spPr>
          <a:xfrm>
            <a:off x="5086741" y="5919749"/>
            <a:ext cx="1585690"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Συμπέρασμα</a:t>
            </a:r>
          </a:p>
        </p:txBody>
      </p:sp>
      <p:pic>
        <p:nvPicPr>
          <p:cNvPr id="13" name="Εικόνα 12">
            <a:extLst>
              <a:ext uri="{FF2B5EF4-FFF2-40B4-BE49-F238E27FC236}">
                <a16:creationId xmlns:a16="http://schemas.microsoft.com/office/drawing/2014/main" id="{EBE41182-5ACA-4229-BA12-F058A5CA6A55}"/>
              </a:ext>
            </a:extLst>
          </p:cNvPr>
          <p:cNvPicPr>
            <a:picLocks noChangeAspect="1"/>
          </p:cNvPicPr>
          <p:nvPr/>
        </p:nvPicPr>
        <p:blipFill>
          <a:blip r:embed="rId2"/>
          <a:stretch>
            <a:fillRect/>
          </a:stretch>
        </p:blipFill>
        <p:spPr>
          <a:xfrm>
            <a:off x="164721" y="5567635"/>
            <a:ext cx="2679087" cy="1125511"/>
          </a:xfrm>
          <a:prstGeom prst="rect">
            <a:avLst/>
          </a:prstGeom>
        </p:spPr>
      </p:pic>
      <p:pic>
        <p:nvPicPr>
          <p:cNvPr id="16" name="Εικόνα 15">
            <a:extLst>
              <a:ext uri="{FF2B5EF4-FFF2-40B4-BE49-F238E27FC236}">
                <a16:creationId xmlns:a16="http://schemas.microsoft.com/office/drawing/2014/main" id="{F3EF5D3E-BB3F-48C2-A61B-19A8F14D87AD}"/>
              </a:ext>
            </a:extLst>
          </p:cNvPr>
          <p:cNvPicPr/>
          <p:nvPr/>
        </p:nvPicPr>
        <p:blipFill>
          <a:blip r:embed="rId3" cstate="print">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440729" y="2375905"/>
            <a:ext cx="474980" cy="323850"/>
          </a:xfrm>
          <a:prstGeom prst="rect">
            <a:avLst/>
          </a:prstGeom>
          <a:noFill/>
          <a:ln>
            <a:noFill/>
          </a:ln>
        </p:spPr>
      </p:pic>
      <p:pic>
        <p:nvPicPr>
          <p:cNvPr id="17" name="Εικόνα 16">
            <a:extLst>
              <a:ext uri="{FF2B5EF4-FFF2-40B4-BE49-F238E27FC236}">
                <a16:creationId xmlns:a16="http://schemas.microsoft.com/office/drawing/2014/main" id="{6C4F38BF-CADC-4B2E-A289-CC1786330F77}"/>
              </a:ext>
            </a:extLst>
          </p:cNvPr>
          <p:cNvPicPr/>
          <p:nvPr/>
        </p:nvPicPr>
        <p:blipFill>
          <a:blip r:embed="rId3" cstate="print">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590094" y="3031997"/>
            <a:ext cx="474980" cy="323850"/>
          </a:xfrm>
          <a:prstGeom prst="rect">
            <a:avLst/>
          </a:prstGeom>
          <a:noFill/>
          <a:ln>
            <a:noFill/>
          </a:ln>
        </p:spPr>
      </p:pic>
      <p:pic>
        <p:nvPicPr>
          <p:cNvPr id="18" name="Εικόνα 17">
            <a:extLst>
              <a:ext uri="{FF2B5EF4-FFF2-40B4-BE49-F238E27FC236}">
                <a16:creationId xmlns:a16="http://schemas.microsoft.com/office/drawing/2014/main" id="{7FA3BB02-9696-4816-A53A-D005B8C4E7BB}"/>
              </a:ext>
            </a:extLst>
          </p:cNvPr>
          <p:cNvPicPr/>
          <p:nvPr/>
        </p:nvPicPr>
        <p:blipFill>
          <a:blip r:embed="rId3" cstate="print">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971600" y="3493587"/>
            <a:ext cx="474980" cy="323850"/>
          </a:xfrm>
          <a:prstGeom prst="rect">
            <a:avLst/>
          </a:prstGeom>
          <a:noFill/>
          <a:ln>
            <a:noFill/>
          </a:ln>
        </p:spPr>
      </p:pic>
      <p:pic>
        <p:nvPicPr>
          <p:cNvPr id="19" name="Εικόνα 18">
            <a:extLst>
              <a:ext uri="{FF2B5EF4-FFF2-40B4-BE49-F238E27FC236}">
                <a16:creationId xmlns:a16="http://schemas.microsoft.com/office/drawing/2014/main" id="{F231CDBD-66FA-4F60-AB77-7EFBD5628DF0}"/>
              </a:ext>
            </a:extLst>
          </p:cNvPr>
          <p:cNvPicPr/>
          <p:nvPr/>
        </p:nvPicPr>
        <p:blipFill>
          <a:blip r:embed="rId3" cstate="print">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445318" y="4008104"/>
            <a:ext cx="474980" cy="323850"/>
          </a:xfrm>
          <a:prstGeom prst="rect">
            <a:avLst/>
          </a:prstGeom>
          <a:noFill/>
          <a:ln>
            <a:noFill/>
          </a:ln>
        </p:spPr>
      </p:pic>
      <p:pic>
        <p:nvPicPr>
          <p:cNvPr id="20" name="Εικόνα 19">
            <a:extLst>
              <a:ext uri="{FF2B5EF4-FFF2-40B4-BE49-F238E27FC236}">
                <a16:creationId xmlns:a16="http://schemas.microsoft.com/office/drawing/2014/main" id="{30A37519-15A8-47B2-9BDB-58549A824474}"/>
              </a:ext>
            </a:extLst>
          </p:cNvPr>
          <p:cNvPicPr/>
          <p:nvPr/>
        </p:nvPicPr>
        <p:blipFill>
          <a:blip r:embed="rId3" cstate="print">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2302168" y="4389796"/>
            <a:ext cx="474980" cy="323850"/>
          </a:xfrm>
          <a:prstGeom prst="rect">
            <a:avLst/>
          </a:prstGeom>
          <a:noFill/>
          <a:ln>
            <a:noFill/>
          </a:ln>
        </p:spPr>
      </p:pic>
      <p:pic>
        <p:nvPicPr>
          <p:cNvPr id="21" name="Εικόνα 20">
            <a:extLst>
              <a:ext uri="{FF2B5EF4-FFF2-40B4-BE49-F238E27FC236}">
                <a16:creationId xmlns:a16="http://schemas.microsoft.com/office/drawing/2014/main" id="{7D4382D1-6DB7-4D37-949B-523506C4AD14}"/>
              </a:ext>
            </a:extLst>
          </p:cNvPr>
          <p:cNvPicPr/>
          <p:nvPr/>
        </p:nvPicPr>
        <p:blipFill>
          <a:blip r:embed="rId3" cstate="print">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2985221" y="4933303"/>
            <a:ext cx="474980" cy="323850"/>
          </a:xfrm>
          <a:prstGeom prst="rect">
            <a:avLst/>
          </a:prstGeom>
          <a:noFill/>
          <a:ln>
            <a:noFill/>
          </a:ln>
        </p:spPr>
      </p:pic>
      <p:pic>
        <p:nvPicPr>
          <p:cNvPr id="22" name="Εικόνα 21">
            <a:extLst>
              <a:ext uri="{FF2B5EF4-FFF2-40B4-BE49-F238E27FC236}">
                <a16:creationId xmlns:a16="http://schemas.microsoft.com/office/drawing/2014/main" id="{519F6D5B-DA5C-453D-9EBA-EC7704FE26C7}"/>
              </a:ext>
            </a:extLst>
          </p:cNvPr>
          <p:cNvPicPr/>
          <p:nvPr/>
        </p:nvPicPr>
        <p:blipFill>
          <a:blip r:embed="rId3" cstate="print">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3362184" y="5405710"/>
            <a:ext cx="474980" cy="323850"/>
          </a:xfrm>
          <a:prstGeom prst="rect">
            <a:avLst/>
          </a:prstGeom>
          <a:noFill/>
          <a:ln>
            <a:noFill/>
          </a:ln>
        </p:spPr>
      </p:pic>
      <p:pic>
        <p:nvPicPr>
          <p:cNvPr id="23" name="Εικόνα 22">
            <a:extLst>
              <a:ext uri="{FF2B5EF4-FFF2-40B4-BE49-F238E27FC236}">
                <a16:creationId xmlns:a16="http://schemas.microsoft.com/office/drawing/2014/main" id="{42A3C658-74BF-452D-959D-A654E5FD26E2}"/>
              </a:ext>
            </a:extLst>
          </p:cNvPr>
          <p:cNvPicPr/>
          <p:nvPr/>
        </p:nvPicPr>
        <p:blipFill>
          <a:blip r:embed="rId3" cstate="print">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4751564" y="5839415"/>
            <a:ext cx="474980" cy="323850"/>
          </a:xfrm>
          <a:prstGeom prst="rect">
            <a:avLst/>
          </a:prstGeom>
          <a:noFill/>
          <a:ln>
            <a:noFill/>
          </a:ln>
        </p:spPr>
      </p:pic>
      <p:sp>
        <p:nvSpPr>
          <p:cNvPr id="14" name="Θέση υποσέλιδου 13">
            <a:extLst>
              <a:ext uri="{FF2B5EF4-FFF2-40B4-BE49-F238E27FC236}">
                <a16:creationId xmlns:a16="http://schemas.microsoft.com/office/drawing/2014/main" id="{3E420CC1-CDA0-4EA5-947E-935AC2DF4D08}"/>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15" name="Θέση αριθμού διαφάνειας 14">
            <a:extLst>
              <a:ext uri="{FF2B5EF4-FFF2-40B4-BE49-F238E27FC236}">
                <a16:creationId xmlns:a16="http://schemas.microsoft.com/office/drawing/2014/main" id="{0B6CAA01-6CBC-4EC7-B338-9249FB1860D6}"/>
              </a:ext>
            </a:extLst>
          </p:cNvPr>
          <p:cNvSpPr>
            <a:spLocks noGrp="1"/>
          </p:cNvSpPr>
          <p:nvPr>
            <p:ph type="sldNum" sz="quarter" idx="12"/>
          </p:nvPr>
        </p:nvSpPr>
        <p:spPr/>
        <p:txBody>
          <a:bodyPr/>
          <a:lstStyle/>
          <a:p>
            <a:fld id="{ED7B4A6A-1964-4CFC-A1F8-443DE4ED1966}" type="slidenum">
              <a:rPr lang="es-ES" altLang="el-GR" smtClean="0"/>
              <a:pPr/>
              <a:t>26</a:t>
            </a:fld>
            <a:endParaRPr lang="es-ES" altLang="el-GR"/>
          </a:p>
        </p:txBody>
      </p:sp>
    </p:spTree>
    <p:extLst>
      <p:ext uri="{BB962C8B-B14F-4D97-AF65-F5344CB8AC3E}">
        <p14:creationId xmlns:p14="http://schemas.microsoft.com/office/powerpoint/2010/main" val="235526182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 Τίτλος"/>
          <p:cNvSpPr>
            <a:spLocks noGrp="1"/>
          </p:cNvSpPr>
          <p:nvPr>
            <p:ph type="title"/>
          </p:nvPr>
        </p:nvSpPr>
        <p:spPr>
          <a:xfrm>
            <a:off x="480059" y="2053641"/>
            <a:ext cx="2751871" cy="2760098"/>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nSpc>
                <a:spcPct val="90000"/>
              </a:lnSpc>
            </a:pPr>
            <a:r>
              <a:rPr lang="el-GR" sz="3400" b="1">
                <a:solidFill>
                  <a:srgbClr val="FFFFFF"/>
                </a:solidFill>
                <a:latin typeface="Arial" panose="020B0604020202020204" pitchFamily="34" charset="0"/>
                <a:ea typeface="Times New Roman"/>
                <a:cs typeface="Arial" panose="020B0604020202020204" pitchFamily="34" charset="0"/>
              </a:rPr>
              <a:t>Αιτιολογία Διοικητικών Πράξεων</a:t>
            </a:r>
            <a:br>
              <a:rPr lang="el-GR" sz="3400" b="1">
                <a:solidFill>
                  <a:srgbClr val="FFFFFF"/>
                </a:solidFill>
                <a:latin typeface="Arial" panose="020B0604020202020204" pitchFamily="34" charset="0"/>
                <a:ea typeface="Times New Roman"/>
                <a:cs typeface="Arial" panose="020B0604020202020204" pitchFamily="34" charset="0"/>
              </a:rPr>
            </a:br>
            <a:endParaRPr lang="el-GR" sz="3400">
              <a:solidFill>
                <a:srgbClr val="FFFFFF"/>
              </a:solidFill>
              <a:latin typeface="Arial" panose="020B0604020202020204" pitchFamily="34" charset="0"/>
              <a:cs typeface="Arial" panose="020B0604020202020204" pitchFamily="34" charset="0"/>
            </a:endParaRPr>
          </a:p>
        </p:txBody>
      </p:sp>
      <p:sp>
        <p:nvSpPr>
          <p:cNvPr id="3" name="2 - Θέση περιεχομένου"/>
          <p:cNvSpPr>
            <a:spLocks noGrp="1"/>
          </p:cNvSpPr>
          <p:nvPr>
            <p:ph idx="1"/>
          </p:nvPr>
        </p:nvSpPr>
        <p:spPr>
          <a:xfrm>
            <a:off x="4567930" y="801866"/>
            <a:ext cx="3979563" cy="5230634"/>
          </a:xfrm>
        </p:spPr>
        <p:txBody>
          <a:bodyPr anchor="ctr">
            <a:normAutofit/>
          </a:bodyPr>
          <a:lstStyle/>
          <a:p>
            <a:pPr marL="170021" indent="170021">
              <a:lnSpc>
                <a:spcPct val="90000"/>
              </a:lnSpc>
              <a:spcBef>
                <a:spcPts val="900"/>
              </a:spcBef>
              <a:spcAft>
                <a:spcPts val="750"/>
              </a:spcAft>
            </a:pPr>
            <a:r>
              <a:rPr lang="el-GR" sz="1300">
                <a:solidFill>
                  <a:srgbClr val="000000"/>
                </a:solidFill>
                <a:latin typeface="Arial" panose="020B0604020202020204" pitchFamily="34" charset="0"/>
                <a:ea typeface="Calibri"/>
                <a:cs typeface="Arial" panose="020B0604020202020204" pitchFamily="34" charset="0"/>
              </a:rPr>
              <a:t>Με τον όρο «αιτιολογία διοικητικής πράξης» εννοούμε την αναφορά των κρίσιμων διατάξεων και των γενικότερων σκέψεων της Διοίκησης, βάσει των οποίων εκδίδεται αυτή, η διαπίστωση των πραγματικών και νομικών καταστάσεων που δικαιολογούν την έκδοσή της και η υπαγωγή τους στις νομικές έννοιες της εφαρμοστέας διάταξης νόμου.</a:t>
            </a:r>
          </a:p>
          <a:p>
            <a:pPr marL="170021" indent="170021">
              <a:lnSpc>
                <a:spcPct val="90000"/>
              </a:lnSpc>
              <a:spcBef>
                <a:spcPts val="900"/>
              </a:spcBef>
              <a:spcAft>
                <a:spcPts val="750"/>
              </a:spcAft>
            </a:pPr>
            <a:r>
              <a:rPr lang="el-GR" sz="1300">
                <a:solidFill>
                  <a:srgbClr val="000000"/>
                </a:solidFill>
                <a:latin typeface="Arial" panose="020B0604020202020204" pitchFamily="34" charset="0"/>
                <a:ea typeface="Calibri"/>
                <a:cs typeface="Arial" panose="020B0604020202020204" pitchFamily="34" charset="0"/>
              </a:rPr>
              <a:t>Δηλαδή η αιτιολογία αφορά τόσο στη νομιμότητα όσο και στην σκοπιμότητα της  διοικητικής πράξης. </a:t>
            </a:r>
          </a:p>
          <a:p>
            <a:pPr marL="170021" indent="170021">
              <a:lnSpc>
                <a:spcPct val="90000"/>
              </a:lnSpc>
              <a:spcBef>
                <a:spcPts val="900"/>
              </a:spcBef>
              <a:spcAft>
                <a:spcPts val="750"/>
              </a:spcAft>
            </a:pPr>
            <a:r>
              <a:rPr lang="el-GR" sz="1300">
                <a:solidFill>
                  <a:srgbClr val="000000"/>
                </a:solidFill>
                <a:latin typeface="Arial" panose="020B0604020202020204" pitchFamily="34" charset="0"/>
                <a:ea typeface="Calibri"/>
                <a:cs typeface="Arial" panose="020B0604020202020204" pitchFamily="34" charset="0"/>
              </a:rPr>
              <a:t>Οι </a:t>
            </a:r>
            <a:r>
              <a:rPr lang="el-GR" sz="1300" u="sng">
                <a:solidFill>
                  <a:srgbClr val="000000"/>
                </a:solidFill>
                <a:latin typeface="Arial" panose="020B0604020202020204" pitchFamily="34" charset="0"/>
                <a:ea typeface="Calibri"/>
                <a:cs typeface="Arial" panose="020B0604020202020204" pitchFamily="34" charset="0"/>
              </a:rPr>
              <a:t>κανονιστικές πράξεις</a:t>
            </a:r>
            <a:r>
              <a:rPr lang="el-GR" sz="1300">
                <a:solidFill>
                  <a:srgbClr val="000000"/>
                </a:solidFill>
                <a:latin typeface="Arial" panose="020B0604020202020204" pitchFamily="34" charset="0"/>
                <a:ea typeface="Calibri"/>
                <a:cs typeface="Arial" panose="020B0604020202020204" pitchFamily="34" charset="0"/>
              </a:rPr>
              <a:t> της Διοίκησης δεν έχουν ανάγκη αιτιολόγησης εκτός εάν προβλέπεται το αντίθετο από την διάταξη που εξουσιοδοτεί τη διοίκηση για την έκδοσή τους.</a:t>
            </a:r>
          </a:p>
          <a:p>
            <a:pPr marL="170021" indent="170021">
              <a:lnSpc>
                <a:spcPct val="90000"/>
              </a:lnSpc>
              <a:spcBef>
                <a:spcPts val="900"/>
              </a:spcBef>
              <a:spcAft>
                <a:spcPts val="750"/>
              </a:spcAft>
            </a:pPr>
            <a:r>
              <a:rPr lang="el-GR" sz="1300">
                <a:solidFill>
                  <a:srgbClr val="000000"/>
                </a:solidFill>
                <a:latin typeface="Arial" panose="020B0604020202020204" pitchFamily="34" charset="0"/>
                <a:ea typeface="Calibri"/>
                <a:cs typeface="Arial" panose="020B0604020202020204" pitchFamily="34" charset="0"/>
              </a:rPr>
              <a:t>Στις </a:t>
            </a:r>
            <a:r>
              <a:rPr lang="el-GR" sz="1300" u="sng">
                <a:solidFill>
                  <a:srgbClr val="000000"/>
                </a:solidFill>
                <a:latin typeface="Arial" panose="020B0604020202020204" pitchFamily="34" charset="0"/>
                <a:ea typeface="Calibri"/>
                <a:cs typeface="Arial" panose="020B0604020202020204" pitchFamily="34" charset="0"/>
              </a:rPr>
              <a:t>ατομικές διοικητικές πράξεις</a:t>
            </a:r>
            <a:r>
              <a:rPr lang="el-GR" sz="1300">
                <a:solidFill>
                  <a:srgbClr val="000000"/>
                </a:solidFill>
                <a:latin typeface="Arial" panose="020B0604020202020204" pitchFamily="34" charset="0"/>
                <a:ea typeface="Calibri"/>
                <a:cs typeface="Arial" panose="020B0604020202020204" pitchFamily="34" charset="0"/>
              </a:rPr>
              <a:t> επιβάλλεται η αιτιολόγηση λόγω του επαχθούς χαρακτήρα που έχουν για το διοικούμενο. Η αιτιολογία πρέπει να είναι ειδική, επαρκής και μπορεί να προκύπτει και από τα στοιχεία του φακέλου.  </a:t>
            </a:r>
          </a:p>
          <a:p>
            <a:pPr marL="170021" indent="170021">
              <a:lnSpc>
                <a:spcPct val="90000"/>
              </a:lnSpc>
              <a:spcBef>
                <a:spcPts val="900"/>
              </a:spcBef>
              <a:spcAft>
                <a:spcPts val="750"/>
              </a:spcAft>
            </a:pPr>
            <a:r>
              <a:rPr lang="el-GR" sz="1300">
                <a:solidFill>
                  <a:srgbClr val="000000"/>
                </a:solidFill>
                <a:latin typeface="Arial" panose="020B0604020202020204" pitchFamily="34" charset="0"/>
                <a:ea typeface="Calibri"/>
                <a:cs typeface="Arial" panose="020B0604020202020204" pitchFamily="34" charset="0"/>
              </a:rPr>
              <a:t> </a:t>
            </a:r>
          </a:p>
          <a:p>
            <a:pPr>
              <a:lnSpc>
                <a:spcPct val="90000"/>
              </a:lnSpc>
            </a:pPr>
            <a:endParaRPr lang="el-GR" sz="1300">
              <a:solidFill>
                <a:srgbClr val="000000"/>
              </a:solidFill>
              <a:latin typeface="Arial" panose="020B0604020202020204" pitchFamily="34" charset="0"/>
              <a:cs typeface="Arial" panose="020B0604020202020204" pitchFamily="34" charset="0"/>
            </a:endParaRPr>
          </a:p>
        </p:txBody>
      </p:sp>
      <p:sp>
        <p:nvSpPr>
          <p:cNvPr id="4" name="3 - Θέση υποσέλιδου"/>
          <p:cNvSpPr>
            <a:spLocks noGrp="1"/>
          </p:cNvSpPr>
          <p:nvPr>
            <p:ph type="ftr" sz="quarter" idx="11"/>
          </p:nvPr>
        </p:nvSpPr>
        <p:spPr>
          <a:xfrm>
            <a:off x="4152275" y="6223702"/>
            <a:ext cx="3967171" cy="314067"/>
          </a:xfrm>
        </p:spPr>
        <p:txBody>
          <a:bodyPr>
            <a:normAutofit/>
          </a:bodyPr>
          <a:lstStyle/>
          <a:p>
            <a:pPr algn="r">
              <a:spcAft>
                <a:spcPts val="450"/>
              </a:spcAft>
            </a:pPr>
            <a:r>
              <a:rPr lang="en-US" sz="900">
                <a:solidFill>
                  <a:srgbClr val="898989"/>
                </a:solidFill>
              </a:rPr>
              <a:t>vicky.varda@eclass4u.gr</a:t>
            </a:r>
            <a:endParaRPr lang="el-GR" sz="900">
              <a:solidFill>
                <a:srgbClr val="898989"/>
              </a:solidFill>
            </a:endParaRPr>
          </a:p>
        </p:txBody>
      </p:sp>
      <p:sp>
        <p:nvSpPr>
          <p:cNvPr id="5" name="Θέση αριθμού διαφάνειας 4"/>
          <p:cNvSpPr>
            <a:spLocks noGrp="1"/>
          </p:cNvSpPr>
          <p:nvPr>
            <p:ph type="sldNum" sz="quarter" idx="12"/>
          </p:nvPr>
        </p:nvSpPr>
        <p:spPr>
          <a:xfrm>
            <a:off x="8119447" y="6223702"/>
            <a:ext cx="428046" cy="314067"/>
          </a:xfrm>
        </p:spPr>
        <p:txBody>
          <a:bodyPr>
            <a:normAutofit/>
          </a:bodyPr>
          <a:lstStyle/>
          <a:p>
            <a:pPr>
              <a:spcAft>
                <a:spcPts val="450"/>
              </a:spcAft>
            </a:pPr>
            <a:fld id="{256D3EEF-DE4E-429D-8EC4-DDC531AFF587}" type="slidenum">
              <a:rPr lang="el-GR" sz="900">
                <a:solidFill>
                  <a:srgbClr val="898989"/>
                </a:solidFill>
              </a:rPr>
              <a:pPr>
                <a:spcAft>
                  <a:spcPts val="450"/>
                </a:spcAft>
              </a:pPr>
              <a:t>27</a:t>
            </a:fld>
            <a:endParaRPr lang="el-GR" sz="900">
              <a:solidFill>
                <a:srgbClr val="898989"/>
              </a:solidFill>
            </a:endParaRPr>
          </a:p>
        </p:txBody>
      </p:sp>
    </p:spTree>
    <p:extLst>
      <p:ext uri="{BB962C8B-B14F-4D97-AF65-F5344CB8AC3E}">
        <p14:creationId xmlns:p14="http://schemas.microsoft.com/office/powerpoint/2010/main" val="151437788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D25C708B-C5EF-4DBE-8033-0F760C33552C}"/>
              </a:ext>
            </a:extLst>
          </p:cNvPr>
          <p:cNvSpPr/>
          <p:nvPr/>
        </p:nvSpPr>
        <p:spPr>
          <a:xfrm>
            <a:off x="395536" y="620688"/>
            <a:ext cx="7704856" cy="4478662"/>
          </a:xfrm>
          <a:prstGeom prst="rect">
            <a:avLst/>
          </a:prstGeom>
        </p:spPr>
        <p:txBody>
          <a:bodyPr wrap="square">
            <a:spAutoFit/>
          </a:bodyPr>
          <a:lstStyle/>
          <a:p>
            <a:pPr algn="ctr">
              <a:lnSpc>
                <a:spcPct val="150000"/>
              </a:lnSpc>
              <a:spcAft>
                <a:spcPts val="0"/>
              </a:spcAft>
            </a:pPr>
            <a:r>
              <a:rPr lang="el-GR" sz="1600" i="1" dirty="0">
                <a:ea typeface="MS Mincho" panose="02020609040205080304" pitchFamily="49" charset="-128"/>
              </a:rPr>
              <a:t>Ουσιώδους σημασίας είναι η αιτιολογία της ατομικής διοικητικής πράξης. Θα πρέπει δηλαδή να εκτίθενται τα νομικά και πραγματικά περιστατικά επί των οποίων στηρίχτηκε η Διοίκηση προκειμένου να προχωρήσει στην έκδοση αυτής της πράξεως, τα οποία είναι δυνατόν να αφορούν είτε τη νομιμότητα είτε τη σκοπιμότητά της.</a:t>
            </a:r>
          </a:p>
          <a:p>
            <a:pPr algn="ctr">
              <a:lnSpc>
                <a:spcPct val="150000"/>
              </a:lnSpc>
              <a:spcAft>
                <a:spcPts val="0"/>
              </a:spcAft>
            </a:pPr>
            <a:endParaRPr lang="el-GR" sz="1600" i="1" dirty="0">
              <a:ea typeface="MS Mincho" panose="02020609040205080304" pitchFamily="49" charset="-128"/>
            </a:endParaRPr>
          </a:p>
          <a:p>
            <a:pPr algn="ctr">
              <a:lnSpc>
                <a:spcPct val="150000"/>
              </a:lnSpc>
              <a:spcAft>
                <a:spcPts val="0"/>
              </a:spcAft>
            </a:pPr>
            <a:r>
              <a:rPr lang="el-GR" sz="1600" i="1" dirty="0">
                <a:ea typeface="MS Mincho" panose="02020609040205080304" pitchFamily="49" charset="-128"/>
              </a:rPr>
              <a:t> Η αιτιολογία των διοικητικών πράξεων προβλέπεται ευθέως στο άρθρο 10 παρ. 1 του Συντάγματος το οποίο ορίζει: «Καθένας ή πολλοί μαζί έχουν το δικαίωμα, τηρώντας τους νόμους του Κράτους, να αναφέρονται εγγράφως στις αρχές, οι οποίες είναι υποχρεωμένες να ενεργούν σύντομα κατά τις κείμενες διατάξεις και να απαντούν ΑΙΤΟΛΟΓΗΜΕΝΑ σε εκείνον που υπέβαλε την αναφορά, σύμφωνα με τον νόμο».</a:t>
            </a:r>
          </a:p>
        </p:txBody>
      </p:sp>
      <p:sp>
        <p:nvSpPr>
          <p:cNvPr id="3" name="Θέση υποσέλιδου 2">
            <a:extLst>
              <a:ext uri="{FF2B5EF4-FFF2-40B4-BE49-F238E27FC236}">
                <a16:creationId xmlns:a16="http://schemas.microsoft.com/office/drawing/2014/main" id="{ACBA85F2-B107-49F5-AB71-C4DD77EE41B2}"/>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4" name="Θέση αριθμού διαφάνειας 3">
            <a:extLst>
              <a:ext uri="{FF2B5EF4-FFF2-40B4-BE49-F238E27FC236}">
                <a16:creationId xmlns:a16="http://schemas.microsoft.com/office/drawing/2014/main" id="{26761460-3927-4A72-8B50-D9B00903DC4E}"/>
              </a:ext>
            </a:extLst>
          </p:cNvPr>
          <p:cNvSpPr>
            <a:spLocks noGrp="1"/>
          </p:cNvSpPr>
          <p:nvPr>
            <p:ph type="sldNum" sz="quarter" idx="12"/>
          </p:nvPr>
        </p:nvSpPr>
        <p:spPr/>
        <p:txBody>
          <a:bodyPr/>
          <a:lstStyle/>
          <a:p>
            <a:fld id="{ED7B4A6A-1964-4CFC-A1F8-443DE4ED1966}" type="slidenum">
              <a:rPr lang="es-ES" altLang="el-GR" smtClean="0"/>
              <a:pPr/>
              <a:t>28</a:t>
            </a:fld>
            <a:endParaRPr lang="es-ES" altLang="el-GR"/>
          </a:p>
        </p:txBody>
      </p:sp>
      <p:pic>
        <p:nvPicPr>
          <p:cNvPr id="5" name="Εικόνα 4">
            <a:extLst>
              <a:ext uri="{FF2B5EF4-FFF2-40B4-BE49-F238E27FC236}">
                <a16:creationId xmlns:a16="http://schemas.microsoft.com/office/drawing/2014/main" id="{EE170447-44BA-4AF3-BC30-77AE2EF86E87}"/>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85561542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A2652693-D52F-4962-89E3-19125E22E921}"/>
              </a:ext>
            </a:extLst>
          </p:cNvPr>
          <p:cNvPicPr>
            <a:picLocks noChangeAspect="1"/>
          </p:cNvPicPr>
          <p:nvPr/>
        </p:nvPicPr>
        <p:blipFill>
          <a:blip r:embed="rId2"/>
          <a:stretch>
            <a:fillRect/>
          </a:stretch>
        </p:blipFill>
        <p:spPr>
          <a:xfrm>
            <a:off x="422402" y="5013176"/>
            <a:ext cx="4467225" cy="1618278"/>
          </a:xfrm>
          <a:prstGeom prst="rect">
            <a:avLst/>
          </a:prstGeom>
          <a:scene3d>
            <a:camera prst="obliqueBottomLeft"/>
            <a:lightRig rig="threePt" dir="t"/>
          </a:scene3d>
        </p:spPr>
      </p:pic>
      <p:sp>
        <p:nvSpPr>
          <p:cNvPr id="2" name="Ορθογώνιο 1">
            <a:extLst>
              <a:ext uri="{FF2B5EF4-FFF2-40B4-BE49-F238E27FC236}">
                <a16:creationId xmlns:a16="http://schemas.microsoft.com/office/drawing/2014/main" id="{710E4B47-A7D4-4F9D-84D5-ECFACD43A3F5}"/>
              </a:ext>
            </a:extLst>
          </p:cNvPr>
          <p:cNvSpPr/>
          <p:nvPr/>
        </p:nvSpPr>
        <p:spPr>
          <a:xfrm>
            <a:off x="107504" y="404664"/>
            <a:ext cx="8640960" cy="3745705"/>
          </a:xfrm>
          <a:prstGeom prst="rect">
            <a:avLst/>
          </a:prstGeom>
        </p:spPr>
        <p:txBody>
          <a:bodyPr wrap="square">
            <a:spAutoFit/>
          </a:bodyPr>
          <a:lstStyle/>
          <a:p>
            <a:pPr algn="ctr">
              <a:lnSpc>
                <a:spcPct val="150000"/>
              </a:lnSpc>
              <a:spcAft>
                <a:spcPts val="0"/>
              </a:spcAft>
            </a:pPr>
            <a:r>
              <a:rPr lang="el-GR" sz="1400" i="1" dirty="0">
                <a:ea typeface="MS Mincho" panose="02020609040205080304" pitchFamily="49" charset="-128"/>
              </a:rPr>
              <a:t>Στο άρθρο 17 του </a:t>
            </a:r>
            <a:r>
              <a:rPr lang="el-GR" sz="1400" i="1" dirty="0" err="1">
                <a:ea typeface="MS Mincho" panose="02020609040205080304" pitchFamily="49" charset="-128"/>
              </a:rPr>
              <a:t>ΚΔΔιακ</a:t>
            </a:r>
            <a:r>
              <a:rPr lang="el-GR" sz="1400" i="1" dirty="0">
                <a:ea typeface="MS Mincho" panose="02020609040205080304" pitchFamily="49" charset="-128"/>
              </a:rPr>
              <a:t>. προβλέπεται επίσης: </a:t>
            </a:r>
            <a:r>
              <a:rPr lang="el-GR" sz="1600" b="1" i="1" dirty="0">
                <a:effectLst>
                  <a:outerShdw blurRad="38100" dist="38100" dir="2700000" algn="tl">
                    <a:srgbClr val="000000">
                      <a:alpha val="43137"/>
                    </a:srgbClr>
                  </a:outerShdw>
                </a:effectLst>
                <a:ea typeface="MS Mincho" panose="02020609040205080304" pitchFamily="49" charset="-128"/>
              </a:rPr>
              <a:t>«Η ατομική διοικητική πράξη πρέπει να περιέχει αιτιολογία, η οποία να περιλαμβάνει τη διαπίστωση της συνδρομής των κατά νόμων προϋποθέσεων για την έκδοσή της. </a:t>
            </a:r>
            <a:r>
              <a:rPr lang="el-GR" sz="1400" i="1" dirty="0">
                <a:ea typeface="MS Mincho" panose="02020609040205080304" pitchFamily="49" charset="-128"/>
              </a:rPr>
              <a:t>Η αιτιολογία πρέπει να σαφής, ειδική, επαρκής και να προκύπτει  από τα στοιχεία του φακέλου, εκτός αν προβλέπεται ρητώς στο νόμο ότι πρέπει να περιέχεται στο σώμα της πράξης». Η αιτιολογία των πράξεων απορρέει από την ίδια την αρχή της νομιμότητας και την ανάγκη σεβασμού των δικαιωμάτων και των συμφερόντων του διοικουμένου. Για να είναι νόμιμη η αιτιολογία πρέπει να είναι σαφής, ειδική και επαρκής. Δηλαδή δεν πρέπει να είναι αόριστη, πρέπει να αναφέρεται στη συγκεκριμένη περίπτωση και όχι κατά τρόπο γενικό στις νομικές διατάξεις, βάσει των οποίων εκδίδεται η πράξη, καθώς και να επαρκεί ποιοτικά και ποσοτικά για να θεμελιώσει το περιεχόμενο της διοικητικής πράξης.</a:t>
            </a:r>
          </a:p>
          <a:p>
            <a:pPr algn="ctr">
              <a:lnSpc>
                <a:spcPct val="150000"/>
              </a:lnSpc>
              <a:spcAft>
                <a:spcPts val="0"/>
              </a:spcAft>
            </a:pPr>
            <a:r>
              <a:rPr lang="el-GR" sz="1400" i="1" dirty="0">
                <a:ea typeface="MS Mincho" panose="02020609040205080304" pitchFamily="49" charset="-128"/>
              </a:rPr>
              <a:t> </a:t>
            </a:r>
          </a:p>
        </p:txBody>
      </p:sp>
      <p:sp>
        <p:nvSpPr>
          <p:cNvPr id="4" name="Θέση υποσέλιδου 3">
            <a:extLst>
              <a:ext uri="{FF2B5EF4-FFF2-40B4-BE49-F238E27FC236}">
                <a16:creationId xmlns:a16="http://schemas.microsoft.com/office/drawing/2014/main" id="{2911036C-C283-4DE3-9B4B-A650E81C6A62}"/>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5877DD04-F3B6-4516-85F7-CC1EEF3C4F43}"/>
              </a:ext>
            </a:extLst>
          </p:cNvPr>
          <p:cNvSpPr>
            <a:spLocks noGrp="1"/>
          </p:cNvSpPr>
          <p:nvPr>
            <p:ph type="sldNum" sz="quarter" idx="12"/>
          </p:nvPr>
        </p:nvSpPr>
        <p:spPr/>
        <p:txBody>
          <a:bodyPr/>
          <a:lstStyle/>
          <a:p>
            <a:fld id="{ED7B4A6A-1964-4CFC-A1F8-443DE4ED1966}" type="slidenum">
              <a:rPr lang="es-ES" altLang="el-GR" smtClean="0"/>
              <a:pPr/>
              <a:t>29</a:t>
            </a:fld>
            <a:endParaRPr lang="es-ES" altLang="el-GR"/>
          </a:p>
        </p:txBody>
      </p:sp>
    </p:spTree>
    <p:extLst>
      <p:ext uri="{BB962C8B-B14F-4D97-AF65-F5344CB8AC3E}">
        <p14:creationId xmlns:p14="http://schemas.microsoft.com/office/powerpoint/2010/main" val="58863387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AF951CA-5427-4B77-B71F-BB0312B70CA9}"/>
              </a:ext>
            </a:extLst>
          </p:cNvPr>
          <p:cNvSpPr>
            <a:spLocks noGrp="1"/>
          </p:cNvSpPr>
          <p:nvPr>
            <p:ph idx="4294967295"/>
          </p:nvPr>
        </p:nvSpPr>
        <p:spPr>
          <a:xfrm>
            <a:off x="323528" y="404664"/>
            <a:ext cx="8229600" cy="4525963"/>
          </a:xfrm>
        </p:spPr>
        <p:txBody>
          <a:bodyPr/>
          <a:lstStyle/>
          <a:p>
            <a:r>
              <a:rPr lang="el-GR" sz="2400" i="1" dirty="0">
                <a:ea typeface="MS Mincho" panose="02020609040205080304" pitchFamily="49" charset="-128"/>
              </a:rPr>
              <a:t>Η αιτιολογία προβλέπεται είτε από το νόμο ρητά, οπότε συνιστά ουσιώδη τύπο της πράξης  και πρέπει να περιέχεται έστω και συνοπτικά στο σώμα αυτής, είτε στην περίπτωση των δυσμενών πράξεων, από τη φύση της πράξης, οπότε αρκεί και να προκύπτει από τα στοιχεία του φακέλου. Παράλειψή της στην πρώτη περίπτωση συνιστά παράβαση ουσιώδους τύπου της διαδικασίας, ενώ στη δεύτερη κατ’ </a:t>
            </a:r>
            <a:r>
              <a:rPr lang="el-GR" sz="2400" i="1" dirty="0" err="1">
                <a:ea typeface="MS Mincho" panose="02020609040205080304" pitchFamily="49" charset="-128"/>
              </a:rPr>
              <a:t>ουσίαν</a:t>
            </a:r>
            <a:r>
              <a:rPr lang="el-GR" sz="2400" i="1" dirty="0">
                <a:ea typeface="MS Mincho" panose="02020609040205080304" pitchFamily="49" charset="-128"/>
              </a:rPr>
              <a:t> διάταξης νόμου.</a:t>
            </a:r>
          </a:p>
          <a:p>
            <a:endParaRPr lang="el-GR" sz="2400" dirty="0"/>
          </a:p>
        </p:txBody>
      </p:sp>
      <p:sp>
        <p:nvSpPr>
          <p:cNvPr id="4" name="Θέση υποσέλιδου 3">
            <a:extLst>
              <a:ext uri="{FF2B5EF4-FFF2-40B4-BE49-F238E27FC236}">
                <a16:creationId xmlns:a16="http://schemas.microsoft.com/office/drawing/2014/main" id="{39B249D0-9250-4028-9284-E7E431820D82}"/>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A6943D09-0036-45AF-9E45-5604E368ED9E}"/>
              </a:ext>
            </a:extLst>
          </p:cNvPr>
          <p:cNvSpPr>
            <a:spLocks noGrp="1"/>
          </p:cNvSpPr>
          <p:nvPr>
            <p:ph type="sldNum" sz="quarter" idx="12"/>
          </p:nvPr>
        </p:nvSpPr>
        <p:spPr/>
        <p:txBody>
          <a:bodyPr/>
          <a:lstStyle/>
          <a:p>
            <a:fld id="{85474609-695B-4499-805C-EACBA29F6DE6}" type="slidenum">
              <a:rPr lang="es-ES" altLang="el-GR" smtClean="0"/>
              <a:pPr/>
              <a:t>30</a:t>
            </a:fld>
            <a:endParaRPr lang="es-ES" altLang="el-GR"/>
          </a:p>
        </p:txBody>
      </p:sp>
      <p:pic>
        <p:nvPicPr>
          <p:cNvPr id="6" name="Εικόνα 5">
            <a:extLst>
              <a:ext uri="{FF2B5EF4-FFF2-40B4-BE49-F238E27FC236}">
                <a16:creationId xmlns:a16="http://schemas.microsoft.com/office/drawing/2014/main" id="{3AEB4A0D-F556-46C4-8125-9AF3AA1EEAE2}"/>
              </a:ext>
            </a:extLst>
          </p:cNvPr>
          <p:cNvPicPr>
            <a:picLocks noChangeAspect="1"/>
          </p:cNvPicPr>
          <p:nvPr/>
        </p:nvPicPr>
        <p:blipFill>
          <a:blip r:embed="rId2"/>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307646241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BFBFD2E5-5086-4B4A-A4AE-B572E889EC89}"/>
              </a:ext>
            </a:extLst>
          </p:cNvPr>
          <p:cNvSpPr/>
          <p:nvPr/>
        </p:nvSpPr>
        <p:spPr>
          <a:xfrm>
            <a:off x="179512" y="476672"/>
            <a:ext cx="8136904" cy="2637710"/>
          </a:xfrm>
          <a:prstGeom prst="rect">
            <a:avLst/>
          </a:prstGeom>
        </p:spPr>
        <p:txBody>
          <a:bodyPr wrap="square">
            <a:spAutoFit/>
          </a:bodyPr>
          <a:lstStyle/>
          <a:p>
            <a:pPr algn="ctr">
              <a:lnSpc>
                <a:spcPct val="150000"/>
              </a:lnSpc>
              <a:spcAft>
                <a:spcPts val="0"/>
              </a:spcAft>
            </a:pPr>
            <a:r>
              <a:rPr lang="el-GR" sz="1400" i="1" dirty="0">
                <a:ea typeface="MS Mincho" panose="02020609040205080304" pitchFamily="49" charset="-128"/>
              </a:rPr>
              <a:t>Όταν η Διοίκηση εκδίδει την πράξη αυτεπαγγέλτως, οφείλει να συγκεντρώσει και τα αποδεικτικά στοιχεία που συνιστούν την αιτιολογία της πράξεως. Αν ωστόσο η πράξη εκδίδεται κατόπιν αιτήσεως του διοικούμενου, τότε αυτός υποχρεούται να υποβάλλει και τα απαραίτητα δικαιολογητικά στοιχεία.</a:t>
            </a:r>
          </a:p>
          <a:p>
            <a:pPr algn="ctr">
              <a:lnSpc>
                <a:spcPct val="150000"/>
              </a:lnSpc>
              <a:spcAft>
                <a:spcPts val="0"/>
              </a:spcAft>
            </a:pPr>
            <a:r>
              <a:rPr lang="el-GR" sz="1400" i="1" dirty="0">
                <a:ea typeface="MS Mincho" panose="02020609040205080304" pitchFamily="49" charset="-128"/>
              </a:rPr>
              <a:t> </a:t>
            </a:r>
          </a:p>
          <a:p>
            <a:pPr algn="ctr">
              <a:lnSpc>
                <a:spcPct val="150000"/>
              </a:lnSpc>
              <a:spcAft>
                <a:spcPts val="0"/>
              </a:spcAft>
            </a:pPr>
            <a:r>
              <a:rPr lang="el-GR" sz="1400" i="1" dirty="0">
                <a:ea typeface="MS Mincho" panose="02020609040205080304" pitchFamily="49" charset="-128"/>
              </a:rPr>
              <a:t>Αν μια ατομική πράξη δεν φέρει την απαιτούμενη δικαιολογία τότε υπάρχει παράβαση ουσιώδους τύπου της διαδικασίας που συνιστά και λόγο ακύρωσης, διότι η αιτιολογία αποτελεί έκφραση της αρχής της νομιμότητας της πράξης (</a:t>
            </a:r>
            <a:r>
              <a:rPr lang="el-GR" sz="1400" i="1" dirty="0" err="1">
                <a:ea typeface="MS Mincho" panose="02020609040205080304" pitchFamily="49" charset="-128"/>
              </a:rPr>
              <a:t>ΣτΕ</a:t>
            </a:r>
            <a:r>
              <a:rPr lang="el-GR" sz="1400" i="1" dirty="0">
                <a:ea typeface="MS Mincho" panose="02020609040205080304" pitchFamily="49" charset="-128"/>
              </a:rPr>
              <a:t> 171/2002).</a:t>
            </a:r>
          </a:p>
          <a:p>
            <a:pPr algn="ctr">
              <a:lnSpc>
                <a:spcPct val="150000"/>
              </a:lnSpc>
              <a:spcAft>
                <a:spcPts val="0"/>
              </a:spcAft>
            </a:pPr>
            <a:r>
              <a:rPr lang="el-GR" sz="1400" i="1" dirty="0">
                <a:ea typeface="MS Mincho" panose="02020609040205080304" pitchFamily="49" charset="-128"/>
              </a:rPr>
              <a:t>. </a:t>
            </a:r>
          </a:p>
        </p:txBody>
      </p:sp>
      <p:sp>
        <p:nvSpPr>
          <p:cNvPr id="3" name="Ορθογώνιο: Διπλωμένη γωνία 2">
            <a:extLst>
              <a:ext uri="{FF2B5EF4-FFF2-40B4-BE49-F238E27FC236}">
                <a16:creationId xmlns:a16="http://schemas.microsoft.com/office/drawing/2014/main" id="{A94E020B-42B2-4752-80BF-25E2D433360B}"/>
              </a:ext>
            </a:extLst>
          </p:cNvPr>
          <p:cNvSpPr/>
          <p:nvPr/>
        </p:nvSpPr>
        <p:spPr>
          <a:xfrm>
            <a:off x="1043608" y="3107008"/>
            <a:ext cx="4824536" cy="3195578"/>
          </a:xfrm>
          <a:prstGeom prst="foldedCorner">
            <a:avLst/>
          </a:prstGeom>
          <a:solidFill>
            <a:schemeClr val="accent5">
              <a:lumMod val="90000"/>
            </a:schemeClr>
          </a:solidFill>
        </p:spPr>
        <p:style>
          <a:lnRef idx="1">
            <a:schemeClr val="accent4"/>
          </a:lnRef>
          <a:fillRef idx="2">
            <a:schemeClr val="accent4"/>
          </a:fillRef>
          <a:effectRef idx="1">
            <a:schemeClr val="accent4"/>
          </a:effectRef>
          <a:fontRef idx="minor">
            <a:schemeClr val="dk1"/>
          </a:fontRef>
        </p:style>
        <p:txBody>
          <a:bodyPr wrap="square">
            <a:spAutoFit/>
          </a:bodyPr>
          <a:lstStyle/>
          <a:p>
            <a:pPr algn="ctr"/>
            <a:endParaRPr lang="el-GR" sz="1400" b="1" i="1" dirty="0">
              <a:solidFill>
                <a:srgbClr val="000000"/>
              </a:solidFill>
              <a:ea typeface="MS Mincho" panose="02020609040205080304" pitchFamily="49" charset="-128"/>
            </a:endParaRPr>
          </a:p>
          <a:p>
            <a:pPr algn="ctr"/>
            <a:r>
              <a:rPr lang="el-GR" sz="1400" b="1" i="1" dirty="0">
                <a:solidFill>
                  <a:srgbClr val="000000"/>
                </a:solidFill>
                <a:ea typeface="MS Mincho" panose="02020609040205080304" pitchFamily="49" charset="-128"/>
              </a:rPr>
              <a:t>Πιο ειδικά</a:t>
            </a:r>
            <a:r>
              <a:rPr lang="el-GR" sz="1400" i="1" dirty="0">
                <a:solidFill>
                  <a:srgbClr val="000000"/>
                </a:solidFill>
                <a:ea typeface="MS Mincho" panose="02020609040205080304" pitchFamily="49" charset="-128"/>
              </a:rPr>
              <a:t>, αιτιολογία μιας διοικητικής πράξης αποτελεί η έκθεση των πραγματικών και νομικών λόγων, που οδήγησαν τη διοίκηση στην απόφασή της, η αναφορά, δηλαδή, των κανόνων που προβλέπουν την έκδοσή της και η διαπίστωση ότι συντρέχουν οι πραγματικές και νομικές καταστάσεις ενόψει των οποίων επιβάλλεται ή επιτρέπεται η έκδοσή τους και η διά της διοικητικής πράξεως προκαλούμενη μεταβολή στην προσωπική κατάσταση του διοικουμένου είτε με την δημιουργία δυσμενών συνεπειών ή κυρώσεων είτε με την δημιουργία θετικών για τούτους καταστάσεων ή έννομων συνεπειών</a:t>
            </a:r>
            <a:endParaRPr lang="el-GR" dirty="0"/>
          </a:p>
        </p:txBody>
      </p:sp>
      <p:sp>
        <p:nvSpPr>
          <p:cNvPr id="4" name="Θέση υποσέλιδου 3">
            <a:extLst>
              <a:ext uri="{FF2B5EF4-FFF2-40B4-BE49-F238E27FC236}">
                <a16:creationId xmlns:a16="http://schemas.microsoft.com/office/drawing/2014/main" id="{EE512263-8C3D-44CC-B3ED-4937781E8110}"/>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775B7463-EB73-4BBC-81AA-A5938360E3DA}"/>
              </a:ext>
            </a:extLst>
          </p:cNvPr>
          <p:cNvSpPr>
            <a:spLocks noGrp="1"/>
          </p:cNvSpPr>
          <p:nvPr>
            <p:ph type="sldNum" sz="quarter" idx="12"/>
          </p:nvPr>
        </p:nvSpPr>
        <p:spPr/>
        <p:txBody>
          <a:bodyPr/>
          <a:lstStyle/>
          <a:p>
            <a:fld id="{ED7B4A6A-1964-4CFC-A1F8-443DE4ED1966}" type="slidenum">
              <a:rPr lang="es-ES" altLang="el-GR" smtClean="0"/>
              <a:pPr/>
              <a:t>31</a:t>
            </a:fld>
            <a:endParaRPr lang="es-ES" altLang="el-GR"/>
          </a:p>
        </p:txBody>
      </p:sp>
    </p:spTree>
    <p:extLst>
      <p:ext uri="{BB962C8B-B14F-4D97-AF65-F5344CB8AC3E}">
        <p14:creationId xmlns:p14="http://schemas.microsoft.com/office/powerpoint/2010/main" val="286746740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AA5B3295-62FD-4F89-95EE-7B06C35F6E0C}"/>
              </a:ext>
            </a:extLst>
          </p:cNvPr>
          <p:cNvSpPr/>
          <p:nvPr/>
        </p:nvSpPr>
        <p:spPr>
          <a:xfrm>
            <a:off x="251520" y="188640"/>
            <a:ext cx="7776864" cy="4664226"/>
          </a:xfrm>
          <a:prstGeom prst="rect">
            <a:avLst/>
          </a:prstGeom>
        </p:spPr>
        <p:txBody>
          <a:bodyPr wrap="square">
            <a:spAutoFit/>
          </a:bodyPr>
          <a:lstStyle/>
          <a:p>
            <a:pPr algn="just">
              <a:lnSpc>
                <a:spcPct val="150000"/>
              </a:lnSpc>
              <a:spcAft>
                <a:spcPts val="0"/>
              </a:spcAft>
            </a:pPr>
            <a:r>
              <a:rPr lang="el-GR" sz="2400" b="1" u="sng" dirty="0">
                <a:ea typeface="MS Mincho" panose="02020609040205080304" pitchFamily="49" charset="-128"/>
              </a:rPr>
              <a:t>Στόχος της υποχρέωσης αιτιολόγησης της διοικητικής πράξης </a:t>
            </a:r>
            <a:r>
              <a:rPr lang="el-GR" sz="1600" u="sng" dirty="0">
                <a:ea typeface="MS Mincho" panose="02020609040205080304" pitchFamily="49" charset="-128"/>
              </a:rPr>
              <a:t>είναι αφενός μεν η διασφάλιση της αμερόληπτης και φανερής δράσης των διοικητικών οργάνων</a:t>
            </a:r>
            <a:r>
              <a:rPr lang="el-GR" sz="1600" dirty="0">
                <a:ea typeface="MS Mincho" panose="02020609040205080304" pitchFamily="49" charset="-128"/>
              </a:rPr>
              <a:t> κατά την </a:t>
            </a:r>
            <a:r>
              <a:rPr lang="el-GR" sz="1600" b="1" u="sng" dirty="0">
                <a:ea typeface="MS Mincho" panose="02020609040205080304" pitchFamily="49" charset="-128"/>
              </a:rPr>
              <a:t>αρχή της νομιμότητας</a:t>
            </a:r>
            <a:r>
              <a:rPr lang="el-GR" sz="1600" dirty="0">
                <a:ea typeface="MS Mincho" panose="02020609040205080304" pitchFamily="49" charset="-128"/>
              </a:rPr>
              <a:t> και η </a:t>
            </a:r>
            <a:r>
              <a:rPr lang="el-GR" sz="1600" b="1" u="sng" dirty="0">
                <a:ea typeface="MS Mincho" panose="02020609040205080304" pitchFamily="49" charset="-128"/>
              </a:rPr>
              <a:t>προστασία των θεμελιωδών δικαιωμάτων</a:t>
            </a:r>
            <a:r>
              <a:rPr lang="el-GR" sz="1600" dirty="0">
                <a:ea typeface="MS Mincho" panose="02020609040205080304" pitchFamily="49" charset="-128"/>
              </a:rPr>
              <a:t> των διοικούμενων αφετέρου δε να καταστεί εφικτός και αποτελεσματικός  σε κάθε περίπτωση ο δικαστικός έλεγχος της δράσης της.</a:t>
            </a:r>
          </a:p>
          <a:p>
            <a:pPr algn="just">
              <a:lnSpc>
                <a:spcPct val="150000"/>
              </a:lnSpc>
              <a:spcAft>
                <a:spcPts val="0"/>
              </a:spcAft>
            </a:pPr>
            <a:endParaRPr lang="el-GR" sz="1600" dirty="0">
              <a:ea typeface="MS Mincho" panose="02020609040205080304" pitchFamily="49" charset="-128"/>
            </a:endParaRPr>
          </a:p>
          <a:p>
            <a:pPr algn="ctr">
              <a:lnSpc>
                <a:spcPct val="150000"/>
              </a:lnSpc>
              <a:spcAft>
                <a:spcPts val="0"/>
              </a:spcAft>
            </a:pPr>
            <a:r>
              <a:rPr lang="el-GR" sz="1600" dirty="0">
                <a:ea typeface="MS Mincho" panose="02020609040205080304" pitchFamily="49" charset="-128"/>
                <a:cs typeface="Times New Roman" panose="02020603050405020304" pitchFamily="18" charset="0"/>
              </a:rPr>
              <a:t>     </a:t>
            </a:r>
            <a:r>
              <a:rPr lang="el-GR" i="1" dirty="0">
                <a:ea typeface="MS Mincho" panose="02020609040205080304" pitchFamily="49" charset="-128"/>
                <a:cs typeface="Times New Roman" panose="02020603050405020304" pitchFamily="18" charset="0"/>
              </a:rPr>
              <a:t>Ο κανόνας της αιτιολογίας των πράξεων της διοίκησης αφορά στις ατομικές διοικητικές πράξεις και όχι στις κανονιστικές, οι οποίες, ως ουσιαστικοί νόμοι, δεν απαιτούν </a:t>
            </a:r>
            <a:r>
              <a:rPr lang="el-GR" i="1" dirty="0" err="1">
                <a:ea typeface="MS Mincho" panose="02020609040205080304" pitchFamily="49" charset="-128"/>
                <a:cs typeface="Times New Roman" panose="02020603050405020304" pitchFamily="18" charset="0"/>
              </a:rPr>
              <a:t>αιτιολόγησηα</a:t>
            </a:r>
            <a:r>
              <a:rPr lang="el-GR" i="1" dirty="0">
                <a:ea typeface="MS Mincho" panose="02020609040205080304" pitchFamily="49" charset="-128"/>
                <a:cs typeface="Times New Roman" panose="02020603050405020304" pitchFamily="18" charset="0"/>
              </a:rPr>
              <a:t> εκτός αν η αιτιολόγηση απαιτείται ρητά από τον εξουσιοδοτικό νόμο ή αυτό προκύπτει σαφώς. </a:t>
            </a:r>
            <a:endParaRPr lang="el-GR" i="1" dirty="0">
              <a:latin typeface="Calibri" panose="020F0502020204030204" pitchFamily="34" charset="0"/>
              <a:ea typeface="MS Mincho" panose="02020609040205080304" pitchFamily="49" charset="-128"/>
              <a:cs typeface="Times New Roman" panose="02020603050405020304" pitchFamily="18" charset="0"/>
            </a:endParaRPr>
          </a:p>
        </p:txBody>
      </p:sp>
      <p:pic>
        <p:nvPicPr>
          <p:cNvPr id="3" name="Εικόνα 2">
            <a:extLst>
              <a:ext uri="{FF2B5EF4-FFF2-40B4-BE49-F238E27FC236}">
                <a16:creationId xmlns:a16="http://schemas.microsoft.com/office/drawing/2014/main" id="{ECFA7616-B5DF-41A0-A907-256E1541E4AA}"/>
              </a:ext>
            </a:extLst>
          </p:cNvPr>
          <p:cNvPicPr>
            <a:picLocks noChangeAspect="1"/>
          </p:cNvPicPr>
          <p:nvPr/>
        </p:nvPicPr>
        <p:blipFill>
          <a:blip r:embed="rId2"/>
          <a:stretch>
            <a:fillRect/>
          </a:stretch>
        </p:blipFill>
        <p:spPr>
          <a:xfrm>
            <a:off x="4530030" y="4725144"/>
            <a:ext cx="4362450" cy="1816494"/>
          </a:xfrm>
          <a:prstGeom prst="rect">
            <a:avLst/>
          </a:prstGeom>
        </p:spPr>
      </p:pic>
      <p:sp>
        <p:nvSpPr>
          <p:cNvPr id="4" name="Θέση υποσέλιδου 3">
            <a:extLst>
              <a:ext uri="{FF2B5EF4-FFF2-40B4-BE49-F238E27FC236}">
                <a16:creationId xmlns:a16="http://schemas.microsoft.com/office/drawing/2014/main" id="{A86EA498-4C19-433D-A60B-BF467F193DC0}"/>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4C57CAEB-2D11-48AC-9598-FDB6EF2ED247}"/>
              </a:ext>
            </a:extLst>
          </p:cNvPr>
          <p:cNvSpPr>
            <a:spLocks noGrp="1"/>
          </p:cNvSpPr>
          <p:nvPr>
            <p:ph type="sldNum" sz="quarter" idx="12"/>
          </p:nvPr>
        </p:nvSpPr>
        <p:spPr/>
        <p:txBody>
          <a:bodyPr/>
          <a:lstStyle/>
          <a:p>
            <a:fld id="{ED7B4A6A-1964-4CFC-A1F8-443DE4ED1966}" type="slidenum">
              <a:rPr lang="es-ES" altLang="el-GR" smtClean="0"/>
              <a:pPr/>
              <a:t>32</a:t>
            </a:fld>
            <a:endParaRPr lang="es-ES" altLang="el-GR"/>
          </a:p>
        </p:txBody>
      </p:sp>
      <p:pic>
        <p:nvPicPr>
          <p:cNvPr id="6" name="Εικόνα 5">
            <a:extLst>
              <a:ext uri="{FF2B5EF4-FFF2-40B4-BE49-F238E27FC236}">
                <a16:creationId xmlns:a16="http://schemas.microsoft.com/office/drawing/2014/main" id="{E21DA4A6-9F50-4768-A087-2443E80F1575}"/>
              </a:ext>
            </a:extLst>
          </p:cNvPr>
          <p:cNvPicPr>
            <a:picLocks noChangeAspect="1"/>
          </p:cNvPicPr>
          <p:nvPr/>
        </p:nvPicPr>
        <p:blipFill>
          <a:blip r:embed="rId3"/>
          <a:stretch>
            <a:fillRect/>
          </a:stretch>
        </p:blipFill>
        <p:spPr>
          <a:xfrm>
            <a:off x="350520" y="6245225"/>
            <a:ext cx="1688678" cy="358586"/>
          </a:xfrm>
          <a:prstGeom prst="rect">
            <a:avLst/>
          </a:prstGeom>
        </p:spPr>
      </p:pic>
    </p:spTree>
    <p:extLst>
      <p:ext uri="{BB962C8B-B14F-4D97-AF65-F5344CB8AC3E}">
        <p14:creationId xmlns:p14="http://schemas.microsoft.com/office/powerpoint/2010/main" val="35189499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81CD85EE-37F4-4D2F-8B93-FF47006C4D80}"/>
              </a:ext>
            </a:extLst>
          </p:cNvPr>
          <p:cNvSpPr/>
          <p:nvPr/>
        </p:nvSpPr>
        <p:spPr>
          <a:xfrm>
            <a:off x="359532" y="476672"/>
            <a:ext cx="8424936" cy="3935501"/>
          </a:xfrm>
          <a:prstGeom prst="rect">
            <a:avLst/>
          </a:prstGeom>
        </p:spPr>
        <p:txBody>
          <a:bodyPr wrap="square">
            <a:spAutoFit/>
          </a:bodyPr>
          <a:lstStyle/>
          <a:p>
            <a:pPr algn="just">
              <a:lnSpc>
                <a:spcPct val="150000"/>
              </a:lnSpc>
              <a:spcAft>
                <a:spcPts val="0"/>
              </a:spcAft>
            </a:pPr>
            <a:r>
              <a:rPr lang="el-GR" b="1" dirty="0">
                <a:ea typeface="MS Mincho" panose="02020609040205080304" pitchFamily="49" charset="-128"/>
                <a:cs typeface="Times New Roman" panose="02020603050405020304" pitchFamily="18" charset="0"/>
              </a:rPr>
              <a:t>Οι ατομικές διοικητικές πράξεις </a:t>
            </a:r>
            <a:r>
              <a:rPr lang="el-GR" sz="1400" dirty="0">
                <a:ea typeface="MS Mincho" panose="02020609040205080304" pitchFamily="49" charset="-128"/>
                <a:cs typeface="Times New Roman" panose="02020603050405020304" pitchFamily="18" charset="0"/>
              </a:rPr>
              <a:t>και ιδιαίτερα αυτές που εκδίδονται κατά </a:t>
            </a:r>
            <a:r>
              <a:rPr lang="el-GR" sz="1400" u="sng" dirty="0">
                <a:ea typeface="MS Mincho" panose="02020609040205080304" pitchFamily="49" charset="-128"/>
                <a:cs typeface="Times New Roman" panose="02020603050405020304" pitchFamily="18" charset="0"/>
              </a:rPr>
              <a:t>διακριτική ευχέρεια</a:t>
            </a:r>
            <a:r>
              <a:rPr lang="el-GR" sz="1400" dirty="0">
                <a:ea typeface="MS Mincho" panose="02020609040205080304" pitchFamily="49" charset="-128"/>
                <a:cs typeface="Times New Roman" panose="02020603050405020304" pitchFamily="18" charset="0"/>
              </a:rPr>
              <a:t> της διοίκησης, καθώς και οι επαχθείς για τον διοικούμενο πρέπει να αιτιολογούνται επαρκώς, σαφώς, ειδικώς και εμπεριστατωμένως. </a:t>
            </a:r>
            <a:endParaRPr lang="el-GR" sz="1400" dirty="0">
              <a:latin typeface="Calibri" panose="020F0502020204030204" pitchFamily="34" charset="0"/>
              <a:ea typeface="MS Mincho" panose="02020609040205080304" pitchFamily="49" charset="-128"/>
              <a:cs typeface="Times New Roman" panose="02020603050405020304" pitchFamily="18" charset="0"/>
            </a:endParaRPr>
          </a:p>
          <a:p>
            <a:pPr algn="just">
              <a:lnSpc>
                <a:spcPct val="150000"/>
              </a:lnSpc>
              <a:spcAft>
                <a:spcPts val="0"/>
              </a:spcAft>
            </a:pPr>
            <a:r>
              <a:rPr lang="el-GR" sz="1400" dirty="0">
                <a:ea typeface="MS Mincho" panose="02020609040205080304" pitchFamily="49" charset="-128"/>
                <a:cs typeface="Times New Roman" panose="02020603050405020304" pitchFamily="18" charset="0"/>
              </a:rPr>
              <a:t>Το ίδιο ισχύει και για τις ευμενείς διοικητικές πράξεις, στο βαθμό που τα δικαιώματα, που δημιουργούν για τον διοικούμενο, συνιστούν εξαίρεση από την αρχή της ισότητας. </a:t>
            </a:r>
            <a:endParaRPr lang="el-GR" sz="1400" dirty="0">
              <a:latin typeface="Calibri" panose="020F0502020204030204" pitchFamily="34" charset="0"/>
              <a:ea typeface="MS Mincho" panose="02020609040205080304" pitchFamily="49" charset="-128"/>
              <a:cs typeface="Times New Roman" panose="02020603050405020304" pitchFamily="18" charset="0"/>
            </a:endParaRPr>
          </a:p>
          <a:p>
            <a:pPr algn="just">
              <a:lnSpc>
                <a:spcPct val="150000"/>
              </a:lnSpc>
              <a:spcAft>
                <a:spcPts val="0"/>
              </a:spcAft>
            </a:pPr>
            <a:r>
              <a:rPr lang="el-GR" sz="1400" dirty="0">
                <a:ea typeface="MS Mincho" panose="02020609040205080304" pitchFamily="49" charset="-128"/>
                <a:cs typeface="Times New Roman" panose="02020603050405020304" pitchFamily="18" charset="0"/>
              </a:rPr>
              <a:t> </a:t>
            </a:r>
            <a:endParaRPr lang="el-GR" sz="1400" dirty="0">
              <a:latin typeface="Calibri" panose="020F0502020204030204" pitchFamily="34" charset="0"/>
              <a:ea typeface="MS Mincho" panose="02020609040205080304" pitchFamily="49" charset="-128"/>
              <a:cs typeface="Times New Roman" panose="02020603050405020304" pitchFamily="18" charset="0"/>
            </a:endParaRPr>
          </a:p>
          <a:p>
            <a:pPr algn="just">
              <a:lnSpc>
                <a:spcPct val="150000"/>
              </a:lnSpc>
              <a:spcAft>
                <a:spcPts val="0"/>
              </a:spcAft>
            </a:pPr>
            <a:r>
              <a:rPr lang="el-GR" sz="2400" b="1" i="1" dirty="0">
                <a:ea typeface="MS Mincho" panose="02020609040205080304" pitchFamily="49" charset="-128"/>
                <a:cs typeface="Times New Roman" panose="02020603050405020304" pitchFamily="18" charset="0"/>
              </a:rPr>
              <a:t>Αντίθετα,</a:t>
            </a:r>
            <a:r>
              <a:rPr lang="el-GR" sz="1400" dirty="0">
                <a:ea typeface="MS Mincho" panose="02020609040205080304" pitchFamily="49" charset="-128"/>
                <a:cs typeface="Times New Roman" panose="02020603050405020304" pitchFamily="18" charset="0"/>
              </a:rPr>
              <a:t> οι πράξεις της διοίκησης, που εκδίδονται κατ’ απόλυτη </a:t>
            </a:r>
            <a:r>
              <a:rPr lang="el-GR" sz="1400" u="sng" dirty="0">
                <a:ea typeface="MS Mincho" panose="02020609040205080304" pitchFamily="49" charset="-128"/>
                <a:cs typeface="Times New Roman" panose="02020603050405020304" pitchFamily="18" charset="0"/>
              </a:rPr>
              <a:t>δέσμια αρμοδιότητα</a:t>
            </a:r>
            <a:r>
              <a:rPr lang="el-GR" sz="1400" dirty="0">
                <a:ea typeface="MS Mincho" panose="02020609040205080304" pitchFamily="49" charset="-128"/>
                <a:cs typeface="Times New Roman" panose="02020603050405020304" pitchFamily="18" charset="0"/>
              </a:rPr>
              <a:t> είναι καταρχήν μη </a:t>
            </a:r>
            <a:r>
              <a:rPr lang="el-GR" sz="1400" dirty="0" err="1">
                <a:ea typeface="MS Mincho" panose="02020609040205080304" pitchFamily="49" charset="-128"/>
                <a:cs typeface="Times New Roman" panose="02020603050405020304" pitchFamily="18" charset="0"/>
              </a:rPr>
              <a:t>αιτιολογητέες</a:t>
            </a:r>
            <a:r>
              <a:rPr lang="el-GR" sz="1400" dirty="0">
                <a:ea typeface="MS Mincho" panose="02020609040205080304" pitchFamily="49" charset="-128"/>
                <a:cs typeface="Times New Roman" panose="02020603050405020304" pitchFamily="18" charset="0"/>
              </a:rPr>
              <a:t> κατά τη φύση τους αφού στην περίπτωση αυτή το αρμόδιο όργανο διαπιστώνει απλώς τη συνδρομή των προϋποθέσεων που τάσσει ο νόμος χωρίς να διατυπώνει σκέψεις πχ η αυτοδίκαιη έκπτωση δημοτικού άρχοντα λόγω αμετάκλητης ποινικής καταδίκης για παράβαση καθήκοντος. </a:t>
            </a:r>
            <a:endParaRPr lang="el-GR" sz="1400"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Ορθογώνιο 2">
            <a:extLst>
              <a:ext uri="{FF2B5EF4-FFF2-40B4-BE49-F238E27FC236}">
                <a16:creationId xmlns:a16="http://schemas.microsoft.com/office/drawing/2014/main" id="{25CA986F-534A-4A7C-8BF6-78AC6E441348}"/>
              </a:ext>
            </a:extLst>
          </p:cNvPr>
          <p:cNvSpPr/>
          <p:nvPr/>
        </p:nvSpPr>
        <p:spPr>
          <a:xfrm>
            <a:off x="899592" y="4565446"/>
            <a:ext cx="4572000" cy="1815882"/>
          </a:xfrm>
          <a:prstGeom prst="rect">
            <a:avLst/>
          </a:prstGeom>
          <a:solidFill>
            <a:schemeClr val="accent6">
              <a:lumMod val="20000"/>
              <a:lumOff val="80000"/>
            </a:schemeClr>
          </a:solidFill>
        </p:spPr>
        <p:style>
          <a:lnRef idx="2">
            <a:schemeClr val="accent2"/>
          </a:lnRef>
          <a:fillRef idx="1">
            <a:schemeClr val="lt1"/>
          </a:fillRef>
          <a:effectRef idx="0">
            <a:schemeClr val="accent2"/>
          </a:effectRef>
          <a:fontRef idx="minor">
            <a:schemeClr val="dk1"/>
          </a:fontRef>
        </p:style>
        <p:txBody>
          <a:bodyPr>
            <a:spAutoFit/>
          </a:bodyPr>
          <a:lstStyle/>
          <a:p>
            <a:pPr lvl="0" algn="just">
              <a:spcAft>
                <a:spcPts val="0"/>
              </a:spcAft>
            </a:pPr>
            <a:r>
              <a:rPr lang="el-GR" sz="1400" b="1" i="1" u="sng"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Επισημαίνεται </a:t>
            </a:r>
            <a:r>
              <a:rPr lang="el-GR" sz="1400" i="1"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ότι πάντα αιτιολογημένες είναι οι πράξεις που συνδέονται με την άσκηση συνταγματικών δικαιωμάτων των διοικουμένων.  Περαιτέρω, όμως, και στις περιπτώσεις όπου δεν απαιτείται  βάσει των ανωτέρω, η αιτιολόγηση των διοικητικών πράξεων,  αυτές είναι δυνατόν να αιτιολογούνται οικειοθελώς από τα αρμόδια διοικητικά όργανα, οπότε και στην περίπτωση αυτή η αιτιολογία ελέγχεται από τον αρμόδιο δικαστή.</a:t>
            </a:r>
            <a:r>
              <a:rPr lang="el-GR"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l-GR" sz="1400" i="1" u="sng" dirty="0">
                <a:solidFill>
                  <a:srgbClr val="0563C1"/>
                </a:solidFill>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http://www.greeklaws.com/pubs/uploads/890.pdf</a:t>
            </a:r>
            <a:r>
              <a:rPr lang="el-GR" sz="1400" i="1"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endParaRPr lang="el-GR" sz="14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Θέση υποσέλιδου 3">
            <a:extLst>
              <a:ext uri="{FF2B5EF4-FFF2-40B4-BE49-F238E27FC236}">
                <a16:creationId xmlns:a16="http://schemas.microsoft.com/office/drawing/2014/main" id="{E3DC5EEF-BCBF-4306-A355-FF908F9E4FF2}"/>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AE9DEFE1-D2B9-4C88-B6E5-50C420537241}"/>
              </a:ext>
            </a:extLst>
          </p:cNvPr>
          <p:cNvSpPr>
            <a:spLocks noGrp="1"/>
          </p:cNvSpPr>
          <p:nvPr>
            <p:ph type="sldNum" sz="quarter" idx="12"/>
          </p:nvPr>
        </p:nvSpPr>
        <p:spPr/>
        <p:txBody>
          <a:bodyPr/>
          <a:lstStyle/>
          <a:p>
            <a:fld id="{ED7B4A6A-1964-4CFC-A1F8-443DE4ED1966}" type="slidenum">
              <a:rPr lang="es-ES" altLang="el-GR" smtClean="0"/>
              <a:pPr/>
              <a:t>33</a:t>
            </a:fld>
            <a:endParaRPr lang="es-ES" altLang="el-GR"/>
          </a:p>
        </p:txBody>
      </p:sp>
    </p:spTree>
    <p:extLst>
      <p:ext uri="{BB962C8B-B14F-4D97-AF65-F5344CB8AC3E}">
        <p14:creationId xmlns:p14="http://schemas.microsoft.com/office/powerpoint/2010/main" val="14966296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FF37DAA6-F28C-46B2-8808-14C3D450D778}"/>
              </a:ext>
            </a:extLst>
          </p:cNvPr>
          <p:cNvSpPr/>
          <p:nvPr/>
        </p:nvSpPr>
        <p:spPr>
          <a:xfrm>
            <a:off x="2123728" y="188640"/>
            <a:ext cx="4238213" cy="751488"/>
          </a:xfrm>
          <a:prstGeom prst="rect">
            <a:avLst/>
          </a:prstGeom>
        </p:spPr>
        <p:txBody>
          <a:bodyPr wrap="none">
            <a:spAutoFit/>
          </a:bodyPr>
          <a:lstStyle/>
          <a:p>
            <a:pPr algn="ctr">
              <a:lnSpc>
                <a:spcPct val="150000"/>
              </a:lnSpc>
              <a:spcAft>
                <a:spcPts val="0"/>
              </a:spcAft>
            </a:pPr>
            <a:r>
              <a:rPr lang="el-GR" sz="3200" b="1" dirty="0">
                <a:ea typeface="MS Mincho" panose="02020609040205080304" pitchFamily="49" charset="-128"/>
                <a:cs typeface="Times New Roman" panose="02020603050405020304" pitchFamily="18" charset="0"/>
              </a:rPr>
              <a:t>ΤΥΠΟΣ ΑΙΤΙΟΛΟΓΙΑΣ</a:t>
            </a:r>
            <a:endParaRPr lang="el-GR" sz="3200" dirty="0">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Ορθογώνιο 2">
            <a:extLst>
              <a:ext uri="{FF2B5EF4-FFF2-40B4-BE49-F238E27FC236}">
                <a16:creationId xmlns:a16="http://schemas.microsoft.com/office/drawing/2014/main" id="{9B35E80A-966D-444A-BFF0-3A017A54647E}"/>
              </a:ext>
            </a:extLst>
          </p:cNvPr>
          <p:cNvSpPr/>
          <p:nvPr/>
        </p:nvSpPr>
        <p:spPr>
          <a:xfrm>
            <a:off x="323528" y="1326725"/>
            <a:ext cx="8136904" cy="2819554"/>
          </a:xfrm>
          <a:prstGeom prst="rect">
            <a:avLst/>
          </a:prstGeom>
        </p:spPr>
        <p:txBody>
          <a:bodyPr wrap="square">
            <a:spAutoFit/>
          </a:bodyPr>
          <a:lstStyle/>
          <a:p>
            <a:pPr algn="ctr">
              <a:lnSpc>
                <a:spcPct val="150000"/>
              </a:lnSpc>
              <a:spcAft>
                <a:spcPts val="0"/>
              </a:spcAft>
            </a:pPr>
            <a:r>
              <a:rPr lang="el-GR" sz="1500" i="1" dirty="0">
                <a:ea typeface="MS Mincho" panose="02020609040205080304" pitchFamily="49" charset="-128"/>
                <a:cs typeface="Times New Roman" panose="02020603050405020304" pitchFamily="18" charset="0"/>
              </a:rPr>
              <a:t>Η αιτιολογία πρέπει να είναι επίκαιρη, να περιέχεται στο σώμα της πράξης ή πάντως να προκύπτει από τα στοιχεία του φακέλου ή να συνδέεται μαζί τους. Η πλήρης παράλειψη της αιτιολογίας οδηγεί στην έκδοση παράνομης ατομικής διοικητικής πράξης και αποτελεί λόγο ακυρώσεώς της για παράβαση ουσιώδους τύπου της διαδικασίας.  Αντίθετα, η εσφαλμένη ή ελλιπής αιτιολογία οδηγεί σε παρανομία της πράξης λόγω παράβασης κατ’ ουσία διάταξης νόμου. Με βάση τον Κώδικα Διοικητικής Διαδικασίας όλες ανεξαιρέτως οι ατομικές πράξεις, είτε είναι ευμενείς είτε δυσμενείς, θα πρέπει να διαθέτουν αιτιολογία. Ειδικότερα, σύμφωνα με το άρθρο 17 Κώδικα Διοικητικής Διαδικασίας, </a:t>
            </a:r>
          </a:p>
        </p:txBody>
      </p:sp>
      <p:sp>
        <p:nvSpPr>
          <p:cNvPr id="4" name="Ορθογώνιο 3">
            <a:extLst>
              <a:ext uri="{FF2B5EF4-FFF2-40B4-BE49-F238E27FC236}">
                <a16:creationId xmlns:a16="http://schemas.microsoft.com/office/drawing/2014/main" id="{4C7F27AD-554B-4427-A1CF-751E35D06E0C}"/>
              </a:ext>
            </a:extLst>
          </p:cNvPr>
          <p:cNvSpPr/>
          <p:nvPr/>
        </p:nvSpPr>
        <p:spPr>
          <a:xfrm>
            <a:off x="323528" y="4532877"/>
            <a:ext cx="5976664" cy="1384995"/>
          </a:xfrm>
          <a:prstGeom prst="rect">
            <a:avLst/>
          </a:prstGeom>
        </p:spPr>
        <p:txBody>
          <a:bodyPr wrap="square">
            <a:spAutoFit/>
          </a:bodyPr>
          <a:lstStyle/>
          <a:p>
            <a:r>
              <a:rPr lang="el-GR" sz="1400" b="1" i="1" dirty="0">
                <a:solidFill>
                  <a:srgbClr val="000000"/>
                </a:solidFill>
                <a:ea typeface="MS Mincho" panose="02020609040205080304" pitchFamily="49" charset="-128"/>
                <a:cs typeface="Times New Roman" panose="02020603050405020304" pitchFamily="18" charset="0"/>
              </a:rPr>
              <a:t>Η ατομική διοικητική πράξη πρέπει να περιέχει αιτιολογία, η οποία να περιλαμβάνει τη διαπίστωση της συνδρομής των κατά νόμων προϋποθέσεων για την έκδοσή της. Η αιτιολογία πρέπει να σαφής, ειδική, επαρκής και να προκύπτει  από τα στοιχεία του φακέλου, εκτός αν προβλέπεται ρητώς στο νόμο ότι πρέπει να περιέχεται στο σώμα της πράξης</a:t>
            </a:r>
            <a:r>
              <a:rPr lang="el-GR" sz="1400" dirty="0">
                <a:solidFill>
                  <a:srgbClr val="000000"/>
                </a:solidFill>
                <a:ea typeface="MS Mincho" panose="02020609040205080304" pitchFamily="49" charset="-128"/>
                <a:cs typeface="Times New Roman" panose="02020603050405020304" pitchFamily="18" charset="0"/>
              </a:rPr>
              <a:t>».</a:t>
            </a:r>
            <a:endParaRPr lang="el-GR" dirty="0"/>
          </a:p>
        </p:txBody>
      </p:sp>
      <p:sp>
        <p:nvSpPr>
          <p:cNvPr id="5" name="Θέση υποσέλιδου 4">
            <a:extLst>
              <a:ext uri="{FF2B5EF4-FFF2-40B4-BE49-F238E27FC236}">
                <a16:creationId xmlns:a16="http://schemas.microsoft.com/office/drawing/2014/main" id="{E1EE6573-9BD6-4B0C-A477-A985012DFC12}"/>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6" name="Θέση αριθμού διαφάνειας 5">
            <a:extLst>
              <a:ext uri="{FF2B5EF4-FFF2-40B4-BE49-F238E27FC236}">
                <a16:creationId xmlns:a16="http://schemas.microsoft.com/office/drawing/2014/main" id="{640277CF-52C1-4736-B6C6-39C2A0EED2BA}"/>
              </a:ext>
            </a:extLst>
          </p:cNvPr>
          <p:cNvSpPr>
            <a:spLocks noGrp="1"/>
          </p:cNvSpPr>
          <p:nvPr>
            <p:ph type="sldNum" sz="quarter" idx="12"/>
          </p:nvPr>
        </p:nvSpPr>
        <p:spPr/>
        <p:txBody>
          <a:bodyPr/>
          <a:lstStyle/>
          <a:p>
            <a:fld id="{ED7B4A6A-1964-4CFC-A1F8-443DE4ED1966}" type="slidenum">
              <a:rPr lang="es-ES" altLang="el-GR" smtClean="0"/>
              <a:pPr/>
              <a:t>34</a:t>
            </a:fld>
            <a:endParaRPr lang="es-ES" altLang="el-GR"/>
          </a:p>
        </p:txBody>
      </p:sp>
    </p:spTree>
    <p:extLst>
      <p:ext uri="{BB962C8B-B14F-4D97-AF65-F5344CB8AC3E}">
        <p14:creationId xmlns:p14="http://schemas.microsoft.com/office/powerpoint/2010/main" val="292097801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F7507272-C981-4C7D-B344-2472605E8389}"/>
              </a:ext>
            </a:extLst>
          </p:cNvPr>
          <p:cNvSpPr/>
          <p:nvPr/>
        </p:nvSpPr>
        <p:spPr>
          <a:xfrm>
            <a:off x="251520" y="188640"/>
            <a:ext cx="8352928" cy="878574"/>
          </a:xfrm>
          <a:prstGeom prst="rect">
            <a:avLst/>
          </a:prstGeom>
        </p:spPr>
        <p:txBody>
          <a:bodyPr wrap="square">
            <a:spAutoFit/>
          </a:bodyPr>
          <a:lstStyle/>
          <a:p>
            <a:pPr algn="ctr">
              <a:lnSpc>
                <a:spcPct val="150000"/>
              </a:lnSpc>
              <a:spcAft>
                <a:spcPts val="0"/>
              </a:spcAft>
            </a:pPr>
            <a:r>
              <a:rPr lang="el-GR" i="1" dirty="0">
                <a:ea typeface="MS Mincho" panose="02020609040205080304" pitchFamily="49" charset="-128"/>
                <a:cs typeface="Times New Roman" panose="02020603050405020304" pitchFamily="18" charset="0"/>
              </a:rPr>
              <a:t>Σύμφωνα με το ως άνω άρθρο , η αιτιολογία πρέπει να είναι</a:t>
            </a:r>
          </a:p>
          <a:p>
            <a:pPr algn="ctr">
              <a:lnSpc>
                <a:spcPct val="150000"/>
              </a:lnSpc>
              <a:spcAft>
                <a:spcPts val="0"/>
              </a:spcAft>
            </a:pPr>
            <a:r>
              <a:rPr lang="el-GR" i="1" dirty="0">
                <a:ea typeface="MS Mincho" panose="02020609040205080304" pitchFamily="49" charset="-128"/>
                <a:cs typeface="Times New Roman" panose="02020603050405020304" pitchFamily="18" charset="0"/>
              </a:rPr>
              <a:t> </a:t>
            </a:r>
            <a:endParaRPr lang="el-GR" i="1"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Ορθογώνιο 2">
            <a:extLst>
              <a:ext uri="{FF2B5EF4-FFF2-40B4-BE49-F238E27FC236}">
                <a16:creationId xmlns:a16="http://schemas.microsoft.com/office/drawing/2014/main" id="{0C22B4EF-2D37-4BD6-A025-C57F5D920BA2}"/>
              </a:ext>
            </a:extLst>
          </p:cNvPr>
          <p:cNvSpPr/>
          <p:nvPr/>
        </p:nvSpPr>
        <p:spPr>
          <a:xfrm>
            <a:off x="467544" y="3145890"/>
            <a:ext cx="5240998" cy="2956066"/>
          </a:xfrm>
          <a:prstGeom prst="rect">
            <a:avLst/>
          </a:prstGeom>
        </p:spPr>
        <p:txBody>
          <a:bodyPr wrap="square">
            <a:spAutoFit/>
          </a:bodyPr>
          <a:lstStyle/>
          <a:p>
            <a:pPr lvl="0" algn="ctr">
              <a:lnSpc>
                <a:spcPct val="150000"/>
              </a:lnSpc>
              <a:spcAft>
                <a:spcPts val="0"/>
              </a:spcAft>
            </a:pPr>
            <a:r>
              <a:rPr lang="el-GR" i="1" dirty="0">
                <a:solidFill>
                  <a:srgbClr val="000000"/>
                </a:solidFill>
                <a:ea typeface="MS Mincho" panose="02020609040205080304" pitchFamily="49" charset="-128"/>
                <a:cs typeface="Times New Roman" panose="02020603050405020304" pitchFamily="18" charset="0"/>
              </a:rPr>
              <a:t>β).</a:t>
            </a:r>
            <a:r>
              <a:rPr lang="el-GR" b="1" i="1" dirty="0">
                <a:solidFill>
                  <a:srgbClr val="000000"/>
                </a:solidFill>
                <a:ea typeface="MS Mincho" panose="02020609040205080304" pitchFamily="49" charset="-128"/>
                <a:cs typeface="Times New Roman" panose="02020603050405020304" pitchFamily="18" charset="0"/>
              </a:rPr>
              <a:t> Πλήρης και επαρκής</a:t>
            </a:r>
            <a:r>
              <a:rPr lang="el-GR" i="1" dirty="0">
                <a:solidFill>
                  <a:srgbClr val="000000"/>
                </a:solidFill>
                <a:ea typeface="MS Mincho" panose="02020609040205080304" pitchFamily="49" charset="-128"/>
                <a:cs typeface="Times New Roman" panose="02020603050405020304" pitchFamily="18" charset="0"/>
              </a:rPr>
              <a:t> </a:t>
            </a:r>
          </a:p>
          <a:p>
            <a:pPr lvl="0" algn="ctr">
              <a:lnSpc>
                <a:spcPct val="150000"/>
              </a:lnSpc>
              <a:spcAft>
                <a:spcPts val="0"/>
              </a:spcAft>
            </a:pPr>
            <a:r>
              <a:rPr lang="el-GR" i="1" dirty="0">
                <a:solidFill>
                  <a:srgbClr val="000000"/>
                </a:solidFill>
                <a:ea typeface="MS Mincho" panose="02020609040205080304" pitchFamily="49" charset="-128"/>
                <a:cs typeface="Times New Roman" panose="02020603050405020304" pitchFamily="18" charset="0"/>
              </a:rPr>
              <a:t>να περιέχει δηλαδή τόσο τους νομικούς κανόνες, που εφαρμόζονται στη συγκεκριμένη περίπτωση, όσο και τα πραγματικά περιστατικά, στα οποία βασίστηκε η έκδοσή της, καθώς επίσης και γ/ τον </a:t>
            </a:r>
            <a:r>
              <a:rPr lang="el-GR" b="1" i="1" dirty="0">
                <a:solidFill>
                  <a:srgbClr val="000000"/>
                </a:solidFill>
                <a:ea typeface="MS Mincho" panose="02020609040205080304" pitchFamily="49" charset="-128"/>
                <a:cs typeface="Times New Roman" panose="02020603050405020304" pitchFamily="18" charset="0"/>
              </a:rPr>
              <a:t>σκοπό,  που η συγκεκριμένη πράξη επιδιώκει</a:t>
            </a:r>
            <a:r>
              <a:rPr lang="el-GR" i="1" dirty="0">
                <a:solidFill>
                  <a:srgbClr val="000000"/>
                </a:solidFill>
                <a:ea typeface="MS Mincho" panose="02020609040205080304" pitchFamily="49" charset="-128"/>
                <a:cs typeface="Times New Roman" panose="02020603050405020304" pitchFamily="18" charset="0"/>
              </a:rPr>
              <a:t> (Ακριβοπούλου Χ. – Ανθόπουλος Χ, σελ. 115 </a:t>
            </a:r>
            <a:r>
              <a:rPr lang="el-GR" i="1" dirty="0" err="1">
                <a:solidFill>
                  <a:srgbClr val="000000"/>
                </a:solidFill>
                <a:ea typeface="MS Mincho" panose="02020609040205080304" pitchFamily="49" charset="-128"/>
                <a:cs typeface="Times New Roman" panose="02020603050405020304" pitchFamily="18" charset="0"/>
              </a:rPr>
              <a:t>επ</a:t>
            </a:r>
            <a:r>
              <a:rPr lang="el-GR" i="1" dirty="0">
                <a:solidFill>
                  <a:srgbClr val="000000"/>
                </a:solidFill>
                <a:ea typeface="MS Mincho" panose="02020609040205080304" pitchFamily="49" charset="-128"/>
                <a:cs typeface="Times New Roman" panose="02020603050405020304" pitchFamily="18" charset="0"/>
              </a:rPr>
              <a:t>.).</a:t>
            </a:r>
            <a:endParaRPr lang="el-GR" i="1" dirty="0">
              <a:solidFill>
                <a:srgbClr val="000000"/>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4" name="Ορθογώνιο 3">
            <a:extLst>
              <a:ext uri="{FF2B5EF4-FFF2-40B4-BE49-F238E27FC236}">
                <a16:creationId xmlns:a16="http://schemas.microsoft.com/office/drawing/2014/main" id="{4072B6BE-E84A-4DC5-92D5-CFA19DFFD690}"/>
              </a:ext>
            </a:extLst>
          </p:cNvPr>
          <p:cNvSpPr/>
          <p:nvPr/>
        </p:nvSpPr>
        <p:spPr>
          <a:xfrm>
            <a:off x="4320480" y="627927"/>
            <a:ext cx="4572000" cy="2534027"/>
          </a:xfrm>
          <a:prstGeom prst="rect">
            <a:avLst/>
          </a:prstGeom>
        </p:spPr>
        <p:txBody>
          <a:bodyPr>
            <a:spAutoFit/>
          </a:bodyPr>
          <a:lstStyle/>
          <a:p>
            <a:pPr lvl="0" algn="ctr">
              <a:lnSpc>
                <a:spcPct val="150000"/>
              </a:lnSpc>
              <a:spcAft>
                <a:spcPts val="0"/>
              </a:spcAft>
            </a:pPr>
            <a:r>
              <a:rPr lang="el-GR" i="1" dirty="0">
                <a:solidFill>
                  <a:srgbClr val="000000"/>
                </a:solidFill>
                <a:ea typeface="MS Mincho" panose="02020609040205080304" pitchFamily="49" charset="-128"/>
                <a:cs typeface="Times New Roman" panose="02020603050405020304" pitchFamily="18" charset="0"/>
              </a:rPr>
              <a:t> α).</a:t>
            </a:r>
            <a:r>
              <a:rPr lang="el-GR" b="1" i="1" dirty="0">
                <a:solidFill>
                  <a:srgbClr val="000000"/>
                </a:solidFill>
                <a:ea typeface="MS Mincho" panose="02020609040205080304" pitchFamily="49" charset="-128"/>
                <a:cs typeface="Times New Roman" panose="02020603050405020304" pitchFamily="18" charset="0"/>
              </a:rPr>
              <a:t> Ειδική:</a:t>
            </a:r>
            <a:r>
              <a:rPr lang="el-GR" i="1" dirty="0">
                <a:solidFill>
                  <a:srgbClr val="000000"/>
                </a:solidFill>
                <a:ea typeface="MS Mincho" panose="02020609040205080304" pitchFamily="49" charset="-128"/>
                <a:cs typeface="Times New Roman" panose="02020603050405020304" pitchFamily="18" charset="0"/>
              </a:rPr>
              <a:t> </a:t>
            </a:r>
          </a:p>
          <a:p>
            <a:pPr lvl="0" algn="ctr">
              <a:lnSpc>
                <a:spcPct val="150000"/>
              </a:lnSpc>
              <a:spcAft>
                <a:spcPts val="0"/>
              </a:spcAft>
            </a:pPr>
            <a:r>
              <a:rPr lang="el-GR" i="1" dirty="0">
                <a:solidFill>
                  <a:srgbClr val="000000"/>
                </a:solidFill>
                <a:ea typeface="MS Mincho" panose="02020609040205080304" pitchFamily="49" charset="-128"/>
                <a:cs typeface="Times New Roman" panose="02020603050405020304" pitchFamily="18" charset="0"/>
              </a:rPr>
              <a:t>να περιλαμβάνονται δηλαδή σ αυτή όλα τα στοιχεία, που αναφέρονται στη συγκεκριμένη περίπτωση, που ρυθμίζεται από την </a:t>
            </a:r>
            <a:r>
              <a:rPr lang="el-GR" i="1" dirty="0" err="1">
                <a:solidFill>
                  <a:srgbClr val="000000"/>
                </a:solidFill>
                <a:ea typeface="MS Mincho" panose="02020609040205080304" pitchFamily="49" charset="-128"/>
                <a:cs typeface="Times New Roman" panose="02020603050405020304" pitchFamily="18" charset="0"/>
              </a:rPr>
              <a:t>εκδοθείσα</a:t>
            </a:r>
            <a:r>
              <a:rPr lang="el-GR" i="1" dirty="0">
                <a:solidFill>
                  <a:srgbClr val="000000"/>
                </a:solidFill>
                <a:ea typeface="MS Mincho" panose="02020609040205080304" pitchFamily="49" charset="-128"/>
                <a:cs typeface="Times New Roman" panose="02020603050405020304" pitchFamily="18" charset="0"/>
              </a:rPr>
              <a:t> ατομική διοικητική πράξη και</a:t>
            </a:r>
          </a:p>
        </p:txBody>
      </p:sp>
      <p:pic>
        <p:nvPicPr>
          <p:cNvPr id="5" name="Εικόνα 4">
            <a:extLst>
              <a:ext uri="{FF2B5EF4-FFF2-40B4-BE49-F238E27FC236}">
                <a16:creationId xmlns:a16="http://schemas.microsoft.com/office/drawing/2014/main" id="{CA202620-059B-4D2E-B038-EFB2C3D3375E}"/>
              </a:ext>
            </a:extLst>
          </p:cNvPr>
          <p:cNvPicPr>
            <a:picLocks noChangeAspect="1"/>
          </p:cNvPicPr>
          <p:nvPr/>
        </p:nvPicPr>
        <p:blipFill>
          <a:blip r:embed="rId2"/>
          <a:stretch>
            <a:fillRect/>
          </a:stretch>
        </p:blipFill>
        <p:spPr>
          <a:xfrm>
            <a:off x="1151620" y="1267490"/>
            <a:ext cx="2232248" cy="1254900"/>
          </a:xfrm>
          <a:prstGeom prst="rect">
            <a:avLst/>
          </a:prstGeom>
        </p:spPr>
      </p:pic>
      <p:sp>
        <p:nvSpPr>
          <p:cNvPr id="6" name="Θέση υποσέλιδου 5">
            <a:extLst>
              <a:ext uri="{FF2B5EF4-FFF2-40B4-BE49-F238E27FC236}">
                <a16:creationId xmlns:a16="http://schemas.microsoft.com/office/drawing/2014/main" id="{B92CDAF0-0CB3-4F27-A6CA-651B38D9ADAE}"/>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7" name="Θέση αριθμού διαφάνειας 6">
            <a:extLst>
              <a:ext uri="{FF2B5EF4-FFF2-40B4-BE49-F238E27FC236}">
                <a16:creationId xmlns:a16="http://schemas.microsoft.com/office/drawing/2014/main" id="{3AC5D5E3-DE32-4A9B-9252-3CED4C24C959}"/>
              </a:ext>
            </a:extLst>
          </p:cNvPr>
          <p:cNvSpPr>
            <a:spLocks noGrp="1"/>
          </p:cNvSpPr>
          <p:nvPr>
            <p:ph type="sldNum" sz="quarter" idx="12"/>
          </p:nvPr>
        </p:nvSpPr>
        <p:spPr/>
        <p:txBody>
          <a:bodyPr/>
          <a:lstStyle/>
          <a:p>
            <a:fld id="{ED7B4A6A-1964-4CFC-A1F8-443DE4ED1966}" type="slidenum">
              <a:rPr lang="es-ES" altLang="el-GR" smtClean="0"/>
              <a:pPr/>
              <a:t>35</a:t>
            </a:fld>
            <a:endParaRPr lang="es-ES" altLang="el-GR"/>
          </a:p>
        </p:txBody>
      </p:sp>
    </p:spTree>
    <p:extLst>
      <p:ext uri="{BB962C8B-B14F-4D97-AF65-F5344CB8AC3E}">
        <p14:creationId xmlns:p14="http://schemas.microsoft.com/office/powerpoint/2010/main" val="184321644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5AD902EE-7FD0-4184-AFAA-8C182732546D}"/>
              </a:ext>
            </a:extLst>
          </p:cNvPr>
          <p:cNvSpPr/>
          <p:nvPr/>
        </p:nvSpPr>
        <p:spPr>
          <a:xfrm>
            <a:off x="467544" y="620688"/>
            <a:ext cx="7848872" cy="6124754"/>
          </a:xfrm>
          <a:prstGeom prst="rect">
            <a:avLst/>
          </a:prstGeom>
        </p:spPr>
        <p:txBody>
          <a:bodyPr wrap="square">
            <a:spAutoFit/>
          </a:bodyPr>
          <a:lstStyle/>
          <a:p>
            <a:pPr algn="ctr">
              <a:lnSpc>
                <a:spcPct val="150000"/>
              </a:lnSpc>
              <a:spcAft>
                <a:spcPts val="0"/>
              </a:spcAft>
            </a:pPr>
            <a:r>
              <a:rPr lang="el-GR" sz="1200" dirty="0">
                <a:ea typeface="MS Mincho" panose="02020609040205080304" pitchFamily="49" charset="-128"/>
                <a:cs typeface="Times New Roman" panose="02020603050405020304" pitchFamily="18" charset="0"/>
              </a:rPr>
              <a:t> </a:t>
            </a:r>
            <a:r>
              <a:rPr lang="el-GR" sz="2000" i="1" dirty="0">
                <a:ea typeface="MS Mincho" panose="02020609040205080304" pitchFamily="49" charset="-128"/>
                <a:cs typeface="Times New Roman" panose="02020603050405020304" pitchFamily="18" charset="0"/>
              </a:rPr>
              <a:t>Η αιτιολογία προβλέπεται :</a:t>
            </a:r>
          </a:p>
          <a:p>
            <a:pPr algn="ctr">
              <a:lnSpc>
                <a:spcPct val="150000"/>
              </a:lnSpc>
              <a:spcAft>
                <a:spcPts val="0"/>
              </a:spcAft>
            </a:pPr>
            <a:r>
              <a:rPr lang="el-GR" sz="2400" b="1" i="1" u="sng" dirty="0">
                <a:ea typeface="MS Mincho" panose="02020609040205080304" pitchFamily="49" charset="-128"/>
                <a:cs typeface="Times New Roman" panose="02020603050405020304" pitchFamily="18" charset="0"/>
              </a:rPr>
              <a:t>είτε</a:t>
            </a:r>
            <a:r>
              <a:rPr lang="el-GR" sz="2000" i="1" dirty="0">
                <a:ea typeface="MS Mincho" panose="02020609040205080304" pitchFamily="49" charset="-128"/>
                <a:cs typeface="Times New Roman" panose="02020603050405020304" pitchFamily="18" charset="0"/>
              </a:rPr>
              <a:t> από το νόμο ρητά, οπότε συνιστά ουσιώδη τύπο της πράξης και πρέπει να περιέχεται έστω και συνοπτικά στο σώμα αυτής, </a:t>
            </a:r>
          </a:p>
          <a:p>
            <a:pPr algn="ctr">
              <a:lnSpc>
                <a:spcPct val="150000"/>
              </a:lnSpc>
              <a:spcAft>
                <a:spcPts val="0"/>
              </a:spcAft>
            </a:pPr>
            <a:endParaRPr lang="el-GR" sz="2000" i="1" dirty="0">
              <a:ea typeface="MS Mincho" panose="02020609040205080304" pitchFamily="49" charset="-128"/>
              <a:cs typeface="Times New Roman" panose="02020603050405020304" pitchFamily="18" charset="0"/>
            </a:endParaRPr>
          </a:p>
          <a:p>
            <a:pPr algn="ctr">
              <a:lnSpc>
                <a:spcPct val="150000"/>
              </a:lnSpc>
              <a:spcAft>
                <a:spcPts val="0"/>
              </a:spcAft>
            </a:pPr>
            <a:r>
              <a:rPr lang="el-GR" sz="2400" b="1" i="1" u="sng" dirty="0">
                <a:ea typeface="MS Mincho" panose="02020609040205080304" pitchFamily="49" charset="-128"/>
                <a:cs typeface="Times New Roman" panose="02020603050405020304" pitchFamily="18" charset="0"/>
              </a:rPr>
              <a:t>είτε</a:t>
            </a:r>
            <a:r>
              <a:rPr lang="el-GR" sz="2000" i="1" dirty="0">
                <a:ea typeface="MS Mincho" panose="02020609040205080304" pitchFamily="49" charset="-128"/>
                <a:cs typeface="Times New Roman" panose="02020603050405020304" pitchFamily="18" charset="0"/>
              </a:rPr>
              <a:t> στην περίπτωση των δυσμενών πράξεων από τη φύση της πράξης, οπότε αρκεί και να προκύπτει από τα στοιχεία του φακέλου. Παράλειψή της στην πρώτη περίπτωση συνιστά παράβαση ουσιώδους τύπου της διαδικασίας, ενώ στη δεύτερη </a:t>
            </a:r>
            <a:r>
              <a:rPr lang="el-GR" sz="2000" i="1" dirty="0" err="1">
                <a:ea typeface="MS Mincho" panose="02020609040205080304" pitchFamily="49" charset="-128"/>
                <a:cs typeface="Times New Roman" panose="02020603050405020304" pitchFamily="18" charset="0"/>
              </a:rPr>
              <a:t>κατ</a:t>
            </a:r>
            <a:r>
              <a:rPr lang="el-GR" sz="2000" i="1" dirty="0">
                <a:ea typeface="MS Mincho" panose="02020609040205080304" pitchFamily="49" charset="-128"/>
                <a:cs typeface="Times New Roman" panose="02020603050405020304" pitchFamily="18" charset="0"/>
              </a:rPr>
              <a:t> </a:t>
            </a:r>
            <a:r>
              <a:rPr lang="el-GR" sz="2000" i="1" dirty="0" err="1">
                <a:ea typeface="MS Mincho" panose="02020609040205080304" pitchFamily="49" charset="-128"/>
                <a:cs typeface="Times New Roman" panose="02020603050405020304" pitchFamily="18" charset="0"/>
              </a:rPr>
              <a:t>ουσίαν</a:t>
            </a:r>
            <a:r>
              <a:rPr lang="el-GR" sz="2000" i="1" dirty="0">
                <a:ea typeface="MS Mincho" panose="02020609040205080304" pitchFamily="49" charset="-128"/>
                <a:cs typeface="Times New Roman" panose="02020603050405020304" pitchFamily="18" charset="0"/>
              </a:rPr>
              <a:t> διάταξης νόμου (</a:t>
            </a:r>
            <a:r>
              <a:rPr lang="el-GR" sz="2000" i="1" dirty="0" err="1">
                <a:ea typeface="MS Mincho" panose="02020609040205080304" pitchFamily="49" charset="-128"/>
                <a:cs typeface="Times New Roman" panose="02020603050405020304" pitchFamily="18" charset="0"/>
              </a:rPr>
              <a:t>Φωτοπούλου</a:t>
            </a:r>
            <a:r>
              <a:rPr lang="el-GR" sz="2000" i="1" dirty="0">
                <a:ea typeface="MS Mincho" panose="02020609040205080304" pitchFamily="49" charset="-128"/>
                <a:cs typeface="Times New Roman" panose="02020603050405020304" pitchFamily="18" charset="0"/>
              </a:rPr>
              <a:t>, 2016). </a:t>
            </a:r>
          </a:p>
          <a:p>
            <a:pPr algn="ctr">
              <a:lnSpc>
                <a:spcPct val="150000"/>
              </a:lnSpc>
              <a:spcAft>
                <a:spcPts val="0"/>
              </a:spcAft>
            </a:pPr>
            <a:endParaRPr lang="el-GR" sz="2000" i="1" dirty="0">
              <a:latin typeface="Calibri" panose="020F0502020204030204" pitchFamily="34" charset="0"/>
              <a:ea typeface="MS Mincho" panose="02020609040205080304" pitchFamily="49" charset="-128"/>
              <a:cs typeface="Times New Roman" panose="02020603050405020304" pitchFamily="18" charset="0"/>
            </a:endParaRPr>
          </a:p>
          <a:p>
            <a:pPr algn="ctr">
              <a:lnSpc>
                <a:spcPct val="150000"/>
              </a:lnSpc>
              <a:spcAft>
                <a:spcPts val="0"/>
              </a:spcAft>
            </a:pPr>
            <a:endParaRPr lang="el-GR" sz="2000" i="1" dirty="0">
              <a:latin typeface="Calibri" panose="020F0502020204030204" pitchFamily="34" charset="0"/>
              <a:ea typeface="MS Mincho" panose="02020609040205080304" pitchFamily="49" charset="-128"/>
              <a:cs typeface="Times New Roman" panose="02020603050405020304" pitchFamily="18" charset="0"/>
            </a:endParaRPr>
          </a:p>
          <a:p>
            <a:pPr algn="ctr">
              <a:lnSpc>
                <a:spcPct val="150000"/>
              </a:lnSpc>
              <a:spcAft>
                <a:spcPts val="0"/>
              </a:spcAft>
            </a:pPr>
            <a:endParaRPr lang="el-GR" sz="2000" i="1" dirty="0">
              <a:latin typeface="Calibri" panose="020F0502020204030204" pitchFamily="34" charset="0"/>
              <a:ea typeface="MS Mincho" panose="02020609040205080304" pitchFamily="49" charset="-128"/>
              <a:cs typeface="Times New Roman" panose="02020603050405020304" pitchFamily="18" charset="0"/>
            </a:endParaRPr>
          </a:p>
          <a:p>
            <a:pPr algn="ctr">
              <a:spcAft>
                <a:spcPts val="0"/>
              </a:spcAft>
            </a:pPr>
            <a:r>
              <a:rPr lang="el-GR" sz="2000" i="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a:t>
            </a:r>
            <a:r>
              <a:rPr lang="el-GR" sz="2000" i="1" dirty="0">
                <a:latin typeface="Calibri" panose="020F0502020204030204" pitchFamily="34" charset="0"/>
                <a:ea typeface="Calibri" panose="020F0502020204030204" pitchFamily="34" charset="0"/>
                <a:cs typeface="Times New Roman" panose="02020603050405020304" pitchFamily="18" charset="0"/>
              </a:rPr>
              <a:t> </a:t>
            </a:r>
            <a:endParaRPr lang="el-GR" sz="2000" i="1" dirty="0"/>
          </a:p>
        </p:txBody>
      </p:sp>
      <p:sp>
        <p:nvSpPr>
          <p:cNvPr id="3" name="Θέση υποσέλιδου 2">
            <a:extLst>
              <a:ext uri="{FF2B5EF4-FFF2-40B4-BE49-F238E27FC236}">
                <a16:creationId xmlns:a16="http://schemas.microsoft.com/office/drawing/2014/main" id="{2206404E-04C5-4638-802E-816A30E03A5B}"/>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4" name="Θέση αριθμού διαφάνειας 3">
            <a:extLst>
              <a:ext uri="{FF2B5EF4-FFF2-40B4-BE49-F238E27FC236}">
                <a16:creationId xmlns:a16="http://schemas.microsoft.com/office/drawing/2014/main" id="{C97F135D-E4CA-42E5-8ABD-897EE86FB76E}"/>
              </a:ext>
            </a:extLst>
          </p:cNvPr>
          <p:cNvSpPr>
            <a:spLocks noGrp="1"/>
          </p:cNvSpPr>
          <p:nvPr>
            <p:ph type="sldNum" sz="quarter" idx="12"/>
          </p:nvPr>
        </p:nvSpPr>
        <p:spPr/>
        <p:txBody>
          <a:bodyPr/>
          <a:lstStyle/>
          <a:p>
            <a:fld id="{ED7B4A6A-1964-4CFC-A1F8-443DE4ED1966}" type="slidenum">
              <a:rPr lang="es-ES" altLang="el-GR" smtClean="0"/>
              <a:pPr/>
              <a:t>36</a:t>
            </a:fld>
            <a:endParaRPr lang="es-ES" altLang="el-GR" dirty="0"/>
          </a:p>
        </p:txBody>
      </p:sp>
      <p:pic>
        <p:nvPicPr>
          <p:cNvPr id="5" name="Εικόνα 4">
            <a:extLst>
              <a:ext uri="{FF2B5EF4-FFF2-40B4-BE49-F238E27FC236}">
                <a16:creationId xmlns:a16="http://schemas.microsoft.com/office/drawing/2014/main" id="{574CC2D3-EE7C-4421-9604-8AA56C70BDF1}"/>
              </a:ext>
            </a:extLst>
          </p:cNvPr>
          <p:cNvPicPr>
            <a:picLocks noChangeAspect="1"/>
          </p:cNvPicPr>
          <p:nvPr/>
        </p:nvPicPr>
        <p:blipFill>
          <a:blip r:embed="rId3"/>
          <a:stretch>
            <a:fillRect/>
          </a:stretch>
        </p:blipFill>
        <p:spPr>
          <a:xfrm>
            <a:off x="412763" y="6065932"/>
            <a:ext cx="1688678" cy="358586"/>
          </a:xfrm>
          <a:prstGeom prst="rect">
            <a:avLst/>
          </a:prstGeom>
        </p:spPr>
      </p:pic>
    </p:spTree>
    <p:extLst>
      <p:ext uri="{BB962C8B-B14F-4D97-AF65-F5344CB8AC3E}">
        <p14:creationId xmlns:p14="http://schemas.microsoft.com/office/powerpoint/2010/main" val="49419974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E7A109F6-5557-4E0F-AD08-37E6A00EE962}"/>
              </a:ext>
            </a:extLst>
          </p:cNvPr>
          <p:cNvSpPr/>
          <p:nvPr/>
        </p:nvSpPr>
        <p:spPr>
          <a:xfrm>
            <a:off x="467544" y="332656"/>
            <a:ext cx="8280920" cy="4659289"/>
          </a:xfrm>
          <a:prstGeom prst="rect">
            <a:avLst/>
          </a:prstGeom>
        </p:spPr>
        <p:txBody>
          <a:bodyPr wrap="square">
            <a:spAutoFit/>
          </a:bodyPr>
          <a:lstStyle/>
          <a:p>
            <a:pPr algn="ctr">
              <a:lnSpc>
                <a:spcPct val="150000"/>
              </a:lnSpc>
              <a:spcAft>
                <a:spcPts val="0"/>
              </a:spcAft>
            </a:pPr>
            <a:r>
              <a:rPr lang="el-GR" sz="1200" dirty="0">
                <a:ea typeface="MS Mincho" panose="02020609040205080304" pitchFamily="49" charset="-128"/>
                <a:cs typeface="Times New Roman" panose="02020603050405020304" pitchFamily="18" charset="0"/>
              </a:rPr>
              <a:t> </a:t>
            </a:r>
            <a:r>
              <a:rPr lang="el-GR" sz="2000" i="1" u="sng" dirty="0">
                <a:solidFill>
                  <a:srgbClr val="FF0000"/>
                </a:solidFill>
                <a:ea typeface="MS Mincho" panose="02020609040205080304" pitchFamily="49" charset="-128"/>
                <a:cs typeface="Times New Roman" panose="02020603050405020304" pitchFamily="18" charset="0"/>
              </a:rPr>
              <a:t>Η έκθεση αυτοψίας αυθαιρέτου πρέπει, ως δυσμενής για τον διοικούμενο ατομική διοικητική πράξη, να είναι νομίμως και επαρκώς αιτιολογημένη.</a:t>
            </a:r>
            <a:r>
              <a:rPr lang="el-GR" sz="2000" i="1" dirty="0">
                <a:solidFill>
                  <a:srgbClr val="FF0000"/>
                </a:solidFill>
                <a:ea typeface="MS Mincho" panose="02020609040205080304" pitchFamily="49" charset="-128"/>
                <a:cs typeface="Times New Roman" panose="02020603050405020304" pitchFamily="18" charset="0"/>
              </a:rPr>
              <a:t> </a:t>
            </a:r>
          </a:p>
          <a:p>
            <a:pPr algn="ctr">
              <a:lnSpc>
                <a:spcPct val="150000"/>
              </a:lnSpc>
              <a:spcAft>
                <a:spcPts val="0"/>
              </a:spcAft>
            </a:pPr>
            <a:r>
              <a:rPr lang="el-GR" sz="2000" i="1" dirty="0">
                <a:ea typeface="MS Mincho" panose="02020609040205080304" pitchFamily="49" charset="-128"/>
                <a:cs typeface="Times New Roman" panose="02020603050405020304" pitchFamily="18" charset="0"/>
              </a:rPr>
              <a:t>Η αιτιολογία της μάλιστα προβλέπεται από το νόμο ρητά. Συγκεκριμένα, σύμφωνα με το άρθρο 92  παρ. 3 ν. 4495/2017, στο σώμα της πρέπει να αναφέρεται η θέση του αυθαιρέτου με συντεταγμένες σε σύστημα αναφοράς ΕΓΣΑ 87, συνοπτική περιγραφή με σκαρίφημα, οι διαστάσεις του και οι πολεοδομικές διατάξεις, που έχουν παραβιαστεί. Η έλλειψη στην προκειμένη περίπτωση της αιτιολογίας συνιστά παράβαση ουσιώδους τύπου της πράξης. </a:t>
            </a:r>
            <a:endParaRPr lang="el-GR" sz="2000" i="1"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Θέση υποσέλιδου 2">
            <a:extLst>
              <a:ext uri="{FF2B5EF4-FFF2-40B4-BE49-F238E27FC236}">
                <a16:creationId xmlns:a16="http://schemas.microsoft.com/office/drawing/2014/main" id="{8D12CADF-3A84-49FF-B57D-8C20EF670E33}"/>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4" name="Θέση αριθμού διαφάνειας 3">
            <a:extLst>
              <a:ext uri="{FF2B5EF4-FFF2-40B4-BE49-F238E27FC236}">
                <a16:creationId xmlns:a16="http://schemas.microsoft.com/office/drawing/2014/main" id="{9F41A4B1-E9B8-4C7F-90A3-54B0A0D6FCEA}"/>
              </a:ext>
            </a:extLst>
          </p:cNvPr>
          <p:cNvSpPr>
            <a:spLocks noGrp="1"/>
          </p:cNvSpPr>
          <p:nvPr>
            <p:ph type="sldNum" sz="quarter" idx="12"/>
          </p:nvPr>
        </p:nvSpPr>
        <p:spPr/>
        <p:txBody>
          <a:bodyPr/>
          <a:lstStyle/>
          <a:p>
            <a:fld id="{ED7B4A6A-1964-4CFC-A1F8-443DE4ED1966}" type="slidenum">
              <a:rPr lang="es-ES" altLang="el-GR" smtClean="0"/>
              <a:pPr/>
              <a:t>37</a:t>
            </a:fld>
            <a:endParaRPr lang="es-ES" altLang="el-GR"/>
          </a:p>
        </p:txBody>
      </p:sp>
      <p:pic>
        <p:nvPicPr>
          <p:cNvPr id="6" name="Εικόνα 5">
            <a:extLst>
              <a:ext uri="{FF2B5EF4-FFF2-40B4-BE49-F238E27FC236}">
                <a16:creationId xmlns:a16="http://schemas.microsoft.com/office/drawing/2014/main" id="{B27D46B5-1375-410A-82E9-C62D149A1D8F}"/>
              </a:ext>
            </a:extLst>
          </p:cNvPr>
          <p:cNvPicPr>
            <a:picLocks noChangeAspect="1"/>
          </p:cNvPicPr>
          <p:nvPr/>
        </p:nvPicPr>
        <p:blipFill>
          <a:blip r:embed="rId2"/>
          <a:stretch>
            <a:fillRect/>
          </a:stretch>
        </p:blipFill>
        <p:spPr>
          <a:xfrm>
            <a:off x="412763" y="6065932"/>
            <a:ext cx="1688678" cy="358586"/>
          </a:xfrm>
          <a:prstGeom prst="rect">
            <a:avLst/>
          </a:prstGeom>
        </p:spPr>
      </p:pic>
    </p:spTree>
    <p:extLst>
      <p:ext uri="{BB962C8B-B14F-4D97-AF65-F5344CB8AC3E}">
        <p14:creationId xmlns:p14="http://schemas.microsoft.com/office/powerpoint/2010/main" val="122551425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41F62047-287F-49AA-ABB3-45CD753365E0}"/>
              </a:ext>
            </a:extLst>
          </p:cNvPr>
          <p:cNvSpPr/>
          <p:nvPr/>
        </p:nvSpPr>
        <p:spPr>
          <a:xfrm rot="20435496">
            <a:off x="218298" y="571436"/>
            <a:ext cx="2414444" cy="646331"/>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l-GR" sz="3600" b="1" dirty="0">
                <a:effectLst/>
                <a:latin typeface="Calibri" panose="020F0502020204030204" pitchFamily="34" charset="0"/>
                <a:ea typeface="MS Mincho" panose="02020609040205080304" pitchFamily="49" charset="-128"/>
                <a:cs typeface="Times New Roman" panose="02020603050405020304" pitchFamily="18" charset="0"/>
              </a:rPr>
              <a:t>4</a:t>
            </a:r>
            <a:r>
              <a:rPr lang="el-GR" sz="3600" b="1" baseline="30000" dirty="0">
                <a:effectLst/>
                <a:latin typeface="Calibri" panose="020F0502020204030204" pitchFamily="34" charset="0"/>
                <a:ea typeface="MS Mincho" panose="02020609040205080304" pitchFamily="49" charset="-128"/>
                <a:cs typeface="Times New Roman" panose="02020603050405020304" pitchFamily="18" charset="0"/>
              </a:rPr>
              <a:t>η</a:t>
            </a:r>
            <a:r>
              <a:rPr lang="el-GR" sz="3600" b="1" dirty="0">
                <a:effectLst/>
                <a:latin typeface="Calibri" panose="020F0502020204030204" pitchFamily="34" charset="0"/>
                <a:ea typeface="MS Mincho" panose="02020609040205080304" pitchFamily="49" charset="-128"/>
                <a:cs typeface="Times New Roman" panose="02020603050405020304" pitchFamily="18" charset="0"/>
              </a:rPr>
              <a:t> ερώτηση</a:t>
            </a:r>
            <a:endParaRPr lang="el-GR" sz="3600" b="1" dirty="0"/>
          </a:p>
        </p:txBody>
      </p:sp>
      <p:sp>
        <p:nvSpPr>
          <p:cNvPr id="3" name="Ορθογώνιο 2">
            <a:extLst>
              <a:ext uri="{FF2B5EF4-FFF2-40B4-BE49-F238E27FC236}">
                <a16:creationId xmlns:a16="http://schemas.microsoft.com/office/drawing/2014/main" id="{8A186585-DBB0-4E5D-882E-80F027F4095E}"/>
              </a:ext>
            </a:extLst>
          </p:cNvPr>
          <p:cNvSpPr/>
          <p:nvPr/>
        </p:nvSpPr>
        <p:spPr>
          <a:xfrm>
            <a:off x="2671529" y="400233"/>
            <a:ext cx="5886400" cy="1200329"/>
          </a:xfrm>
          <a:prstGeom prst="rect">
            <a:avLst/>
          </a:prstGeom>
        </p:spPr>
        <p:txBody>
          <a:bodyPr wrap="square">
            <a:spAutoFit/>
          </a:bodyPr>
          <a:lstStyle/>
          <a:p>
            <a:pPr algn="ctr"/>
            <a:r>
              <a:rPr lang="el-GR" sz="2400" b="1" i="1" dirty="0">
                <a:effectLst/>
                <a:latin typeface="Calibri" panose="020F0502020204030204" pitchFamily="34" charset="0"/>
                <a:ea typeface="MS Mincho" panose="02020609040205080304" pitchFamily="49" charset="-128"/>
                <a:cs typeface="Times New Roman" panose="02020603050405020304" pitchFamily="18" charset="0"/>
              </a:rPr>
              <a:t>Προ της κατεδαφίσεως χρειάζεται η άσκηση του δικαιώματος προηγούμενης ακρόασης του ιδιοκτήτη της οικοδομής ;</a:t>
            </a:r>
            <a:endParaRPr lang="el-GR" sz="2400" b="1" i="1" dirty="0"/>
          </a:p>
        </p:txBody>
      </p:sp>
      <p:sp>
        <p:nvSpPr>
          <p:cNvPr id="4" name="Ορθογώνιο 3">
            <a:extLst>
              <a:ext uri="{FF2B5EF4-FFF2-40B4-BE49-F238E27FC236}">
                <a16:creationId xmlns:a16="http://schemas.microsoft.com/office/drawing/2014/main" id="{1D5A6FCC-25F8-4D92-9392-B3ED8E7B9DC2}"/>
              </a:ext>
            </a:extLst>
          </p:cNvPr>
          <p:cNvSpPr/>
          <p:nvPr/>
        </p:nvSpPr>
        <p:spPr>
          <a:xfrm>
            <a:off x="6192689" y="1600562"/>
            <a:ext cx="2771800" cy="889154"/>
          </a:xfrm>
          <a:prstGeom prst="rect">
            <a:avLst/>
          </a:prstGeom>
          <a:solidFill>
            <a:srgbClr val="FFFF00"/>
          </a:solidFill>
        </p:spPr>
        <p:style>
          <a:lnRef idx="2">
            <a:schemeClr val="accent4"/>
          </a:lnRef>
          <a:fillRef idx="1">
            <a:schemeClr val="lt1"/>
          </a:fillRef>
          <a:effectRef idx="0">
            <a:schemeClr val="accent4"/>
          </a:effectRef>
          <a:fontRef idx="minor">
            <a:schemeClr val="dk1"/>
          </a:fontRef>
        </p:style>
        <p:txBody>
          <a:bodyPr wrap="square">
            <a:spAutoFit/>
          </a:bodyPr>
          <a:lstStyle/>
          <a:p>
            <a:pPr algn="ctr">
              <a:lnSpc>
                <a:spcPct val="150000"/>
              </a:lnSpc>
              <a:spcAft>
                <a:spcPts val="0"/>
              </a:spcAft>
            </a:pPr>
            <a:r>
              <a:rPr lang="el-GR" sz="1200" b="1" i="1" dirty="0">
                <a:solidFill>
                  <a:srgbClr val="C00000"/>
                </a:solidFill>
                <a:ea typeface="MS Mincho" panose="02020609040205080304" pitchFamily="49" charset="-128"/>
              </a:rPr>
              <a:t>ΘΕΩΡΙΑ ΓΙΑ ΤΗΝ ΑΠΑΝΤΗΣΗ ΣΑΣ ΣΤΟ ΑΚΡΙΒΟΠΟΥΛΟΥ-ΑΝΘΟΠΟΥΛΟΣ, ΣΕΛ.115</a:t>
            </a:r>
          </a:p>
        </p:txBody>
      </p:sp>
      <p:sp>
        <p:nvSpPr>
          <p:cNvPr id="5" name="Ορθογώνιο 4">
            <a:extLst>
              <a:ext uri="{FF2B5EF4-FFF2-40B4-BE49-F238E27FC236}">
                <a16:creationId xmlns:a16="http://schemas.microsoft.com/office/drawing/2014/main" id="{A606FEAB-129C-436D-BDD6-B4C7E599B3C0}"/>
              </a:ext>
            </a:extLst>
          </p:cNvPr>
          <p:cNvSpPr/>
          <p:nvPr/>
        </p:nvSpPr>
        <p:spPr>
          <a:xfrm>
            <a:off x="467544" y="2504026"/>
            <a:ext cx="8208912" cy="707886"/>
          </a:xfrm>
          <a:prstGeom prst="rect">
            <a:avLst/>
          </a:prstGeom>
        </p:spPr>
        <p:txBody>
          <a:bodyPr wrap="square">
            <a:spAutoFit/>
          </a:bodyPr>
          <a:lstStyle/>
          <a:p>
            <a:pPr algn="ctr">
              <a:spcBef>
                <a:spcPts val="1200"/>
              </a:spcBef>
              <a:spcAft>
                <a:spcPts val="0"/>
              </a:spcAft>
            </a:pPr>
            <a:r>
              <a:rPr lang="el-GR" sz="2000" b="1" kern="0" dirty="0">
                <a:solidFill>
                  <a:srgbClr val="2E74B5"/>
                </a:solidFill>
                <a:effectLst/>
                <a:latin typeface="Arial Narrow" panose="020B0606020202030204" pitchFamily="34" charset="0"/>
                <a:ea typeface="MS Gothic" panose="020B0609070205080204" pitchFamily="49" charset="-128"/>
                <a:cs typeface="Times New Roman" panose="02020603050405020304" pitchFamily="18" charset="0"/>
              </a:rPr>
              <a:t>Στο ερώτημα θα έχετε απαντήσει ολοκληρωμένα αν έχετε κάνει αναφορά στα εξής : </a:t>
            </a:r>
          </a:p>
        </p:txBody>
      </p:sp>
      <p:sp>
        <p:nvSpPr>
          <p:cNvPr id="6" name="Ορθογώνιο 5">
            <a:extLst>
              <a:ext uri="{FF2B5EF4-FFF2-40B4-BE49-F238E27FC236}">
                <a16:creationId xmlns:a16="http://schemas.microsoft.com/office/drawing/2014/main" id="{8CF0CFF4-C79B-4453-9B86-B24BF2D31308}"/>
              </a:ext>
            </a:extLst>
          </p:cNvPr>
          <p:cNvSpPr/>
          <p:nvPr/>
        </p:nvSpPr>
        <p:spPr>
          <a:xfrm>
            <a:off x="921355" y="3226222"/>
            <a:ext cx="5742384" cy="369332"/>
          </a:xfrm>
          <a:prstGeom prst="rect">
            <a:avLst/>
          </a:prstGeom>
        </p:spPr>
        <p:txBody>
          <a:bodyPr wrap="squar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Ορισμός δικαιώματος προηγούμενης ακρόασης</a:t>
            </a:r>
          </a:p>
        </p:txBody>
      </p:sp>
      <p:sp>
        <p:nvSpPr>
          <p:cNvPr id="7" name="Ορθογώνιο 6">
            <a:extLst>
              <a:ext uri="{FF2B5EF4-FFF2-40B4-BE49-F238E27FC236}">
                <a16:creationId xmlns:a16="http://schemas.microsoft.com/office/drawing/2014/main" id="{59D96F43-EDDB-4199-B348-E5D9BB77DFF1}"/>
              </a:ext>
            </a:extLst>
          </p:cNvPr>
          <p:cNvSpPr/>
          <p:nvPr/>
        </p:nvSpPr>
        <p:spPr>
          <a:xfrm>
            <a:off x="4485522" y="3746044"/>
            <a:ext cx="3414333" cy="369332"/>
          </a:xfrm>
          <a:prstGeom prst="rect">
            <a:avLst/>
          </a:prstGeom>
        </p:spPr>
        <p:txBody>
          <a:bodyPr wrap="none">
            <a:spAutoFit/>
          </a:bodyPr>
          <a:lstStyle/>
          <a:p>
            <a:r>
              <a:rPr lang="el-GR" sz="1800" b="1" dirty="0">
                <a:effectLst/>
                <a:latin typeface="Calibri" panose="020F0502020204030204" pitchFamily="34" charset="0"/>
                <a:ea typeface="MS Mincho" panose="02020609040205080304" pitchFamily="49" charset="-128"/>
                <a:cs typeface="Times New Roman" panose="02020603050405020304" pitchFamily="18" charset="0"/>
              </a:rPr>
              <a:t>άρθρο 20 παρ.2 του Συντάγματος</a:t>
            </a:r>
            <a:endParaRPr lang="el-GR" b="1" dirty="0"/>
          </a:p>
        </p:txBody>
      </p:sp>
      <p:sp>
        <p:nvSpPr>
          <p:cNvPr id="8" name="Ορθογώνιο 7">
            <a:extLst>
              <a:ext uri="{FF2B5EF4-FFF2-40B4-BE49-F238E27FC236}">
                <a16:creationId xmlns:a16="http://schemas.microsoft.com/office/drawing/2014/main" id="{A2803BFB-01C6-4538-8207-3E514C70DB72}"/>
              </a:ext>
            </a:extLst>
          </p:cNvPr>
          <p:cNvSpPr/>
          <p:nvPr/>
        </p:nvSpPr>
        <p:spPr>
          <a:xfrm>
            <a:off x="921355" y="4283805"/>
            <a:ext cx="7636574" cy="369332"/>
          </a:xfrm>
          <a:prstGeom prst="rect">
            <a:avLst/>
          </a:prstGeom>
        </p:spPr>
        <p:txBody>
          <a:bodyPr wrap="squar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πότε είναι υποχρεωτική η προηγούμενη ακρόαση του διοικούμενου;</a:t>
            </a:r>
          </a:p>
        </p:txBody>
      </p:sp>
      <p:sp>
        <p:nvSpPr>
          <p:cNvPr id="9" name="Ορθογώνιο 8">
            <a:extLst>
              <a:ext uri="{FF2B5EF4-FFF2-40B4-BE49-F238E27FC236}">
                <a16:creationId xmlns:a16="http://schemas.microsoft.com/office/drawing/2014/main" id="{A262EA3D-F2D8-48D4-9FCC-BE71EE3F8D1F}"/>
              </a:ext>
            </a:extLst>
          </p:cNvPr>
          <p:cNvSpPr/>
          <p:nvPr/>
        </p:nvSpPr>
        <p:spPr>
          <a:xfrm>
            <a:off x="712668" y="4990894"/>
            <a:ext cx="5617502" cy="615553"/>
          </a:xfrm>
          <a:prstGeom prst="rect">
            <a:avLst/>
          </a:prstGeom>
        </p:spPr>
        <p:txBody>
          <a:bodyPr wrap="square">
            <a:spAutoFit/>
          </a:bodyPr>
          <a:lstStyle/>
          <a:p>
            <a:pPr marL="457200" indent="-228600">
              <a:spcAft>
                <a:spcPts val="0"/>
              </a:spcAft>
            </a:pPr>
            <a:r>
              <a:rPr lang="el-GR" sz="1700" b="1" dirty="0">
                <a:effectLst/>
                <a:latin typeface="Arial Narrow" panose="020B0606020202030204" pitchFamily="34" charset="0"/>
                <a:ea typeface="MS Mincho" panose="02020609040205080304" pitchFamily="49" charset="-128"/>
                <a:cs typeface="Times New Roman" panose="02020603050405020304" pitchFamily="18" charset="0"/>
              </a:rPr>
              <a:t>Εξαιρέσεις από το δικαίωμα της προηγούμενης ακρόασης- Νομολογία </a:t>
            </a:r>
            <a:r>
              <a:rPr lang="el-GR" sz="1700" b="1" dirty="0" err="1">
                <a:effectLst/>
                <a:latin typeface="Arial Narrow" panose="020B0606020202030204" pitchFamily="34" charset="0"/>
                <a:ea typeface="MS Mincho" panose="02020609040205080304" pitchFamily="49" charset="-128"/>
                <a:cs typeface="Times New Roman" panose="02020603050405020304" pitchFamily="18" charset="0"/>
              </a:rPr>
              <a:t>ΣτΕ</a:t>
            </a:r>
            <a:endParaRPr lang="el-GR" sz="1700" b="1"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10" name="Ορθογώνιο 9">
            <a:extLst>
              <a:ext uri="{FF2B5EF4-FFF2-40B4-BE49-F238E27FC236}">
                <a16:creationId xmlns:a16="http://schemas.microsoft.com/office/drawing/2014/main" id="{A7E6B545-9CA9-4B8A-94D1-5DF858F30AF6}"/>
              </a:ext>
            </a:extLst>
          </p:cNvPr>
          <p:cNvSpPr/>
          <p:nvPr/>
        </p:nvSpPr>
        <p:spPr>
          <a:xfrm>
            <a:off x="3779155" y="5824159"/>
            <a:ext cx="1585690" cy="369332"/>
          </a:xfrm>
          <a:prstGeom prst="rect">
            <a:avLst/>
          </a:prstGeom>
        </p:spPr>
        <p:txBody>
          <a:bodyPr wrap="none">
            <a:spAutoFit/>
          </a:bodyPr>
          <a:lstStyle/>
          <a:p>
            <a:pPr marL="457200" indent="-228600">
              <a:spcAft>
                <a:spcPts val="0"/>
              </a:spcAft>
            </a:pPr>
            <a:r>
              <a:rPr lang="el-GR" sz="1800" b="1" dirty="0">
                <a:effectLst/>
                <a:latin typeface="Arial Narrow" panose="020B0606020202030204" pitchFamily="34" charset="0"/>
                <a:ea typeface="MS Mincho" panose="02020609040205080304" pitchFamily="49" charset="-128"/>
                <a:cs typeface="Times New Roman" panose="02020603050405020304" pitchFamily="18" charset="0"/>
              </a:rPr>
              <a:t>Συμπέρασμα</a:t>
            </a:r>
          </a:p>
        </p:txBody>
      </p:sp>
      <p:pic>
        <p:nvPicPr>
          <p:cNvPr id="13" name="Εικόνα 12">
            <a:extLst>
              <a:ext uri="{FF2B5EF4-FFF2-40B4-BE49-F238E27FC236}">
                <a16:creationId xmlns:a16="http://schemas.microsoft.com/office/drawing/2014/main" id="{32212B55-2DF4-4D55-BF2B-FF5973D5F0F8}"/>
              </a:ext>
            </a:extLst>
          </p:cNvPr>
          <p:cNvPicPr>
            <a:picLocks noChangeAspect="1"/>
          </p:cNvPicPr>
          <p:nvPr/>
        </p:nvPicPr>
        <p:blipFill>
          <a:blip r:embed="rId2">
            <a:extLst>
              <a:ext uri="{BEBA8EAE-BF5A-486C-A8C5-ECC9F3942E4B}">
                <a14:imgProps xmlns:a14="http://schemas.microsoft.com/office/drawing/2010/main">
                  <a14:imgLayer r:embed="rId3">
                    <a14:imgEffect>
                      <a14:artisticMarker/>
                    </a14:imgEffect>
                  </a14:imgLayer>
                </a14:imgProps>
              </a:ext>
            </a:extLst>
          </a:blip>
          <a:stretch>
            <a:fillRect/>
          </a:stretch>
        </p:blipFill>
        <p:spPr>
          <a:xfrm>
            <a:off x="145630" y="3142866"/>
            <a:ext cx="1113349" cy="501501"/>
          </a:xfrm>
          <a:prstGeom prst="rect">
            <a:avLst/>
          </a:prstGeom>
        </p:spPr>
      </p:pic>
      <p:pic>
        <p:nvPicPr>
          <p:cNvPr id="14" name="Εικόνα 13">
            <a:extLst>
              <a:ext uri="{FF2B5EF4-FFF2-40B4-BE49-F238E27FC236}">
                <a16:creationId xmlns:a16="http://schemas.microsoft.com/office/drawing/2014/main" id="{FEB7213F-1CC0-4889-942C-0B5F2293ECF5}"/>
              </a:ext>
            </a:extLst>
          </p:cNvPr>
          <p:cNvPicPr>
            <a:picLocks noChangeAspect="1"/>
          </p:cNvPicPr>
          <p:nvPr/>
        </p:nvPicPr>
        <p:blipFill>
          <a:blip r:embed="rId2">
            <a:extLst>
              <a:ext uri="{BEBA8EAE-BF5A-486C-A8C5-ECC9F3942E4B}">
                <a14:imgProps xmlns:a14="http://schemas.microsoft.com/office/drawing/2010/main">
                  <a14:imgLayer r:embed="rId3">
                    <a14:imgEffect>
                      <a14:artisticMarker/>
                    </a14:imgEffect>
                  </a14:imgLayer>
                </a14:imgProps>
              </a:ext>
            </a:extLst>
          </a:blip>
          <a:stretch>
            <a:fillRect/>
          </a:stretch>
        </p:blipFill>
        <p:spPr>
          <a:xfrm>
            <a:off x="3400733" y="3725277"/>
            <a:ext cx="1113349" cy="501501"/>
          </a:xfrm>
          <a:prstGeom prst="rect">
            <a:avLst/>
          </a:prstGeom>
        </p:spPr>
      </p:pic>
      <p:pic>
        <p:nvPicPr>
          <p:cNvPr id="15" name="Εικόνα 14">
            <a:extLst>
              <a:ext uri="{FF2B5EF4-FFF2-40B4-BE49-F238E27FC236}">
                <a16:creationId xmlns:a16="http://schemas.microsoft.com/office/drawing/2014/main" id="{D716210A-D5D3-4E68-A3AC-5A068D679BDE}"/>
              </a:ext>
            </a:extLst>
          </p:cNvPr>
          <p:cNvPicPr>
            <a:picLocks noChangeAspect="1"/>
          </p:cNvPicPr>
          <p:nvPr/>
        </p:nvPicPr>
        <p:blipFill>
          <a:blip r:embed="rId2">
            <a:extLst>
              <a:ext uri="{BEBA8EAE-BF5A-486C-A8C5-ECC9F3942E4B}">
                <a14:imgProps xmlns:a14="http://schemas.microsoft.com/office/drawing/2010/main">
                  <a14:imgLayer r:embed="rId3">
                    <a14:imgEffect>
                      <a14:artisticMarker/>
                    </a14:imgEffect>
                  </a14:imgLayer>
                </a14:imgProps>
              </a:ext>
            </a:extLst>
          </a:blip>
          <a:stretch>
            <a:fillRect/>
          </a:stretch>
        </p:blipFill>
        <p:spPr>
          <a:xfrm>
            <a:off x="294878" y="4332618"/>
            <a:ext cx="814852" cy="364833"/>
          </a:xfrm>
          <a:prstGeom prst="rect">
            <a:avLst/>
          </a:prstGeom>
        </p:spPr>
      </p:pic>
      <p:pic>
        <p:nvPicPr>
          <p:cNvPr id="16" name="Εικόνα 15">
            <a:extLst>
              <a:ext uri="{FF2B5EF4-FFF2-40B4-BE49-F238E27FC236}">
                <a16:creationId xmlns:a16="http://schemas.microsoft.com/office/drawing/2014/main" id="{F0FFA46E-EAC6-4F96-81D9-2767D8EC858A}"/>
              </a:ext>
            </a:extLst>
          </p:cNvPr>
          <p:cNvPicPr>
            <a:picLocks noChangeAspect="1"/>
          </p:cNvPicPr>
          <p:nvPr/>
        </p:nvPicPr>
        <p:blipFill>
          <a:blip r:embed="rId2">
            <a:extLst>
              <a:ext uri="{BEBA8EAE-BF5A-486C-A8C5-ECC9F3942E4B}">
                <a14:imgProps xmlns:a14="http://schemas.microsoft.com/office/drawing/2010/main">
                  <a14:imgLayer r:embed="rId3">
                    <a14:imgEffect>
                      <a14:artisticMarker/>
                    </a14:imgEffect>
                  </a14:imgLayer>
                </a14:imgProps>
              </a:ext>
            </a:extLst>
          </a:blip>
          <a:stretch>
            <a:fillRect/>
          </a:stretch>
        </p:blipFill>
        <p:spPr>
          <a:xfrm>
            <a:off x="216731" y="5110158"/>
            <a:ext cx="814853" cy="364833"/>
          </a:xfrm>
          <a:prstGeom prst="rect">
            <a:avLst/>
          </a:prstGeom>
        </p:spPr>
      </p:pic>
      <p:pic>
        <p:nvPicPr>
          <p:cNvPr id="17" name="Εικόνα 16">
            <a:extLst>
              <a:ext uri="{FF2B5EF4-FFF2-40B4-BE49-F238E27FC236}">
                <a16:creationId xmlns:a16="http://schemas.microsoft.com/office/drawing/2014/main" id="{E08BFBF1-9483-405E-B1C1-D93B30A6DE4B}"/>
              </a:ext>
            </a:extLst>
          </p:cNvPr>
          <p:cNvPicPr>
            <a:picLocks noChangeAspect="1"/>
          </p:cNvPicPr>
          <p:nvPr/>
        </p:nvPicPr>
        <p:blipFill>
          <a:blip r:embed="rId2">
            <a:extLst>
              <a:ext uri="{BEBA8EAE-BF5A-486C-A8C5-ECC9F3942E4B}">
                <a14:imgProps xmlns:a14="http://schemas.microsoft.com/office/drawing/2010/main">
                  <a14:imgLayer r:embed="rId3">
                    <a14:imgEffect>
                      <a14:artisticMarker/>
                    </a14:imgEffect>
                  </a14:imgLayer>
                </a14:imgProps>
              </a:ext>
            </a:extLst>
          </a:blip>
          <a:stretch>
            <a:fillRect/>
          </a:stretch>
        </p:blipFill>
        <p:spPr>
          <a:xfrm>
            <a:off x="2893584" y="5758074"/>
            <a:ext cx="1113349" cy="501501"/>
          </a:xfrm>
          <a:prstGeom prst="rect">
            <a:avLst/>
          </a:prstGeom>
        </p:spPr>
      </p:pic>
      <p:sp>
        <p:nvSpPr>
          <p:cNvPr id="11" name="Θέση υποσέλιδου 10">
            <a:extLst>
              <a:ext uri="{FF2B5EF4-FFF2-40B4-BE49-F238E27FC236}">
                <a16:creationId xmlns:a16="http://schemas.microsoft.com/office/drawing/2014/main" id="{A6F34D06-27CF-4F68-92F9-542A62F50FD0}"/>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12" name="Θέση αριθμού διαφάνειας 11">
            <a:extLst>
              <a:ext uri="{FF2B5EF4-FFF2-40B4-BE49-F238E27FC236}">
                <a16:creationId xmlns:a16="http://schemas.microsoft.com/office/drawing/2014/main" id="{76925051-6FE5-4922-AE1D-A3E28A3F2AFB}"/>
              </a:ext>
            </a:extLst>
          </p:cNvPr>
          <p:cNvSpPr>
            <a:spLocks noGrp="1"/>
          </p:cNvSpPr>
          <p:nvPr>
            <p:ph type="sldNum" sz="quarter" idx="12"/>
          </p:nvPr>
        </p:nvSpPr>
        <p:spPr/>
        <p:txBody>
          <a:bodyPr/>
          <a:lstStyle/>
          <a:p>
            <a:fld id="{ED7B4A6A-1964-4CFC-A1F8-443DE4ED1966}" type="slidenum">
              <a:rPr lang="es-ES" altLang="el-GR" smtClean="0"/>
              <a:pPr/>
              <a:t>38</a:t>
            </a:fld>
            <a:endParaRPr lang="es-ES" altLang="el-GR"/>
          </a:p>
        </p:txBody>
      </p:sp>
      <p:pic>
        <p:nvPicPr>
          <p:cNvPr id="18" name="Εικόνα 17">
            <a:extLst>
              <a:ext uri="{FF2B5EF4-FFF2-40B4-BE49-F238E27FC236}">
                <a16:creationId xmlns:a16="http://schemas.microsoft.com/office/drawing/2014/main" id="{8BC36C00-15F6-40DA-B666-D4747A073946}"/>
              </a:ext>
            </a:extLst>
          </p:cNvPr>
          <p:cNvPicPr>
            <a:picLocks noChangeAspect="1"/>
          </p:cNvPicPr>
          <p:nvPr/>
        </p:nvPicPr>
        <p:blipFill>
          <a:blip r:embed="rId4"/>
          <a:stretch>
            <a:fillRect/>
          </a:stretch>
        </p:blipFill>
        <p:spPr>
          <a:xfrm>
            <a:off x="412763" y="6065932"/>
            <a:ext cx="1688678" cy="358586"/>
          </a:xfrm>
          <a:prstGeom prst="rect">
            <a:avLst/>
          </a:prstGeom>
        </p:spPr>
      </p:pic>
    </p:spTree>
    <p:extLst>
      <p:ext uri="{BB962C8B-B14F-4D97-AF65-F5344CB8AC3E}">
        <p14:creationId xmlns:p14="http://schemas.microsoft.com/office/powerpoint/2010/main" val="24230021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138F5BB3-3DBE-4706-896B-063900EF56E7}"/>
              </a:ext>
            </a:extLst>
          </p:cNvPr>
          <p:cNvSpPr/>
          <p:nvPr/>
        </p:nvSpPr>
        <p:spPr>
          <a:xfrm>
            <a:off x="548680" y="188640"/>
            <a:ext cx="8046640" cy="4524315"/>
          </a:xfrm>
          <a:prstGeom prst="rect">
            <a:avLst/>
          </a:prstGeom>
        </p:spPr>
        <p:txBody>
          <a:bodyPr wrap="square">
            <a:spAutoFit/>
          </a:bodyPr>
          <a:lstStyle/>
          <a:p>
            <a:pPr algn="ctr"/>
            <a:r>
              <a:rPr lang="el-GR" dirty="0">
                <a:ea typeface="MS Mincho" panose="02020609040205080304" pitchFamily="49" charset="-128"/>
              </a:rPr>
              <a:t> </a:t>
            </a:r>
            <a:r>
              <a:rPr lang="el-GR" sz="2800" b="1" u="sng" dirty="0">
                <a:ea typeface="MS Mincho" panose="02020609040205080304" pitchFamily="49" charset="-128"/>
              </a:rPr>
              <a:t>Προηγούμενη είναι η ακρόαση</a:t>
            </a:r>
            <a:r>
              <a:rPr lang="el-GR" sz="2800" dirty="0">
                <a:ea typeface="MS Mincho" panose="02020609040205080304" pitchFamily="49" charset="-128"/>
              </a:rPr>
              <a:t> </a:t>
            </a:r>
          </a:p>
          <a:p>
            <a:pPr algn="ctr"/>
            <a:r>
              <a:rPr lang="el-GR" sz="2000" i="1" dirty="0">
                <a:ea typeface="MS Mincho" panose="02020609040205080304" pitchFamily="49" charset="-128"/>
              </a:rPr>
              <a:t>που γίνεται πριν από τη λήψη του διοικητικού μέτρου ή ενέργειας και προπάντων σε χρόνο, κατά τον οποίο είναι ακόμη δυνατός ο επηρεασμός της απόφασης της διοίκησης  από την ακρόαση του ενδιαφερομένου. </a:t>
            </a:r>
          </a:p>
          <a:p>
            <a:pPr algn="ctr"/>
            <a:endParaRPr lang="el-GR" sz="2000" i="1" dirty="0">
              <a:ea typeface="MS Mincho" panose="02020609040205080304" pitchFamily="49" charset="-128"/>
            </a:endParaRPr>
          </a:p>
          <a:p>
            <a:pPr algn="ctr"/>
            <a:endParaRPr lang="el-GR" sz="2000" i="1" dirty="0">
              <a:ea typeface="MS Mincho" panose="02020609040205080304" pitchFamily="49" charset="-128"/>
            </a:endParaRPr>
          </a:p>
          <a:p>
            <a:pPr algn="ctr"/>
            <a:endParaRPr lang="el-GR" sz="2000" i="1" dirty="0">
              <a:ea typeface="MS Mincho" panose="02020609040205080304" pitchFamily="49" charset="-128"/>
            </a:endParaRPr>
          </a:p>
          <a:p>
            <a:pPr algn="ctr"/>
            <a:r>
              <a:rPr lang="el-GR" sz="2000" i="1" dirty="0">
                <a:ea typeface="MS Mincho" panose="02020609040205080304" pitchFamily="49" charset="-128"/>
              </a:rPr>
              <a:t>Η ακρόαση δεν χρειάζεται να λάβει πράγματι χώρα, αλλά έγκειται στην παροχή ευκαιρίας στον ενδιαφερόμενο να αναπτύξει τις απόψεις του για τα δικαιώματα ή συμφέροντά του. Με τον όρο συμφέροντα εννοούνται τα έννομα συμφέροντα, αυτά δηλαδή που δεν προσκρούουν στον νόμο και μάλιστα αναγνωρίζονται από αυτόν (Ακριβοπούλου και Ανθόπουλος, σελ.115). </a:t>
            </a:r>
            <a:endParaRPr lang="el-GR" sz="2000" i="1" dirty="0"/>
          </a:p>
        </p:txBody>
      </p:sp>
      <p:sp>
        <p:nvSpPr>
          <p:cNvPr id="3" name="Θέση υποσέλιδου 2">
            <a:extLst>
              <a:ext uri="{FF2B5EF4-FFF2-40B4-BE49-F238E27FC236}">
                <a16:creationId xmlns:a16="http://schemas.microsoft.com/office/drawing/2014/main" id="{4366FC70-4F6E-4F86-BCC0-6D79AE7B6559}"/>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4" name="Θέση αριθμού διαφάνειας 3">
            <a:extLst>
              <a:ext uri="{FF2B5EF4-FFF2-40B4-BE49-F238E27FC236}">
                <a16:creationId xmlns:a16="http://schemas.microsoft.com/office/drawing/2014/main" id="{993496C8-0AC1-47E0-8EE6-78ADCFF0443C}"/>
              </a:ext>
            </a:extLst>
          </p:cNvPr>
          <p:cNvSpPr>
            <a:spLocks noGrp="1"/>
          </p:cNvSpPr>
          <p:nvPr>
            <p:ph type="sldNum" sz="quarter" idx="12"/>
          </p:nvPr>
        </p:nvSpPr>
        <p:spPr/>
        <p:txBody>
          <a:bodyPr/>
          <a:lstStyle/>
          <a:p>
            <a:fld id="{ED7B4A6A-1964-4CFC-A1F8-443DE4ED1966}" type="slidenum">
              <a:rPr lang="es-ES" altLang="el-GR" smtClean="0"/>
              <a:pPr/>
              <a:t>39</a:t>
            </a:fld>
            <a:endParaRPr lang="es-ES" altLang="el-GR"/>
          </a:p>
        </p:txBody>
      </p:sp>
    </p:spTree>
    <p:extLst>
      <p:ext uri="{BB962C8B-B14F-4D97-AF65-F5344CB8AC3E}">
        <p14:creationId xmlns:p14="http://schemas.microsoft.com/office/powerpoint/2010/main" val="114722939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04AB77CC-2FDC-4A8F-84F4-3749B0036841}"/>
              </a:ext>
            </a:extLst>
          </p:cNvPr>
          <p:cNvSpPr/>
          <p:nvPr/>
        </p:nvSpPr>
        <p:spPr>
          <a:xfrm>
            <a:off x="323528" y="260648"/>
            <a:ext cx="6030416" cy="586699"/>
          </a:xfrm>
          <a:prstGeom prst="rect">
            <a:avLst/>
          </a:prstGeom>
        </p:spPr>
        <p:txBody>
          <a:bodyPr wrap="square">
            <a:spAutoFit/>
          </a:bodyPr>
          <a:lstStyle/>
          <a:p>
            <a:pPr algn="ctr">
              <a:lnSpc>
                <a:spcPct val="150000"/>
              </a:lnSpc>
              <a:spcAft>
                <a:spcPts val="0"/>
              </a:spcAft>
            </a:pPr>
            <a:r>
              <a:rPr lang="el-GR" b="1" i="1" dirty="0">
                <a:solidFill>
                  <a:srgbClr val="000000"/>
                </a:solidFill>
                <a:ea typeface="MS Mincho" panose="02020609040205080304" pitchFamily="49" charset="-128"/>
                <a:cs typeface="Times New Roman" panose="02020603050405020304" pitchFamily="18" charset="0"/>
              </a:rPr>
              <a:t>Σύμφωνα με το άρθρο 20 παρ.2 του Συντάγματος,</a:t>
            </a:r>
            <a:r>
              <a:rPr lang="el-GR" sz="2400" b="1" i="1" dirty="0">
                <a:solidFill>
                  <a:srgbClr val="000000"/>
                </a:solidFill>
                <a:ea typeface="MS Mincho" panose="02020609040205080304" pitchFamily="49" charset="-128"/>
                <a:cs typeface="Times New Roman" panose="02020603050405020304" pitchFamily="18" charset="0"/>
              </a:rPr>
              <a:t>   </a:t>
            </a:r>
            <a:endParaRPr lang="el-GR" sz="1800" b="1" i="1" dirty="0">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Ορθογώνιο 2">
            <a:extLst>
              <a:ext uri="{FF2B5EF4-FFF2-40B4-BE49-F238E27FC236}">
                <a16:creationId xmlns:a16="http://schemas.microsoft.com/office/drawing/2014/main" id="{CF3883F8-9A16-43FE-880F-453F69890A2D}"/>
              </a:ext>
            </a:extLst>
          </p:cNvPr>
          <p:cNvSpPr/>
          <p:nvPr/>
        </p:nvSpPr>
        <p:spPr>
          <a:xfrm>
            <a:off x="1403648" y="859046"/>
            <a:ext cx="4572000" cy="1508105"/>
          </a:xfrm>
          <a:prstGeom prst="rect">
            <a:avLst/>
          </a:prstGeom>
          <a:gradFill flip="none" rotWithShape="1">
            <a:gsLst>
              <a:gs pos="0">
                <a:srgbClr val="993300">
                  <a:tint val="66000"/>
                  <a:satMod val="160000"/>
                </a:srgbClr>
              </a:gs>
              <a:gs pos="50000">
                <a:srgbClr val="993300">
                  <a:tint val="44500"/>
                  <a:satMod val="160000"/>
                </a:srgbClr>
              </a:gs>
              <a:gs pos="100000">
                <a:srgbClr val="993300">
                  <a:tint val="23500"/>
                  <a:satMod val="160000"/>
                </a:srgbClr>
              </a:gs>
            </a:gsLst>
            <a:lin ang="13500000" scaled="1"/>
            <a:tileRect/>
          </a:gradFill>
        </p:spPr>
        <p:style>
          <a:lnRef idx="1">
            <a:schemeClr val="accent2"/>
          </a:lnRef>
          <a:fillRef idx="2">
            <a:schemeClr val="accent2"/>
          </a:fillRef>
          <a:effectRef idx="1">
            <a:schemeClr val="accent2"/>
          </a:effectRef>
          <a:fontRef idx="minor">
            <a:schemeClr val="dk1"/>
          </a:fontRef>
        </p:style>
        <p:txBody>
          <a:bodyPr>
            <a:spAutoFit/>
          </a:bodyPr>
          <a:lstStyle/>
          <a:p>
            <a:pPr algn="just">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i="1" dirty="0">
                <a:solidFill>
                  <a:srgbClr val="000000"/>
                </a:solidFill>
                <a:ea typeface="MS Mincho" panose="02020609040205080304" pitchFamily="49" charset="-128"/>
                <a:cs typeface="Times New Roman" panose="02020603050405020304" pitchFamily="18" charset="0"/>
              </a:rPr>
              <a:t>«2. Το δικαίωμα της προηγούμενης ακρόασης του ενδιαφερομένου ισχύει και για κάθε διοικητική ενέργεια ή μέτρο που λαμβάνεται σε βάρος των δικαιωμάτων ή συμφερόντων του».</a:t>
            </a:r>
            <a:endParaRPr lang="el-GR" sz="2000" dirty="0">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4" name="Ορθογώνιο 3">
            <a:extLst>
              <a:ext uri="{FF2B5EF4-FFF2-40B4-BE49-F238E27FC236}">
                <a16:creationId xmlns:a16="http://schemas.microsoft.com/office/drawing/2014/main" id="{131BD729-54A1-45D2-B314-E712759809AD}"/>
              </a:ext>
            </a:extLst>
          </p:cNvPr>
          <p:cNvSpPr/>
          <p:nvPr/>
        </p:nvSpPr>
        <p:spPr>
          <a:xfrm>
            <a:off x="6435129" y="2125470"/>
            <a:ext cx="2610445" cy="1200329"/>
          </a:xfrm>
          <a:prstGeom prst="rect">
            <a:avLst/>
          </a:prstGeom>
        </p:spPr>
        <p:txBody>
          <a:bodyPr wrap="square">
            <a:spAutoFit/>
          </a:bodyPr>
          <a:lstStyle/>
          <a:p>
            <a:pPr algn="ctr"/>
            <a:r>
              <a:rPr lang="el-GR" b="1" i="1" dirty="0">
                <a:solidFill>
                  <a:srgbClr val="000000"/>
                </a:solidFill>
                <a:ea typeface="MS Mincho" panose="02020609040205080304" pitchFamily="49" charset="-128"/>
              </a:rPr>
              <a:t> Επίσης, σύμφωνα με το άρθρο 6 του Κώδικα Διοικητικής Διαδικασίας</a:t>
            </a:r>
            <a:endParaRPr lang="el-GR" b="1" i="1" dirty="0"/>
          </a:p>
        </p:txBody>
      </p:sp>
      <p:sp>
        <p:nvSpPr>
          <p:cNvPr id="5" name="Ορθογώνιο 4">
            <a:extLst>
              <a:ext uri="{FF2B5EF4-FFF2-40B4-BE49-F238E27FC236}">
                <a16:creationId xmlns:a16="http://schemas.microsoft.com/office/drawing/2014/main" id="{48029D42-AD47-47AA-AAE6-7C069DED0E32}"/>
              </a:ext>
            </a:extLst>
          </p:cNvPr>
          <p:cNvSpPr/>
          <p:nvPr/>
        </p:nvSpPr>
        <p:spPr>
          <a:xfrm>
            <a:off x="323528" y="3325799"/>
            <a:ext cx="8594124" cy="2831544"/>
          </a:xfrm>
          <a:prstGeom prst="rect">
            <a:avLst/>
          </a:prstGeom>
          <a:solidFill>
            <a:schemeClr val="accent5">
              <a:lumMod val="9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ct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100" b="1" dirty="0">
                <a:solidFill>
                  <a:srgbClr val="000000"/>
                </a:solidFill>
                <a:ea typeface="MS Mincho" panose="02020609040205080304" pitchFamily="49" charset="-128"/>
                <a:cs typeface="Times New Roman" panose="02020603050405020304" pitchFamily="18" charset="0"/>
              </a:rPr>
              <a:t>1.Οι  διοικητικές αρχές, πριν από κάθε ενέργεια ή μέτρο σε βάρος των δικαιωμάτων ή συμφερόντων συγκεκριμένου προσώπου, οφείλουν να καλούν τον ενδιαφερόμενο να εκφράσει τις απόψεις του, εγγράφως ή προφορικώς, ως προς τα σχετικά ζητήματα.</a:t>
            </a:r>
            <a:endParaRPr lang="el-GR" sz="1100" b="1" dirty="0">
              <a:latin typeface="Calibri" panose="020F0502020204030204" pitchFamily="34" charset="0"/>
              <a:ea typeface="MS Mincho" panose="02020609040205080304" pitchFamily="49" charset="-128"/>
              <a:cs typeface="Times New Roman" panose="02020603050405020304" pitchFamily="18" charset="0"/>
            </a:endParaRPr>
          </a:p>
          <a:p>
            <a:pPr algn="ct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100" b="1" dirty="0">
                <a:solidFill>
                  <a:srgbClr val="000000"/>
                </a:solidFill>
                <a:ea typeface="MS Mincho" panose="02020609040205080304" pitchFamily="49" charset="-128"/>
                <a:cs typeface="Times New Roman" panose="02020603050405020304" pitchFamily="18" charset="0"/>
              </a:rPr>
              <a:t>  2. Η κλήση προς ακρόαση είναι έγγραφη, αναφέρει τον τόπο, την ημέρα και την ώρα της ακρόασης, προσδιορίζει δε το αντικείμενο του μέτρου ή της ενέργειας. Η κλήση κοινοποιείται στον ενδιαφερόμενο τουλάχιστον πέντε (5) πλήρεις ημέρες πριν από την ημέρα της ακρόασης. Ο ενδιαφερόμενος έχει το δικαίωμα να λάβει γνώση των σχετικών αποδεικτικών στοιχείων και να προβεί σε ανταπόδειξη. Η τήρηση της προαναφερόμενης διαδικασίας, καθώς και η λήψη υπόψη των απόψεων του ενδιαφερομένου, πρέπει να προκύπτουν από την Αιτιολογία της διοικητικής πράξης. Το υιοθετούμενο μέτρο πρέπει να λαμβάνεται μέσα σε εύλογο χρονικό διάστημα από την ακρόαση του ενδιαφερομένου.</a:t>
            </a:r>
            <a:endParaRPr lang="el-GR" sz="1100" b="1" dirty="0">
              <a:latin typeface="Calibri" panose="020F0502020204030204" pitchFamily="34" charset="0"/>
              <a:ea typeface="MS Mincho" panose="02020609040205080304" pitchFamily="49" charset="-128"/>
              <a:cs typeface="Times New Roman" panose="02020603050405020304" pitchFamily="18" charset="0"/>
            </a:endParaRPr>
          </a:p>
          <a:p>
            <a:pPr algn="ct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100" b="1" dirty="0">
                <a:solidFill>
                  <a:srgbClr val="000000"/>
                </a:solidFill>
                <a:ea typeface="MS Mincho" panose="02020609040205080304" pitchFamily="49" charset="-128"/>
                <a:cs typeface="Times New Roman" panose="02020603050405020304" pitchFamily="18" charset="0"/>
              </a:rPr>
              <a:t>  3. Αν η άμεση λήψη του δυσμενούς μέτρου είναι αναγκαία για την αποτροπή κινδύνου ή λόγω επιτακτικού δημόσιου συμφέροντος, είναι, </a:t>
            </a:r>
            <a:r>
              <a:rPr lang="el-GR" sz="1100" b="1" dirty="0" err="1">
                <a:solidFill>
                  <a:srgbClr val="000000"/>
                </a:solidFill>
                <a:ea typeface="MS Mincho" panose="02020609040205080304" pitchFamily="49" charset="-128"/>
                <a:cs typeface="Times New Roman" panose="02020603050405020304" pitchFamily="18" charset="0"/>
              </a:rPr>
              <a:t>κατ`εξαίρεση</a:t>
            </a:r>
            <a:r>
              <a:rPr lang="el-GR" sz="1100" b="1" dirty="0">
                <a:solidFill>
                  <a:srgbClr val="000000"/>
                </a:solidFill>
                <a:ea typeface="MS Mincho" panose="02020609040205080304" pitchFamily="49" charset="-128"/>
                <a:cs typeface="Times New Roman" panose="02020603050405020304" pitchFamily="18" charset="0"/>
              </a:rPr>
              <a:t>, δυνατή η, χωρίς προηγούμενη κλήση του </a:t>
            </a:r>
            <a:r>
              <a:rPr lang="el-GR" sz="1100" b="1" dirty="0" err="1">
                <a:solidFill>
                  <a:srgbClr val="000000"/>
                </a:solidFill>
                <a:ea typeface="MS Mincho" panose="02020609040205080304" pitchFamily="49" charset="-128"/>
                <a:cs typeface="Times New Roman" panose="02020603050405020304" pitchFamily="18" charset="0"/>
              </a:rPr>
              <a:t>ενδιαφερομένου,ρύθμιση</a:t>
            </a:r>
            <a:r>
              <a:rPr lang="el-GR" sz="1100" b="1" dirty="0">
                <a:solidFill>
                  <a:srgbClr val="000000"/>
                </a:solidFill>
                <a:ea typeface="MS Mincho" panose="02020609040205080304" pitchFamily="49" charset="-128"/>
                <a:cs typeface="Times New Roman" panose="02020603050405020304" pitchFamily="18" charset="0"/>
              </a:rPr>
              <a:t>. Αν η κατάσταση που ρυθμίστηκε είναι δυνατόν να μεταβληθεί, η διοικητική αρχή, μέσα σε χρονικό διάστημα δεκαπέντε (15) ημερών, καλεί τον ενδιαφερόμενο να εκφράσει τις απόψεις του σύμφωνα με τις προηγούμενες παραγράφους, οπότε και προβαίνει σε τυχόν νέα ρύθμιση. Αν η πιο πάνω προθεσμία παρέλθει άπρακτη, το μέτρο παύει αυτοδικαίως, και χωρίς άλλη ενέργεια, να ισχύει.</a:t>
            </a:r>
            <a:endParaRPr lang="el-GR" sz="1100" b="1" dirty="0">
              <a:latin typeface="Calibri" panose="020F0502020204030204" pitchFamily="34" charset="0"/>
              <a:ea typeface="MS Mincho" panose="02020609040205080304" pitchFamily="49" charset="-128"/>
              <a:cs typeface="Times New Roman" panose="02020603050405020304" pitchFamily="18" charset="0"/>
            </a:endParaRPr>
          </a:p>
          <a:p>
            <a:pPr algn="ct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100" b="1" dirty="0">
                <a:solidFill>
                  <a:srgbClr val="000000"/>
                </a:solidFill>
                <a:ea typeface="MS Mincho" panose="02020609040205080304" pitchFamily="49" charset="-128"/>
                <a:cs typeface="Times New Roman" panose="02020603050405020304" pitchFamily="18" charset="0"/>
              </a:rPr>
              <a:t>  4. Οι διατάξεις των παρ. 1 και 2 εφαρμόζονται και όταν οι σχετικές με τη δυσμενή διοικητική πράξη διατάξεις π</a:t>
            </a:r>
            <a:r>
              <a:rPr lang="el-GR" sz="1200" b="1" dirty="0">
                <a:solidFill>
                  <a:srgbClr val="000000"/>
                </a:solidFill>
                <a:ea typeface="MS Mincho" panose="02020609040205080304" pitchFamily="49" charset="-128"/>
                <a:cs typeface="Times New Roman" panose="02020603050405020304" pitchFamily="18" charset="0"/>
              </a:rPr>
              <a:t>ροβλέπουν δυνατότητα άσκησης διοικητικής προσφυγής”.</a:t>
            </a:r>
            <a:endParaRPr lang="el-GR" sz="1200" b="1"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6" name="Θέση υποσέλιδου 5">
            <a:extLst>
              <a:ext uri="{FF2B5EF4-FFF2-40B4-BE49-F238E27FC236}">
                <a16:creationId xmlns:a16="http://schemas.microsoft.com/office/drawing/2014/main" id="{95FF77D9-BD7E-49B4-BDE7-97CB61CA918D}"/>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7" name="Θέση αριθμού διαφάνειας 6">
            <a:extLst>
              <a:ext uri="{FF2B5EF4-FFF2-40B4-BE49-F238E27FC236}">
                <a16:creationId xmlns:a16="http://schemas.microsoft.com/office/drawing/2014/main" id="{5FE83290-DD7F-404B-823E-936806AC6FDC}"/>
              </a:ext>
            </a:extLst>
          </p:cNvPr>
          <p:cNvSpPr>
            <a:spLocks noGrp="1"/>
          </p:cNvSpPr>
          <p:nvPr>
            <p:ph type="sldNum" sz="quarter" idx="12"/>
          </p:nvPr>
        </p:nvSpPr>
        <p:spPr/>
        <p:txBody>
          <a:bodyPr/>
          <a:lstStyle/>
          <a:p>
            <a:fld id="{ED7B4A6A-1964-4CFC-A1F8-443DE4ED1966}" type="slidenum">
              <a:rPr lang="es-ES" altLang="el-GR" smtClean="0"/>
              <a:pPr/>
              <a:t>40</a:t>
            </a:fld>
            <a:endParaRPr lang="es-ES" altLang="el-GR"/>
          </a:p>
        </p:txBody>
      </p:sp>
      <p:pic>
        <p:nvPicPr>
          <p:cNvPr id="8" name="Εικόνα 7">
            <a:extLst>
              <a:ext uri="{FF2B5EF4-FFF2-40B4-BE49-F238E27FC236}">
                <a16:creationId xmlns:a16="http://schemas.microsoft.com/office/drawing/2014/main" id="{CDC0160F-FFB4-44FD-BF0F-83CCA9125CA2}"/>
              </a:ext>
            </a:extLst>
          </p:cNvPr>
          <p:cNvPicPr>
            <a:picLocks noChangeAspect="1"/>
          </p:cNvPicPr>
          <p:nvPr/>
        </p:nvPicPr>
        <p:blipFill>
          <a:blip r:embed="rId2"/>
          <a:stretch>
            <a:fillRect/>
          </a:stretch>
        </p:blipFill>
        <p:spPr>
          <a:xfrm>
            <a:off x="412763" y="6065932"/>
            <a:ext cx="1688678" cy="358586"/>
          </a:xfrm>
          <a:prstGeom prst="rect">
            <a:avLst/>
          </a:prstGeom>
        </p:spPr>
      </p:pic>
    </p:spTree>
    <p:extLst>
      <p:ext uri="{BB962C8B-B14F-4D97-AF65-F5344CB8AC3E}">
        <p14:creationId xmlns:p14="http://schemas.microsoft.com/office/powerpoint/2010/main" val="88867556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Ψαλίδισμα μίας γωνίας 6">
            <a:extLst>
              <a:ext uri="{FF2B5EF4-FFF2-40B4-BE49-F238E27FC236}">
                <a16:creationId xmlns:a16="http://schemas.microsoft.com/office/drawing/2014/main" id="{30563768-11D3-42FC-9AC4-037341C2385A}"/>
              </a:ext>
            </a:extLst>
          </p:cNvPr>
          <p:cNvSpPr/>
          <p:nvPr/>
        </p:nvSpPr>
        <p:spPr>
          <a:xfrm>
            <a:off x="4572000" y="3717032"/>
            <a:ext cx="4392488" cy="1008112"/>
          </a:xfrm>
          <a:prstGeom prst="snip1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Ψαλίδισμα διαγώνιων γωνιών 4">
            <a:extLst>
              <a:ext uri="{FF2B5EF4-FFF2-40B4-BE49-F238E27FC236}">
                <a16:creationId xmlns:a16="http://schemas.microsoft.com/office/drawing/2014/main" id="{C12F7541-A00A-4015-AC6D-493E9833CCB4}"/>
              </a:ext>
            </a:extLst>
          </p:cNvPr>
          <p:cNvSpPr/>
          <p:nvPr/>
        </p:nvSpPr>
        <p:spPr>
          <a:xfrm>
            <a:off x="4572000" y="2143309"/>
            <a:ext cx="4392488" cy="1114672"/>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Ορθογώνιο 1">
            <a:extLst>
              <a:ext uri="{FF2B5EF4-FFF2-40B4-BE49-F238E27FC236}">
                <a16:creationId xmlns:a16="http://schemas.microsoft.com/office/drawing/2014/main" id="{E8820028-DFE3-40B4-A981-3875956C29E7}"/>
              </a:ext>
            </a:extLst>
          </p:cNvPr>
          <p:cNvSpPr/>
          <p:nvPr/>
        </p:nvSpPr>
        <p:spPr>
          <a:xfrm>
            <a:off x="557808" y="204051"/>
            <a:ext cx="7848872" cy="1709571"/>
          </a:xfrm>
          <a:prstGeom prst="rect">
            <a:avLst/>
          </a:prstGeom>
        </p:spPr>
        <p:txBody>
          <a:bodyPr wrap="square">
            <a:spAutoFit/>
          </a:bodyPr>
          <a:lstStyle/>
          <a:p>
            <a:pPr algn="just">
              <a:lnSpc>
                <a:spcPct val="150000"/>
              </a:lnSpc>
              <a:spcAft>
                <a:spcPts val="0"/>
              </a:spcAft>
            </a:pPr>
            <a:r>
              <a:rPr lang="el-GR" dirty="0">
                <a:solidFill>
                  <a:srgbClr val="000000"/>
                </a:solidFill>
                <a:ea typeface="MS Mincho" panose="02020609040205080304" pitchFamily="49" charset="-128"/>
                <a:cs typeface="Times New Roman" panose="02020603050405020304" pitchFamily="18" charset="0"/>
              </a:rPr>
              <a:t>Κατά πάγια νομολογία του </a:t>
            </a:r>
            <a:r>
              <a:rPr lang="el-GR" dirty="0" err="1">
                <a:solidFill>
                  <a:srgbClr val="000000"/>
                </a:solidFill>
                <a:ea typeface="MS Mincho" panose="02020609040205080304" pitchFamily="49" charset="-128"/>
                <a:cs typeface="Times New Roman" panose="02020603050405020304" pitchFamily="18" charset="0"/>
              </a:rPr>
              <a:t>ΣτΕ</a:t>
            </a:r>
            <a:r>
              <a:rPr lang="el-GR" dirty="0">
                <a:solidFill>
                  <a:srgbClr val="000000"/>
                </a:solidFill>
                <a:ea typeface="MS Mincho" panose="02020609040205080304" pitchFamily="49" charset="-128"/>
                <a:cs typeface="Times New Roman" panose="02020603050405020304" pitchFamily="18" charset="0"/>
              </a:rPr>
              <a:t>  από την αρχή της προηγούμενης ακρόασης του διοικούμενου </a:t>
            </a:r>
            <a:r>
              <a:rPr lang="el-GR" u="sng" dirty="0">
                <a:solidFill>
                  <a:srgbClr val="000000"/>
                </a:solidFill>
                <a:ea typeface="MS Mincho" panose="02020609040205080304" pitchFamily="49" charset="-128"/>
                <a:cs typeface="Times New Roman" panose="02020603050405020304" pitchFamily="18" charset="0"/>
              </a:rPr>
              <a:t>εξαιρούνται οι κανονιστικές πράξεις της διοίκησης</a:t>
            </a:r>
            <a:r>
              <a:rPr lang="el-GR" dirty="0">
                <a:solidFill>
                  <a:srgbClr val="000000"/>
                </a:solidFill>
                <a:ea typeface="MS Mincho" panose="02020609040205080304" pitchFamily="49" charset="-128"/>
                <a:cs typeface="Times New Roman" panose="02020603050405020304" pitchFamily="18" charset="0"/>
              </a:rPr>
              <a:t>, </a:t>
            </a:r>
            <a:r>
              <a:rPr lang="el-GR" dirty="0">
                <a:solidFill>
                  <a:srgbClr val="333333"/>
                </a:solidFill>
                <a:ea typeface="MS Mincho" panose="02020609040205080304" pitchFamily="49" charset="-128"/>
                <a:cs typeface="Times New Roman" panose="02020603050405020304" pitchFamily="18" charset="0"/>
              </a:rPr>
              <a:t>εκτός εάν υπάρχει ειδική σχετική νομοθετική πρόβλεψη (χαρακτηριστικό παράδειγμα η νομοθεσία περί σχεδίων πόλεων).</a:t>
            </a:r>
            <a:endParaRPr lang="el-GR" sz="1800" dirty="0">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Βέλος: Δεξιό 2">
            <a:extLst>
              <a:ext uri="{FF2B5EF4-FFF2-40B4-BE49-F238E27FC236}">
                <a16:creationId xmlns:a16="http://schemas.microsoft.com/office/drawing/2014/main" id="{58868A39-AFF5-49E5-BC5F-E29B1B5117A0}"/>
              </a:ext>
            </a:extLst>
          </p:cNvPr>
          <p:cNvSpPr/>
          <p:nvPr/>
        </p:nvSpPr>
        <p:spPr>
          <a:xfrm>
            <a:off x="323528" y="2246833"/>
            <a:ext cx="3600400" cy="2570623"/>
          </a:xfrm>
          <a:prstGeom prst="rightArrow">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spcAft>
                <a:spcPts val="0"/>
              </a:spcAft>
            </a:pPr>
            <a:r>
              <a:rPr lang="el-GR" dirty="0">
                <a:solidFill>
                  <a:srgbClr val="000000"/>
                </a:solidFill>
                <a:ea typeface="MS Mincho" panose="02020609040205080304" pitchFamily="49" charset="-128"/>
                <a:cs typeface="Times New Roman" panose="02020603050405020304" pitchFamily="18" charset="0"/>
              </a:rPr>
              <a:t>Η αρχή της προηγούμενης ακρόασης έχει διπλό σκοπό :</a:t>
            </a:r>
            <a:endParaRPr lang="el-GR" sz="1800" dirty="0">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4" name="Ορθογώνιο 3">
            <a:extLst>
              <a:ext uri="{FF2B5EF4-FFF2-40B4-BE49-F238E27FC236}">
                <a16:creationId xmlns:a16="http://schemas.microsoft.com/office/drawing/2014/main" id="{C58D8105-935D-41AE-86D4-CD1B562ABB69}"/>
              </a:ext>
            </a:extLst>
          </p:cNvPr>
          <p:cNvSpPr/>
          <p:nvPr/>
        </p:nvSpPr>
        <p:spPr>
          <a:xfrm>
            <a:off x="4482244" y="2279998"/>
            <a:ext cx="4572000" cy="954107"/>
          </a:xfrm>
          <a:prstGeom prst="rect">
            <a:avLst/>
          </a:prstGeom>
        </p:spPr>
        <p:txBody>
          <a:bodyPr>
            <a:spAutoFit/>
          </a:bodyPr>
          <a:lstStyle/>
          <a:p>
            <a:pPr algn="ctr"/>
            <a:r>
              <a:rPr lang="el-GR" sz="1400" dirty="0">
                <a:solidFill>
                  <a:srgbClr val="000000"/>
                </a:solidFill>
                <a:ea typeface="MS Mincho" panose="02020609040205080304" pitchFamily="49" charset="-128"/>
              </a:rPr>
              <a:t>Να δώσει στον ενδιαφερόμενο τη δυνατότητα να υποστηρίξει τα δικαιώματα ή συμφέροντά του και να προτείνει εύλογες λύσεις πριν ακόμη προβεί η διοίκηση στην επιβαρυντική ενέργεια ή μέτρο</a:t>
            </a:r>
            <a:endParaRPr lang="el-GR" sz="1400" dirty="0"/>
          </a:p>
        </p:txBody>
      </p:sp>
      <p:sp>
        <p:nvSpPr>
          <p:cNvPr id="6" name="Ορθογώνιο 5">
            <a:extLst>
              <a:ext uri="{FF2B5EF4-FFF2-40B4-BE49-F238E27FC236}">
                <a16:creationId xmlns:a16="http://schemas.microsoft.com/office/drawing/2014/main" id="{3CD7A134-006D-4099-B00D-3212509A7D8A}"/>
              </a:ext>
            </a:extLst>
          </p:cNvPr>
          <p:cNvSpPr/>
          <p:nvPr/>
        </p:nvSpPr>
        <p:spPr>
          <a:xfrm>
            <a:off x="4404626" y="3861048"/>
            <a:ext cx="4572000" cy="738664"/>
          </a:xfrm>
          <a:prstGeom prst="rect">
            <a:avLst/>
          </a:prstGeom>
        </p:spPr>
        <p:txBody>
          <a:bodyPr>
            <a:spAutoFit/>
          </a:bodyPr>
          <a:lstStyle/>
          <a:p>
            <a:pPr algn="ctr"/>
            <a:r>
              <a:rPr lang="el-GR" sz="1400" dirty="0">
                <a:solidFill>
                  <a:srgbClr val="000000"/>
                </a:solidFill>
                <a:ea typeface="MS Mincho" panose="02020609040205080304" pitchFamily="49" charset="-128"/>
              </a:rPr>
              <a:t>Να διασφαλίσει την καλύτερη αντιμετώπιση της διοίκησης και επομένως την αποτελεσματικότερη, </a:t>
            </a:r>
            <a:r>
              <a:rPr lang="el-GR" sz="1400" dirty="0" err="1">
                <a:solidFill>
                  <a:srgbClr val="000000"/>
                </a:solidFill>
                <a:ea typeface="MS Mincho" panose="02020609040205080304" pitchFamily="49" charset="-128"/>
              </a:rPr>
              <a:t>ευλογότερη</a:t>
            </a:r>
            <a:r>
              <a:rPr lang="el-GR" sz="1400" dirty="0">
                <a:solidFill>
                  <a:srgbClr val="000000"/>
                </a:solidFill>
                <a:ea typeface="MS Mincho" panose="02020609040205080304" pitchFamily="49" charset="-128"/>
              </a:rPr>
              <a:t> και δικαιότερη λειτουργία της</a:t>
            </a:r>
            <a:endParaRPr lang="el-GR" sz="1400" dirty="0"/>
          </a:p>
        </p:txBody>
      </p:sp>
      <p:sp>
        <p:nvSpPr>
          <p:cNvPr id="8" name="Θέση υποσέλιδου 7">
            <a:extLst>
              <a:ext uri="{FF2B5EF4-FFF2-40B4-BE49-F238E27FC236}">
                <a16:creationId xmlns:a16="http://schemas.microsoft.com/office/drawing/2014/main" id="{B0A0F734-516C-4068-B282-E7E590B76FC8}"/>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9" name="Θέση αριθμού διαφάνειας 8">
            <a:extLst>
              <a:ext uri="{FF2B5EF4-FFF2-40B4-BE49-F238E27FC236}">
                <a16:creationId xmlns:a16="http://schemas.microsoft.com/office/drawing/2014/main" id="{558A84B5-DC47-49D8-873C-124AC1917A40}"/>
              </a:ext>
            </a:extLst>
          </p:cNvPr>
          <p:cNvSpPr>
            <a:spLocks noGrp="1"/>
          </p:cNvSpPr>
          <p:nvPr>
            <p:ph type="sldNum" sz="quarter" idx="12"/>
          </p:nvPr>
        </p:nvSpPr>
        <p:spPr/>
        <p:txBody>
          <a:bodyPr/>
          <a:lstStyle/>
          <a:p>
            <a:fld id="{ED7B4A6A-1964-4CFC-A1F8-443DE4ED1966}" type="slidenum">
              <a:rPr lang="es-ES" altLang="el-GR" smtClean="0"/>
              <a:pPr/>
              <a:t>41</a:t>
            </a:fld>
            <a:endParaRPr lang="es-ES" altLang="el-GR"/>
          </a:p>
        </p:txBody>
      </p:sp>
      <p:pic>
        <p:nvPicPr>
          <p:cNvPr id="10" name="Εικόνα 9">
            <a:extLst>
              <a:ext uri="{FF2B5EF4-FFF2-40B4-BE49-F238E27FC236}">
                <a16:creationId xmlns:a16="http://schemas.microsoft.com/office/drawing/2014/main" id="{D4DABD31-A5FB-42B2-9836-3D67FCE8E3BE}"/>
              </a:ext>
            </a:extLst>
          </p:cNvPr>
          <p:cNvPicPr>
            <a:picLocks noChangeAspect="1"/>
          </p:cNvPicPr>
          <p:nvPr/>
        </p:nvPicPr>
        <p:blipFill>
          <a:blip r:embed="rId2"/>
          <a:stretch>
            <a:fillRect/>
          </a:stretch>
        </p:blipFill>
        <p:spPr>
          <a:xfrm>
            <a:off x="412763" y="6065932"/>
            <a:ext cx="1688678" cy="358586"/>
          </a:xfrm>
          <a:prstGeom prst="rect">
            <a:avLst/>
          </a:prstGeom>
        </p:spPr>
      </p:pic>
    </p:spTree>
    <p:extLst>
      <p:ext uri="{BB962C8B-B14F-4D97-AF65-F5344CB8AC3E}">
        <p14:creationId xmlns:p14="http://schemas.microsoft.com/office/powerpoint/2010/main" val="119374464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Ορθογώνιο: Με κορνίζα 7">
            <a:extLst>
              <a:ext uri="{FF2B5EF4-FFF2-40B4-BE49-F238E27FC236}">
                <a16:creationId xmlns:a16="http://schemas.microsoft.com/office/drawing/2014/main" id="{1A27C970-B146-49CF-92D2-B98FB4C627C2}"/>
              </a:ext>
            </a:extLst>
          </p:cNvPr>
          <p:cNvSpPr/>
          <p:nvPr/>
        </p:nvSpPr>
        <p:spPr>
          <a:xfrm>
            <a:off x="4775636" y="3439724"/>
            <a:ext cx="4173423" cy="2554545"/>
          </a:xfrm>
          <a:prstGeom prst="bevel">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Ορθογώνιο 6">
            <a:extLst>
              <a:ext uri="{FF2B5EF4-FFF2-40B4-BE49-F238E27FC236}">
                <a16:creationId xmlns:a16="http://schemas.microsoft.com/office/drawing/2014/main" id="{0CA8EC0D-3D82-44BA-803E-87D04C666CBD}"/>
              </a:ext>
            </a:extLst>
          </p:cNvPr>
          <p:cNvSpPr/>
          <p:nvPr/>
        </p:nvSpPr>
        <p:spPr>
          <a:xfrm>
            <a:off x="304923" y="1772816"/>
            <a:ext cx="4411093" cy="1477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Διάγραμμα ροής: Γραμμή σύνδεσης 5">
            <a:extLst>
              <a:ext uri="{FF2B5EF4-FFF2-40B4-BE49-F238E27FC236}">
                <a16:creationId xmlns:a16="http://schemas.microsoft.com/office/drawing/2014/main" id="{BD98AD29-BB7B-41C5-A0F5-7E45386CAC17}"/>
              </a:ext>
            </a:extLst>
          </p:cNvPr>
          <p:cNvSpPr/>
          <p:nvPr/>
        </p:nvSpPr>
        <p:spPr>
          <a:xfrm>
            <a:off x="179512" y="4591413"/>
            <a:ext cx="4048014" cy="2016224"/>
          </a:xfrm>
          <a:prstGeom prst="flowChartConnector">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Ορθογώνιο 1">
            <a:extLst>
              <a:ext uri="{FF2B5EF4-FFF2-40B4-BE49-F238E27FC236}">
                <a16:creationId xmlns:a16="http://schemas.microsoft.com/office/drawing/2014/main" id="{4107B9B1-15F5-418E-8493-9A0910B83993}"/>
              </a:ext>
            </a:extLst>
          </p:cNvPr>
          <p:cNvSpPr/>
          <p:nvPr/>
        </p:nvSpPr>
        <p:spPr>
          <a:xfrm>
            <a:off x="827584" y="404664"/>
            <a:ext cx="8136904" cy="923330"/>
          </a:xfrm>
          <a:prstGeom prst="rect">
            <a:avLst/>
          </a:prstGeom>
        </p:spPr>
        <p:txBody>
          <a:bodyPr wrap="square">
            <a:spAutoFit/>
          </a:bodyPr>
          <a:lstStyle/>
          <a:p>
            <a:r>
              <a:rPr lang="el-GR" dirty="0">
                <a:solidFill>
                  <a:srgbClr val="000000"/>
                </a:solidFill>
                <a:ea typeface="MS Mincho" panose="02020609040205080304" pitchFamily="49" charset="-128"/>
                <a:cs typeface="Times New Roman" panose="02020603050405020304" pitchFamily="18" charset="0"/>
              </a:rPr>
              <a:t> Η αρχή της προηγούμενης ακρόασης του διοικούμενου, ισχύει ακόμη και στις περιπτώσεις που δεν το προβλέπει ρητώς ο νόμος, εφόσον </a:t>
            </a:r>
          </a:p>
          <a:p>
            <a:r>
              <a:rPr lang="el-GR" b="1" i="1" dirty="0">
                <a:solidFill>
                  <a:srgbClr val="C00000"/>
                </a:solidFill>
                <a:ea typeface="MS Mincho" panose="02020609040205080304" pitchFamily="49" charset="-128"/>
                <a:cs typeface="Times New Roman" panose="02020603050405020304" pitchFamily="18" charset="0"/>
              </a:rPr>
              <a:t>                 (Ακριβοπούλου και Ανθόπουλος, 2015, σελ.115) :</a:t>
            </a:r>
            <a:endParaRPr lang="el-GR" b="1" i="1" dirty="0">
              <a:solidFill>
                <a:srgbClr val="C00000"/>
              </a:solidFill>
            </a:endParaRPr>
          </a:p>
        </p:txBody>
      </p:sp>
      <p:sp>
        <p:nvSpPr>
          <p:cNvPr id="3" name="Ορθογώνιο 2">
            <a:extLst>
              <a:ext uri="{FF2B5EF4-FFF2-40B4-BE49-F238E27FC236}">
                <a16:creationId xmlns:a16="http://schemas.microsoft.com/office/drawing/2014/main" id="{3CFD6281-3B54-4D24-9701-5FFB93DF5663}"/>
              </a:ext>
            </a:extLst>
          </p:cNvPr>
          <p:cNvSpPr/>
          <p:nvPr/>
        </p:nvSpPr>
        <p:spPr>
          <a:xfrm>
            <a:off x="304923" y="1772816"/>
            <a:ext cx="4572000" cy="1477328"/>
          </a:xfrm>
          <a:prstGeom prst="rect">
            <a:avLst/>
          </a:prstGeom>
        </p:spPr>
        <p:txBody>
          <a:bodyPr>
            <a:spAutoFit/>
          </a:bodyPr>
          <a:lstStyle/>
          <a:p>
            <a:r>
              <a:rPr lang="el-GR" dirty="0">
                <a:solidFill>
                  <a:srgbClr val="000000"/>
                </a:solidFill>
                <a:ea typeface="MS Mincho" panose="02020609040205080304" pitchFamily="49" charset="-128"/>
              </a:rPr>
              <a:t>Η διοικητική ενέργεια ή το διοικητικό μέτρο είναι επιβαρυντικό για τα δικαιώματα ή συμφέροντα του ιδιώτη και μάλιστα επιφέρει θετική βλάβη στα υπάρχοντα δικαιώματα ή συμφέροντά του</a:t>
            </a:r>
            <a:endParaRPr lang="el-GR" dirty="0"/>
          </a:p>
        </p:txBody>
      </p:sp>
      <p:sp>
        <p:nvSpPr>
          <p:cNvPr id="4" name="Ορθογώνιο 3">
            <a:extLst>
              <a:ext uri="{FF2B5EF4-FFF2-40B4-BE49-F238E27FC236}">
                <a16:creationId xmlns:a16="http://schemas.microsoft.com/office/drawing/2014/main" id="{4F74F4A0-43C5-4929-A830-C3F86E360BF1}"/>
              </a:ext>
            </a:extLst>
          </p:cNvPr>
          <p:cNvSpPr/>
          <p:nvPr/>
        </p:nvSpPr>
        <p:spPr>
          <a:xfrm>
            <a:off x="4742922" y="3607857"/>
            <a:ext cx="4274869" cy="2062103"/>
          </a:xfrm>
          <a:prstGeom prst="rect">
            <a:avLst/>
          </a:prstGeom>
        </p:spPr>
        <p:txBody>
          <a:bodyPr wrap="square">
            <a:spAutoFit/>
          </a:bodyPr>
          <a:lstStyle/>
          <a:p>
            <a:pPr algn="ctr"/>
            <a:r>
              <a:rPr lang="el-GR" sz="1400" b="1" dirty="0">
                <a:solidFill>
                  <a:srgbClr val="000000"/>
                </a:solidFill>
                <a:ea typeface="MS Mincho" panose="02020609040205080304" pitchFamily="49" charset="-128"/>
              </a:rPr>
              <a:t>Η βλάβη προέρχεται από το ίδιο το διοικητικό μέτρο και είναι αποτέλεσμα άσκησης διακριτικής ευχέρειας της διοίκησης. Αντίθετα, αν προέρχονται απευθείας από τον νόμο ως «αυτόματη» έννομη συνέπειά του, ενώ στη διοίκηση δεν απομένουν παρά μόνο «δέσμιες» ενέργειες, η προηγούμενη ακρόαση δεν απαιτείται, γιατί είναι άσκοπη, αφού δεν μπορεί να επηρεάσει την απ</a:t>
            </a:r>
            <a:r>
              <a:rPr lang="el-GR" sz="1600" b="1" dirty="0">
                <a:solidFill>
                  <a:srgbClr val="000000"/>
                </a:solidFill>
                <a:ea typeface="MS Mincho" panose="02020609040205080304" pitchFamily="49" charset="-128"/>
              </a:rPr>
              <a:t>όφαση της διοίκησης</a:t>
            </a:r>
            <a:endParaRPr lang="el-GR" sz="1600" b="1" dirty="0"/>
          </a:p>
        </p:txBody>
      </p:sp>
      <p:sp>
        <p:nvSpPr>
          <p:cNvPr id="5" name="Ορθογώνιο 4">
            <a:extLst>
              <a:ext uri="{FF2B5EF4-FFF2-40B4-BE49-F238E27FC236}">
                <a16:creationId xmlns:a16="http://schemas.microsoft.com/office/drawing/2014/main" id="{C486E31E-40E4-4791-B907-A691BA9808A3}"/>
              </a:ext>
            </a:extLst>
          </p:cNvPr>
          <p:cNvSpPr/>
          <p:nvPr/>
        </p:nvSpPr>
        <p:spPr>
          <a:xfrm>
            <a:off x="335808" y="5108484"/>
            <a:ext cx="4572000" cy="923330"/>
          </a:xfrm>
          <a:prstGeom prst="rect">
            <a:avLst/>
          </a:prstGeom>
        </p:spPr>
        <p:txBody>
          <a:bodyPr>
            <a:spAutoFit/>
          </a:bodyPr>
          <a:lstStyle/>
          <a:p>
            <a:r>
              <a:rPr lang="el-GR" dirty="0">
                <a:solidFill>
                  <a:srgbClr val="000000"/>
                </a:solidFill>
                <a:ea typeface="MS Mincho" panose="02020609040205080304" pitchFamily="49" charset="-128"/>
              </a:rPr>
              <a:t>Ο ενδιαφερόμενος δεν είχε ήδη την ευκαιρία να εκθέσει στη διοίκηση τις απόψεις του</a:t>
            </a:r>
            <a:endParaRPr lang="el-GR" dirty="0"/>
          </a:p>
        </p:txBody>
      </p:sp>
      <p:sp>
        <p:nvSpPr>
          <p:cNvPr id="9" name="Θέση υποσέλιδου 8">
            <a:extLst>
              <a:ext uri="{FF2B5EF4-FFF2-40B4-BE49-F238E27FC236}">
                <a16:creationId xmlns:a16="http://schemas.microsoft.com/office/drawing/2014/main" id="{E882E929-40BA-4CC8-9CFE-CB440676B3F9}"/>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10" name="Θέση αριθμού διαφάνειας 9">
            <a:extLst>
              <a:ext uri="{FF2B5EF4-FFF2-40B4-BE49-F238E27FC236}">
                <a16:creationId xmlns:a16="http://schemas.microsoft.com/office/drawing/2014/main" id="{C090D4D3-2730-42F3-91B2-CE6A968155CC}"/>
              </a:ext>
            </a:extLst>
          </p:cNvPr>
          <p:cNvSpPr>
            <a:spLocks noGrp="1"/>
          </p:cNvSpPr>
          <p:nvPr>
            <p:ph type="sldNum" sz="quarter" idx="12"/>
          </p:nvPr>
        </p:nvSpPr>
        <p:spPr/>
        <p:txBody>
          <a:bodyPr/>
          <a:lstStyle/>
          <a:p>
            <a:fld id="{ED7B4A6A-1964-4CFC-A1F8-443DE4ED1966}" type="slidenum">
              <a:rPr lang="es-ES" altLang="el-GR" smtClean="0"/>
              <a:pPr/>
              <a:t>42</a:t>
            </a:fld>
            <a:endParaRPr lang="es-ES" altLang="el-GR"/>
          </a:p>
        </p:txBody>
      </p:sp>
    </p:spTree>
    <p:extLst>
      <p:ext uri="{BB962C8B-B14F-4D97-AF65-F5344CB8AC3E}">
        <p14:creationId xmlns:p14="http://schemas.microsoft.com/office/powerpoint/2010/main" val="25914925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8A3F460-73A4-4713-9BD4-5D1D5506FCC7}"/>
              </a:ext>
            </a:extLst>
          </p:cNvPr>
          <p:cNvSpPr/>
          <p:nvPr/>
        </p:nvSpPr>
        <p:spPr>
          <a:xfrm>
            <a:off x="755576" y="332656"/>
            <a:ext cx="7128792" cy="703847"/>
          </a:xfrm>
          <a:prstGeom prst="rect">
            <a:avLst/>
          </a:prstGeom>
        </p:spPr>
        <p:txBody>
          <a:bodyPr wrap="square">
            <a:spAutoFit/>
          </a:bodyPr>
          <a:lstStyle/>
          <a:p>
            <a:pPr marL="228600" algn="just">
              <a:lnSpc>
                <a:spcPct val="150000"/>
              </a:lnSpc>
              <a:spcAft>
                <a:spcPts val="0"/>
              </a:spcAft>
            </a:pPr>
            <a:r>
              <a:rPr lang="el-GR" sz="1400" b="1" u="sng" dirty="0">
                <a:solidFill>
                  <a:srgbClr val="000000"/>
                </a:solidFill>
                <a:ea typeface="MS Mincho" panose="02020609040205080304" pitchFamily="49" charset="-128"/>
                <a:cs typeface="Times New Roman" panose="02020603050405020304" pitchFamily="18" charset="0"/>
              </a:rPr>
              <a:t>Εξαιρέσεις από το δικαίωμα της προηγούμενης ακρόασης</a:t>
            </a:r>
            <a:r>
              <a:rPr lang="el-GR" sz="1400" dirty="0">
                <a:solidFill>
                  <a:srgbClr val="000000"/>
                </a:solidFill>
                <a:ea typeface="MS Mincho" panose="02020609040205080304" pitchFamily="49" charset="-128"/>
                <a:cs typeface="Times New Roman" panose="02020603050405020304" pitchFamily="18" charset="0"/>
              </a:rPr>
              <a:t> ισχύουν κυρίως για τους εξής λόγους :</a:t>
            </a:r>
            <a:endParaRPr lang="el-GR" sz="1400" dirty="0">
              <a:latin typeface="Calibri" panose="020F0502020204030204" pitchFamily="34" charset="0"/>
              <a:ea typeface="MS Mincho" panose="02020609040205080304" pitchFamily="49" charset="-128"/>
              <a:cs typeface="Times New Roman" panose="02020603050405020304" pitchFamily="18" charset="0"/>
            </a:endParaRPr>
          </a:p>
        </p:txBody>
      </p:sp>
      <p:pic>
        <p:nvPicPr>
          <p:cNvPr id="8" name="Εικόνα 7">
            <a:extLst>
              <a:ext uri="{FF2B5EF4-FFF2-40B4-BE49-F238E27FC236}">
                <a16:creationId xmlns:a16="http://schemas.microsoft.com/office/drawing/2014/main" id="{DCBB068B-D0AA-47FB-A97A-FBC5E7B144C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92409"/>
            <a:ext cx="1448946" cy="5542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Ορθογώνιο 5">
            <a:extLst>
              <a:ext uri="{FF2B5EF4-FFF2-40B4-BE49-F238E27FC236}">
                <a16:creationId xmlns:a16="http://schemas.microsoft.com/office/drawing/2014/main" id="{4B52D981-1C6B-4131-A990-C723EC577B59}"/>
              </a:ext>
            </a:extLst>
          </p:cNvPr>
          <p:cNvSpPr/>
          <p:nvPr/>
        </p:nvSpPr>
        <p:spPr>
          <a:xfrm>
            <a:off x="2051720" y="1192409"/>
            <a:ext cx="3702937" cy="369332"/>
          </a:xfrm>
          <a:prstGeom prst="rect">
            <a:avLst/>
          </a:prstGeom>
        </p:spPr>
        <p:txBody>
          <a:bodyPr wrap="none">
            <a:spAutoFit/>
          </a:bodyPr>
          <a:lstStyle/>
          <a:p>
            <a:r>
              <a:rPr lang="el-GR" i="1" dirty="0">
                <a:solidFill>
                  <a:srgbClr val="000000"/>
                </a:solidFill>
                <a:ea typeface="Times New Roman" panose="02020603050405020304" pitchFamily="18" charset="0"/>
                <a:cs typeface="Times New Roman" panose="02020603050405020304" pitchFamily="18" charset="0"/>
              </a:rPr>
              <a:t>Όταν συντρέχουν λόγοι επείγοντος</a:t>
            </a:r>
            <a:endParaRPr lang="el-GR" dirty="0"/>
          </a:p>
        </p:txBody>
      </p:sp>
      <p:sp>
        <p:nvSpPr>
          <p:cNvPr id="7" name="Ορθογώνιο 6">
            <a:extLst>
              <a:ext uri="{FF2B5EF4-FFF2-40B4-BE49-F238E27FC236}">
                <a16:creationId xmlns:a16="http://schemas.microsoft.com/office/drawing/2014/main" id="{58DAE1D0-0059-48C4-BC44-FB8432800EF7}"/>
              </a:ext>
            </a:extLst>
          </p:cNvPr>
          <p:cNvSpPr/>
          <p:nvPr/>
        </p:nvSpPr>
        <p:spPr>
          <a:xfrm>
            <a:off x="3059832" y="1883734"/>
            <a:ext cx="5725473" cy="338554"/>
          </a:xfrm>
          <a:prstGeom prst="rect">
            <a:avLst/>
          </a:prstGeom>
        </p:spPr>
        <p:txBody>
          <a:bodyPr wrap="square">
            <a:spAutoFit/>
          </a:bodyPr>
          <a:lstStyle/>
          <a:p>
            <a:r>
              <a:rPr lang="el-GR" sz="1600" i="1" dirty="0">
                <a:solidFill>
                  <a:srgbClr val="000000"/>
                </a:solidFill>
                <a:ea typeface="Times New Roman" panose="02020603050405020304" pitchFamily="18" charset="0"/>
                <a:cs typeface="Times New Roman" panose="02020603050405020304" pitchFamily="18" charset="0"/>
              </a:rPr>
              <a:t>Όταν συντρέχει λόγος υπερέχοντος δημοσίου συμφέροντος</a:t>
            </a:r>
            <a:endParaRPr lang="el-GR" sz="1600" dirty="0"/>
          </a:p>
        </p:txBody>
      </p:sp>
      <p:pic>
        <p:nvPicPr>
          <p:cNvPr id="12" name="Εικόνα 11">
            <a:extLst>
              <a:ext uri="{FF2B5EF4-FFF2-40B4-BE49-F238E27FC236}">
                <a16:creationId xmlns:a16="http://schemas.microsoft.com/office/drawing/2014/main" id="{85A5B695-86ED-4926-9151-BA5B05BB47E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610886" y="1709555"/>
            <a:ext cx="1448946" cy="5542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Ορθογώνιο 10">
            <a:extLst>
              <a:ext uri="{FF2B5EF4-FFF2-40B4-BE49-F238E27FC236}">
                <a16:creationId xmlns:a16="http://schemas.microsoft.com/office/drawing/2014/main" id="{458044FF-7E06-4DE0-90B5-55D4D75C5C23}"/>
              </a:ext>
            </a:extLst>
          </p:cNvPr>
          <p:cNvSpPr/>
          <p:nvPr/>
        </p:nvSpPr>
        <p:spPr>
          <a:xfrm>
            <a:off x="1331640" y="2475194"/>
            <a:ext cx="7038528" cy="1391215"/>
          </a:xfrm>
          <a:prstGeom prst="rect">
            <a:avLst/>
          </a:prstGeom>
        </p:spPr>
        <p:txBody>
          <a:bodyPr wrap="square">
            <a:spAutoFit/>
          </a:bodyPr>
          <a:lstStyle/>
          <a:p>
            <a:pPr lvl="0" algn="ctr">
              <a:lnSpc>
                <a:spcPct val="150000"/>
              </a:lnSpc>
              <a:spcAft>
                <a:spcPts val="0"/>
              </a:spcAft>
            </a:pPr>
            <a:endParaRPr lang="el-GR" sz="16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lvl="0" algn="ctr">
              <a:lnSpc>
                <a:spcPct val="150000"/>
              </a:lnSpc>
              <a:spcAft>
                <a:spcPts val="0"/>
              </a:spcAft>
            </a:pPr>
            <a:r>
              <a:rPr lang="el-GR" sz="1400" i="1" dirty="0">
                <a:solidFill>
                  <a:srgbClr val="000000"/>
                </a:solidFill>
                <a:ea typeface="Times New Roman" panose="02020603050405020304" pitchFamily="18" charset="0"/>
                <a:cs typeface="Times New Roman" panose="02020603050405020304" pitchFamily="18" charset="0"/>
              </a:rPr>
              <a:t>Όταν αυτό επιβάλλεται από την ελεγκτική φύση του διοικητικού μέτρου, όπου στοιχείο αναγκαίο είναι ο αιφνιδιασμός, οπότε η προηγούμενη ακρόαση θα ματαίωνε τον σκοπό του διοικητικού μέτρου</a:t>
            </a:r>
            <a:endParaRPr lang="el-GR" sz="1400" dirty="0"/>
          </a:p>
        </p:txBody>
      </p:sp>
      <p:sp>
        <p:nvSpPr>
          <p:cNvPr id="13" name="Ορθογώνιο 12">
            <a:extLst>
              <a:ext uri="{FF2B5EF4-FFF2-40B4-BE49-F238E27FC236}">
                <a16:creationId xmlns:a16="http://schemas.microsoft.com/office/drawing/2014/main" id="{EFE39223-77FC-49DA-B280-66C3EE6761BF}"/>
              </a:ext>
            </a:extLst>
          </p:cNvPr>
          <p:cNvSpPr/>
          <p:nvPr/>
        </p:nvSpPr>
        <p:spPr>
          <a:xfrm>
            <a:off x="1419822" y="3993770"/>
            <a:ext cx="6304356" cy="1154675"/>
          </a:xfrm>
          <a:prstGeom prst="rect">
            <a:avLst/>
          </a:prstGeom>
        </p:spPr>
        <p:txBody>
          <a:bodyPr wrap="square">
            <a:spAutoFit/>
          </a:bodyPr>
          <a:lstStyle/>
          <a:p>
            <a:pPr lvl="0" algn="ctr">
              <a:lnSpc>
                <a:spcPct val="150000"/>
              </a:lnSpc>
              <a:spcAft>
                <a:spcPts val="0"/>
              </a:spcAft>
            </a:pPr>
            <a:endParaRPr lang="el-GR" sz="16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lvl="0" algn="ctr">
              <a:lnSpc>
                <a:spcPct val="150000"/>
              </a:lnSpc>
              <a:spcAft>
                <a:spcPts val="0"/>
              </a:spcAft>
            </a:pPr>
            <a:r>
              <a:rPr lang="el-GR" sz="1600" i="1" dirty="0">
                <a:solidFill>
                  <a:srgbClr val="000000"/>
                </a:solidFill>
                <a:ea typeface="Times New Roman" panose="02020603050405020304" pitchFamily="18" charset="0"/>
                <a:cs typeface="Times New Roman" panose="02020603050405020304" pitchFamily="18" charset="0"/>
              </a:rPr>
              <a:t> Όταν ανακαλείται παράνομη διοικητική πράξη, η οποία ήταν ευνοϊκή για τον διοικούμενο κατά την αρχική έκδοσή της</a:t>
            </a:r>
            <a:endParaRPr lang="el-GR" dirty="0"/>
          </a:p>
        </p:txBody>
      </p:sp>
      <p:sp>
        <p:nvSpPr>
          <p:cNvPr id="14" name="Ορθογώνιο 13">
            <a:extLst>
              <a:ext uri="{FF2B5EF4-FFF2-40B4-BE49-F238E27FC236}">
                <a16:creationId xmlns:a16="http://schemas.microsoft.com/office/drawing/2014/main" id="{166B101E-9522-44E8-900B-6649DF711D1E}"/>
              </a:ext>
            </a:extLst>
          </p:cNvPr>
          <p:cNvSpPr/>
          <p:nvPr/>
        </p:nvSpPr>
        <p:spPr>
          <a:xfrm>
            <a:off x="2321448" y="5665591"/>
            <a:ext cx="4220386" cy="338554"/>
          </a:xfrm>
          <a:prstGeom prst="rect">
            <a:avLst/>
          </a:prstGeom>
        </p:spPr>
        <p:txBody>
          <a:bodyPr wrap="none">
            <a:spAutoFit/>
          </a:bodyPr>
          <a:lstStyle/>
          <a:p>
            <a:r>
              <a:rPr lang="el-GR" sz="1600" i="1" dirty="0">
                <a:solidFill>
                  <a:srgbClr val="000000"/>
                </a:solidFill>
                <a:ea typeface="Times New Roman" panose="02020603050405020304" pitchFamily="18" charset="0"/>
                <a:cs typeface="Times New Roman" panose="02020603050405020304" pitchFamily="18" charset="0"/>
              </a:rPr>
              <a:t>όταν επιβάλλεται μέτρο διοικητικής εκτέλεσης</a:t>
            </a:r>
            <a:endParaRPr lang="el-GR" dirty="0"/>
          </a:p>
        </p:txBody>
      </p:sp>
      <p:pic>
        <p:nvPicPr>
          <p:cNvPr id="17" name="Εικόνα 16">
            <a:extLst>
              <a:ext uri="{FF2B5EF4-FFF2-40B4-BE49-F238E27FC236}">
                <a16:creationId xmlns:a16="http://schemas.microsoft.com/office/drawing/2014/main" id="{8531ABF0-37DE-4152-B21A-365B9C8CEF9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51519" y="2868157"/>
            <a:ext cx="1246785" cy="5542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Εικόνα 17">
            <a:extLst>
              <a:ext uri="{FF2B5EF4-FFF2-40B4-BE49-F238E27FC236}">
                <a16:creationId xmlns:a16="http://schemas.microsoft.com/office/drawing/2014/main" id="{0CB441C9-43DB-45BF-9A49-DDB86AA88FD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62740" y="4317855"/>
            <a:ext cx="1235564" cy="5542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Εικόνα 18">
            <a:extLst>
              <a:ext uri="{FF2B5EF4-FFF2-40B4-BE49-F238E27FC236}">
                <a16:creationId xmlns:a16="http://schemas.microsoft.com/office/drawing/2014/main" id="{64A1393A-73BB-4E13-8652-D7A310D0336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8975" y="5557755"/>
            <a:ext cx="1448946" cy="5542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Θέση υποσέλιδου 1">
            <a:extLst>
              <a:ext uri="{FF2B5EF4-FFF2-40B4-BE49-F238E27FC236}">
                <a16:creationId xmlns:a16="http://schemas.microsoft.com/office/drawing/2014/main" id="{E3B69970-5116-4D8D-B9A5-960D4944B1C5}"/>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4" name="Θέση αριθμού διαφάνειας 3">
            <a:extLst>
              <a:ext uri="{FF2B5EF4-FFF2-40B4-BE49-F238E27FC236}">
                <a16:creationId xmlns:a16="http://schemas.microsoft.com/office/drawing/2014/main" id="{AB9D73FE-CD45-4E09-B4CE-6C246F14283D}"/>
              </a:ext>
            </a:extLst>
          </p:cNvPr>
          <p:cNvSpPr>
            <a:spLocks noGrp="1"/>
          </p:cNvSpPr>
          <p:nvPr>
            <p:ph type="sldNum" sz="quarter" idx="12"/>
          </p:nvPr>
        </p:nvSpPr>
        <p:spPr/>
        <p:txBody>
          <a:bodyPr/>
          <a:lstStyle/>
          <a:p>
            <a:fld id="{ED7B4A6A-1964-4CFC-A1F8-443DE4ED1966}" type="slidenum">
              <a:rPr lang="es-ES" altLang="el-GR" smtClean="0"/>
              <a:pPr/>
              <a:t>43</a:t>
            </a:fld>
            <a:endParaRPr lang="es-ES" altLang="el-GR"/>
          </a:p>
        </p:txBody>
      </p:sp>
    </p:spTree>
    <p:extLst>
      <p:ext uri="{BB962C8B-B14F-4D97-AF65-F5344CB8AC3E}">
        <p14:creationId xmlns:p14="http://schemas.microsoft.com/office/powerpoint/2010/main" val="52639551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A8FE24CF-C334-453B-8413-72334413CAA5}"/>
              </a:ext>
            </a:extLst>
          </p:cNvPr>
          <p:cNvSpPr/>
          <p:nvPr/>
        </p:nvSpPr>
        <p:spPr>
          <a:xfrm>
            <a:off x="179512" y="764704"/>
            <a:ext cx="8280920" cy="2262671"/>
          </a:xfrm>
          <a:prstGeom prst="rect">
            <a:avLst/>
          </a:prstGeom>
        </p:spPr>
        <p:txBody>
          <a:bodyPr wrap="square">
            <a:spAutoFit/>
          </a:bodyPr>
          <a:lstStyle/>
          <a:p>
            <a:pPr marL="228600" algn="ctr">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600" b="1" i="1" u="sng" dirty="0">
                <a:ea typeface="MS Mincho" panose="02020609040205080304" pitchFamily="49" charset="-128"/>
                <a:cs typeface="Times New Roman" panose="02020603050405020304" pitchFamily="18" charset="0"/>
              </a:rPr>
              <a:t>Η μη άσκηση του δικαιώματος προηγούμενης ακρόασης </a:t>
            </a:r>
            <a:r>
              <a:rPr lang="el-GR" sz="1600" i="1" dirty="0">
                <a:ea typeface="MS Mincho" panose="02020609040205080304" pitchFamily="49" charset="-128"/>
                <a:cs typeface="Times New Roman" panose="02020603050405020304" pitchFamily="18" charset="0"/>
              </a:rPr>
              <a:t>σε περιπτώσεις δυσμενών ή επαχθών για τον διοικούμενο πράξεων (πχ. η απόλυση ή ο υποβιβασμός ενός δημοσίου υπαλλήλου) συνιστά παρανομία και μπορεί να οδηγήσει στη δικαστική ακύρωση της σχετικής πράξης, λόγω παραβίασης ουσιώδους τύπου της διαδικασίας( Ακριβοπούλου και Ανθόπουλος,2015, σελ.115 και </a:t>
            </a:r>
            <a:r>
              <a:rPr lang="el-GR" sz="1600" i="1" dirty="0" err="1">
                <a:ea typeface="MS Mincho" panose="02020609040205080304" pitchFamily="49" charset="-128"/>
                <a:cs typeface="Times New Roman" panose="02020603050405020304" pitchFamily="18" charset="0"/>
              </a:rPr>
              <a:t>Πρεβεδούρου</a:t>
            </a:r>
            <a:r>
              <a:rPr lang="el-GR" sz="1600" i="1" dirty="0">
                <a:ea typeface="MS Mincho" panose="02020609040205080304" pitchFamily="49" charset="-128"/>
                <a:cs typeface="Times New Roman" panose="02020603050405020304" pitchFamily="18" charset="0"/>
              </a:rPr>
              <a:t>, 2016 στο </a:t>
            </a:r>
            <a:r>
              <a:rPr lang="en-US" sz="1600" i="1" dirty="0" err="1">
                <a:ea typeface="MS Mincho" panose="02020609040205080304" pitchFamily="49" charset="-128"/>
                <a:cs typeface="Times New Roman" panose="02020603050405020304" pitchFamily="18" charset="0"/>
              </a:rPr>
              <a:t>prevedourou</a:t>
            </a:r>
            <a:r>
              <a:rPr lang="el-GR" sz="1600" i="1" dirty="0">
                <a:ea typeface="MS Mincho" panose="02020609040205080304" pitchFamily="49" charset="-128"/>
                <a:cs typeface="Times New Roman" panose="02020603050405020304" pitchFamily="18" charset="0"/>
              </a:rPr>
              <a:t>.</a:t>
            </a:r>
            <a:r>
              <a:rPr lang="en-US" sz="1600" i="1" dirty="0">
                <a:ea typeface="MS Mincho" panose="02020609040205080304" pitchFamily="49" charset="-128"/>
                <a:cs typeface="Times New Roman" panose="02020603050405020304" pitchFamily="18" charset="0"/>
              </a:rPr>
              <a:t>gr</a:t>
            </a:r>
            <a:r>
              <a:rPr lang="el-GR" sz="1600" i="1" dirty="0">
                <a:ea typeface="MS Mincho" panose="02020609040205080304" pitchFamily="49" charset="-128"/>
                <a:cs typeface="Times New Roman" panose="02020603050405020304" pitchFamily="18" charset="0"/>
              </a:rPr>
              <a:t> ).</a:t>
            </a:r>
          </a:p>
        </p:txBody>
      </p:sp>
      <p:sp>
        <p:nvSpPr>
          <p:cNvPr id="3" name="Ορθογώνιο 2">
            <a:extLst>
              <a:ext uri="{FF2B5EF4-FFF2-40B4-BE49-F238E27FC236}">
                <a16:creationId xmlns:a16="http://schemas.microsoft.com/office/drawing/2014/main" id="{6CE49805-CBCB-41AC-B6C7-09CDED466EC1}"/>
              </a:ext>
            </a:extLst>
          </p:cNvPr>
          <p:cNvSpPr/>
          <p:nvPr/>
        </p:nvSpPr>
        <p:spPr>
          <a:xfrm>
            <a:off x="179512" y="3429000"/>
            <a:ext cx="6174432" cy="3001334"/>
          </a:xfrm>
          <a:prstGeom prst="rect">
            <a:avLst/>
          </a:prstGeom>
        </p:spPr>
        <p:txBody>
          <a:bodyPr wrap="square">
            <a:spAutoFit/>
          </a:bodyPr>
          <a:lstStyle/>
          <a:p>
            <a:pPr marL="228600" lvl="0" algn="ctr">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600" i="1" dirty="0">
                <a:solidFill>
                  <a:srgbClr val="000000"/>
                </a:solidFill>
                <a:ea typeface="MS Mincho" panose="02020609040205080304" pitchFamily="49" charset="-128"/>
                <a:cs typeface="Times New Roman" panose="02020603050405020304" pitchFamily="18" charset="0"/>
              </a:rPr>
              <a:t>Εν κατακλείδι η προηγούμενη ακρόαση του διοικουμένου ισχύει </a:t>
            </a:r>
            <a:r>
              <a:rPr lang="el-GR" sz="1600" i="1" dirty="0" err="1">
                <a:solidFill>
                  <a:srgbClr val="000000"/>
                </a:solidFill>
                <a:ea typeface="MS Mincho" panose="02020609040205080304" pitchFamily="49" charset="-128"/>
                <a:cs typeface="Times New Roman" panose="02020603050405020304" pitchFamily="18" charset="0"/>
              </a:rPr>
              <a:t>προεχόντως</a:t>
            </a:r>
            <a:r>
              <a:rPr lang="el-GR" sz="1600" i="1" dirty="0">
                <a:solidFill>
                  <a:srgbClr val="000000"/>
                </a:solidFill>
                <a:ea typeface="MS Mincho" panose="02020609040205080304" pitchFamily="49" charset="-128"/>
                <a:cs typeface="Times New Roman" panose="02020603050405020304" pitchFamily="18" charset="0"/>
              </a:rPr>
              <a:t> όταν το δυσμενές μέτρο επιβάλλεται μετά από εκτίμηση της υπαίτιας συμπεριφοράς του διοικουμένου, ενώ </a:t>
            </a:r>
            <a:r>
              <a:rPr lang="el-GR" sz="1600" i="1" u="sng" dirty="0">
                <a:solidFill>
                  <a:srgbClr val="000000"/>
                </a:solidFill>
                <a:ea typeface="MS Mincho" panose="02020609040205080304" pitchFamily="49" charset="-128"/>
                <a:cs typeface="Times New Roman" panose="02020603050405020304" pitchFamily="18" charset="0"/>
              </a:rPr>
              <a:t>δεν επιβάλλεται όταν το δυσμενές μέτρο στηρίζεται σε αντικειμενικά δεδομένα</a:t>
            </a:r>
            <a:r>
              <a:rPr lang="el-GR" sz="1600" i="1" dirty="0">
                <a:solidFill>
                  <a:srgbClr val="000000"/>
                </a:solidFill>
                <a:ea typeface="MS Mincho" panose="02020609040205080304" pitchFamily="49" charset="-128"/>
                <a:cs typeface="Times New Roman" panose="02020603050405020304" pitchFamily="18" charset="0"/>
              </a:rPr>
              <a:t>, επιβάλλεται κατά δέσμια αρμοδιότητα ή έχει προσωποπαγή χαρακτήρα, όπως πχ κατεδάφιση αυθαιρέτων σε αιγιαλό ή παραλία πρωτόκολλο διοικητικής αποβολής, χαρακτηρισμός διατηρητέου.</a:t>
            </a:r>
            <a:r>
              <a:rPr lang="el-GR" sz="1200" dirty="0">
                <a:solidFill>
                  <a:srgbClr val="000000"/>
                </a:solidFill>
                <a:ea typeface="MS Mincho" panose="02020609040205080304" pitchFamily="49" charset="-128"/>
                <a:cs typeface="Times New Roman" panose="02020603050405020304" pitchFamily="18" charset="0"/>
              </a:rPr>
              <a:t> </a:t>
            </a:r>
            <a:endParaRPr lang="el-GR" sz="1200" dirty="0">
              <a:solidFill>
                <a:srgbClr val="000000"/>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4" name="Θέση υποσέλιδου 3">
            <a:extLst>
              <a:ext uri="{FF2B5EF4-FFF2-40B4-BE49-F238E27FC236}">
                <a16:creationId xmlns:a16="http://schemas.microsoft.com/office/drawing/2014/main" id="{696D771A-75B2-4F83-9DD9-2C03D3736B20}"/>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6C464A2E-ED10-470F-BCD1-83A776E40E06}"/>
              </a:ext>
            </a:extLst>
          </p:cNvPr>
          <p:cNvSpPr>
            <a:spLocks noGrp="1"/>
          </p:cNvSpPr>
          <p:nvPr>
            <p:ph type="sldNum" sz="quarter" idx="12"/>
          </p:nvPr>
        </p:nvSpPr>
        <p:spPr/>
        <p:txBody>
          <a:bodyPr/>
          <a:lstStyle/>
          <a:p>
            <a:fld id="{ED7B4A6A-1964-4CFC-A1F8-443DE4ED1966}" type="slidenum">
              <a:rPr lang="es-ES" altLang="el-GR" smtClean="0"/>
              <a:pPr/>
              <a:t>44</a:t>
            </a:fld>
            <a:endParaRPr lang="es-ES" altLang="el-GR"/>
          </a:p>
        </p:txBody>
      </p:sp>
    </p:spTree>
    <p:extLst>
      <p:ext uri="{BB962C8B-B14F-4D97-AF65-F5344CB8AC3E}">
        <p14:creationId xmlns:p14="http://schemas.microsoft.com/office/powerpoint/2010/main" val="251231445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89B6BE25-4F9D-4BA7-B7D2-2FA6B06A679D}"/>
              </a:ext>
            </a:extLst>
          </p:cNvPr>
          <p:cNvSpPr/>
          <p:nvPr/>
        </p:nvSpPr>
        <p:spPr>
          <a:xfrm>
            <a:off x="287524" y="260648"/>
            <a:ext cx="8568952" cy="3970318"/>
          </a:xfrm>
          <a:prstGeom prst="rect">
            <a:avLst/>
          </a:prstGeom>
        </p:spPr>
        <p:txBody>
          <a:bodyPr wrap="square">
            <a:spAutoFit/>
          </a:bodyPr>
          <a:lstStyle/>
          <a:p>
            <a:pPr algn="ctr"/>
            <a:r>
              <a:rPr lang="el-GR" i="1" dirty="0">
                <a:ea typeface="MS Mincho" panose="02020609040205080304" pitchFamily="49" charset="-128"/>
                <a:cs typeface="Times New Roman" panose="02020603050405020304" pitchFamily="18" charset="0"/>
              </a:rPr>
              <a:t> Η κατεδάφιση αυθαιρέτου κτίσματος αποτελεί ένα </a:t>
            </a:r>
            <a:r>
              <a:rPr lang="el-GR" b="1" i="1" u="sng" dirty="0">
                <a:ea typeface="MS Mincho" panose="02020609040205080304" pitchFamily="49" charset="-128"/>
                <a:cs typeface="Times New Roman" panose="02020603050405020304" pitchFamily="18" charset="0"/>
              </a:rPr>
              <a:t>μέτρο διοικητικής εκτέλεσης</a:t>
            </a:r>
            <a:r>
              <a:rPr lang="el-GR" i="1" dirty="0">
                <a:ea typeface="MS Mincho" panose="02020609040205080304" pitchFamily="49" charset="-128"/>
                <a:cs typeface="Times New Roman" panose="02020603050405020304" pitchFamily="18" charset="0"/>
              </a:rPr>
              <a:t>, το οποίο λαμβάνεται αφού τηρηθεί η συγκεκριμένη, προβλεπόμενη από το νόμο προηγούμενη διοικητική διαδικασία. Πρόκειται, δηλαδή για ένα μέσο διοικητικού καταναγκασμού του διοικουμένου, μια υλική εκτελεστική ενέργεια της διοίκησης, προκειμένου αυτός να συμμορφωθεί με τη συμπεριφορά που επιβάλλεται με τη διοικητική πράξη ή την άρση από τη διοίκηση μίας παράνομης πραγματικής κατάστασης. </a:t>
            </a:r>
          </a:p>
          <a:p>
            <a:pPr algn="ctr"/>
            <a:endParaRPr lang="el-GR" i="1" dirty="0">
              <a:ea typeface="MS Mincho" panose="02020609040205080304" pitchFamily="49" charset="-128"/>
              <a:cs typeface="Times New Roman" panose="02020603050405020304" pitchFamily="18" charset="0"/>
            </a:endParaRPr>
          </a:p>
          <a:p>
            <a:pPr algn="ctr"/>
            <a:r>
              <a:rPr lang="el-GR" i="1" dirty="0">
                <a:ea typeface="MS Mincho" panose="02020609040205080304" pitchFamily="49" charset="-128"/>
                <a:cs typeface="Times New Roman" panose="02020603050405020304" pitchFamily="18" charset="0"/>
              </a:rPr>
              <a:t>Συνεπώς, στην περίπτωση του ερωτήματος </a:t>
            </a:r>
            <a:r>
              <a:rPr lang="el-GR" b="1" i="1" u="sng" dirty="0">
                <a:solidFill>
                  <a:srgbClr val="FF0000"/>
                </a:solidFill>
                <a:ea typeface="MS Mincho" panose="02020609040205080304" pitchFamily="49" charset="-128"/>
                <a:cs typeface="Times New Roman" panose="02020603050405020304" pitchFamily="18" charset="0"/>
              </a:rPr>
              <a:t>δεν απαιτείται η προηγούμενη ακρόαση του διοικουμένου αφού θα πρόκειται για υλική ενέργεια καταναγκασμού του διοικουμένου στη βάσει προηγούμενης διοικητικής πράξης</a:t>
            </a:r>
            <a:r>
              <a:rPr lang="el-GR" i="1" dirty="0">
                <a:solidFill>
                  <a:srgbClr val="FF0000"/>
                </a:solidFill>
                <a:ea typeface="MS Mincho" panose="02020609040205080304" pitchFamily="49" charset="-128"/>
                <a:cs typeface="Times New Roman" panose="02020603050405020304" pitchFamily="18" charset="0"/>
              </a:rPr>
              <a:t> </a:t>
            </a:r>
            <a:r>
              <a:rPr lang="el-GR" i="1" dirty="0">
                <a:ea typeface="MS Mincho" panose="02020609040205080304" pitchFamily="49" charset="-128"/>
                <a:cs typeface="Times New Roman" panose="02020603050405020304" pitchFamily="18" charset="0"/>
              </a:rPr>
              <a:t>και με την κατάλληλη διαδικασία [πράξη κατεδαφίσεως, σχετική κλήτευσή του προς άρση των δυσμενών συνεπειών, έκδοση διαταγής κατεδάφισης] που προβλέπει  και οδηγεί στη λήψη του μέτρου αυτού.</a:t>
            </a:r>
            <a:endParaRPr lang="el-GR" i="1" dirty="0"/>
          </a:p>
        </p:txBody>
      </p:sp>
      <p:pic>
        <p:nvPicPr>
          <p:cNvPr id="3" name="Εικόνα 2">
            <a:extLst>
              <a:ext uri="{FF2B5EF4-FFF2-40B4-BE49-F238E27FC236}">
                <a16:creationId xmlns:a16="http://schemas.microsoft.com/office/drawing/2014/main" id="{8DDC7B00-1DF3-4828-8E43-FD8B65CE2F4A}"/>
              </a:ext>
            </a:extLst>
          </p:cNvPr>
          <p:cNvPicPr>
            <a:picLocks noChangeAspect="1"/>
          </p:cNvPicPr>
          <p:nvPr/>
        </p:nvPicPr>
        <p:blipFill>
          <a:blip r:embed="rId2"/>
          <a:stretch>
            <a:fillRect/>
          </a:stretch>
        </p:blipFill>
        <p:spPr>
          <a:xfrm>
            <a:off x="971600" y="4230966"/>
            <a:ext cx="4295775" cy="2305050"/>
          </a:xfrm>
          <a:prstGeom prst="rect">
            <a:avLst/>
          </a:prstGeom>
        </p:spPr>
      </p:pic>
      <p:sp>
        <p:nvSpPr>
          <p:cNvPr id="4" name="Θέση υποσέλιδου 3">
            <a:extLst>
              <a:ext uri="{FF2B5EF4-FFF2-40B4-BE49-F238E27FC236}">
                <a16:creationId xmlns:a16="http://schemas.microsoft.com/office/drawing/2014/main" id="{DD2095FE-96B1-4DBF-8170-945DA59ECE75}"/>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F0DACDBD-0980-4428-9D05-AF18B44ABD67}"/>
              </a:ext>
            </a:extLst>
          </p:cNvPr>
          <p:cNvSpPr>
            <a:spLocks noGrp="1"/>
          </p:cNvSpPr>
          <p:nvPr>
            <p:ph type="sldNum" sz="quarter" idx="12"/>
          </p:nvPr>
        </p:nvSpPr>
        <p:spPr/>
        <p:txBody>
          <a:bodyPr/>
          <a:lstStyle/>
          <a:p>
            <a:fld id="{ED7B4A6A-1964-4CFC-A1F8-443DE4ED1966}" type="slidenum">
              <a:rPr lang="es-ES" altLang="el-GR" smtClean="0"/>
              <a:pPr/>
              <a:t>45</a:t>
            </a:fld>
            <a:endParaRPr lang="es-ES" altLang="el-GR"/>
          </a:p>
        </p:txBody>
      </p:sp>
    </p:spTree>
    <p:extLst>
      <p:ext uri="{BB962C8B-B14F-4D97-AF65-F5344CB8AC3E}">
        <p14:creationId xmlns:p14="http://schemas.microsoft.com/office/powerpoint/2010/main" val="333131462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ACED913C-C4FC-4BF1-A354-833D398E45EF}"/>
              </a:ext>
            </a:extLst>
          </p:cNvPr>
          <p:cNvSpPr/>
          <p:nvPr/>
        </p:nvSpPr>
        <p:spPr>
          <a:xfrm rot="20476309">
            <a:off x="210539" y="640022"/>
            <a:ext cx="2000869" cy="523220"/>
          </a:xfrm>
          <a:prstGeom prst="rect">
            <a:avLst/>
          </a:prstGeom>
          <a:solidFill>
            <a:schemeClr val="accent2">
              <a:lumMod val="40000"/>
              <a:lumOff val="60000"/>
            </a:schemeClr>
          </a:solidFill>
        </p:spPr>
        <p:style>
          <a:lnRef idx="1">
            <a:schemeClr val="accent4"/>
          </a:lnRef>
          <a:fillRef idx="2">
            <a:schemeClr val="accent4"/>
          </a:fillRef>
          <a:effectRef idx="1">
            <a:schemeClr val="accent4"/>
          </a:effectRef>
          <a:fontRef idx="minor">
            <a:schemeClr val="dk1"/>
          </a:fontRef>
        </p:style>
        <p:txBody>
          <a:bodyPr wrap="none">
            <a:spAutoFit/>
          </a:bodyPr>
          <a:lstStyle/>
          <a:p>
            <a:r>
              <a:rPr lang="el-GR" sz="2800" b="1" dirty="0">
                <a:effectLst/>
                <a:latin typeface="Calibri" panose="020F0502020204030204" pitchFamily="34" charset="0"/>
                <a:ea typeface="MS Mincho" panose="02020609040205080304" pitchFamily="49" charset="-128"/>
                <a:cs typeface="Times New Roman" panose="02020603050405020304" pitchFamily="18" charset="0"/>
              </a:rPr>
              <a:t>5</a:t>
            </a:r>
            <a:r>
              <a:rPr lang="el-GR" sz="2800" b="1" baseline="30000" dirty="0">
                <a:effectLst/>
                <a:latin typeface="Calibri" panose="020F0502020204030204" pitchFamily="34" charset="0"/>
                <a:ea typeface="MS Mincho" panose="02020609040205080304" pitchFamily="49" charset="-128"/>
                <a:cs typeface="Times New Roman" panose="02020603050405020304" pitchFamily="18" charset="0"/>
              </a:rPr>
              <a:t>η</a:t>
            </a:r>
            <a:r>
              <a:rPr lang="el-GR" sz="2800" b="1" dirty="0">
                <a:effectLst/>
                <a:latin typeface="Calibri" panose="020F0502020204030204" pitchFamily="34" charset="0"/>
                <a:ea typeface="MS Mincho" panose="02020609040205080304" pitchFamily="49" charset="-128"/>
                <a:cs typeface="Times New Roman" panose="02020603050405020304" pitchFamily="18" charset="0"/>
              </a:rPr>
              <a:t> ερώτηση </a:t>
            </a:r>
            <a:endParaRPr lang="el-GR" sz="2800" b="1" dirty="0"/>
          </a:p>
        </p:txBody>
      </p:sp>
      <p:sp>
        <p:nvSpPr>
          <p:cNvPr id="3" name="Ορθογώνιο 2">
            <a:extLst>
              <a:ext uri="{FF2B5EF4-FFF2-40B4-BE49-F238E27FC236}">
                <a16:creationId xmlns:a16="http://schemas.microsoft.com/office/drawing/2014/main" id="{73AA695C-DFB4-4709-B6CD-480A002961C7}"/>
              </a:ext>
            </a:extLst>
          </p:cNvPr>
          <p:cNvSpPr/>
          <p:nvPr/>
        </p:nvSpPr>
        <p:spPr>
          <a:xfrm>
            <a:off x="2483768" y="360836"/>
            <a:ext cx="6318448" cy="1631216"/>
          </a:xfrm>
          <a:prstGeom prst="rect">
            <a:avLst/>
          </a:prstGeom>
        </p:spPr>
        <p:txBody>
          <a:bodyPr wrap="square">
            <a:spAutoFit/>
          </a:bodyPr>
          <a:lstStyle/>
          <a:p>
            <a:pPr algn="ctr"/>
            <a:r>
              <a:rPr lang="el-GR" sz="2000" b="1" dirty="0">
                <a:effectLst/>
                <a:latin typeface="Arial Black" panose="020B0A04020102020204" pitchFamily="34" charset="0"/>
                <a:cs typeface="Times New Roman" panose="02020603050405020304" pitchFamily="18" charset="0"/>
              </a:rPr>
              <a:t>Είναι νόμιμη η κοινοποίηση στον ιδιοκτήτη της οικοδομής της έκθεσης αυτοψίας, η οποία φέρει χρονολογία και υπογραφή του αρμοδίου υπαλλήλου, αλλά δεν έχει αριθμό πρωτοκόλλου ;</a:t>
            </a:r>
            <a:r>
              <a:rPr lang="el-GR" sz="1800" b="1" dirty="0">
                <a:effectLst/>
                <a:latin typeface="Arial Black" panose="020B0A04020102020204" pitchFamily="34" charset="0"/>
                <a:cs typeface="Times New Roman" panose="02020603050405020304" pitchFamily="18" charset="0"/>
              </a:rPr>
              <a:t> </a:t>
            </a:r>
          </a:p>
        </p:txBody>
      </p:sp>
      <p:sp>
        <p:nvSpPr>
          <p:cNvPr id="4" name="Ορθογώνιο 3">
            <a:extLst>
              <a:ext uri="{FF2B5EF4-FFF2-40B4-BE49-F238E27FC236}">
                <a16:creationId xmlns:a16="http://schemas.microsoft.com/office/drawing/2014/main" id="{68F55082-51EB-414C-B051-98F9F2A4D802}"/>
              </a:ext>
            </a:extLst>
          </p:cNvPr>
          <p:cNvSpPr/>
          <p:nvPr/>
        </p:nvSpPr>
        <p:spPr>
          <a:xfrm>
            <a:off x="0" y="2300783"/>
            <a:ext cx="6102424" cy="1131848"/>
          </a:xfrm>
          <a:prstGeom prst="rect">
            <a:avLst/>
          </a:prstGeom>
        </p:spPr>
        <p:txBody>
          <a:bodyPr wrap="square">
            <a:spAutoFit/>
          </a:bodyPr>
          <a:lstStyle/>
          <a:p>
            <a:pPr algn="ctr">
              <a:lnSpc>
                <a:spcPct val="150000"/>
              </a:lnSpc>
              <a:spcAft>
                <a:spcPts val="0"/>
              </a:spcAft>
            </a:pPr>
            <a:r>
              <a:rPr lang="el-GR" b="1" i="1" u="sng" dirty="0">
                <a:solidFill>
                  <a:srgbClr val="5B9BD5"/>
                </a:solidFill>
                <a:ea typeface="MS Mincho" panose="02020609040205080304" pitchFamily="49" charset="-128"/>
              </a:rPr>
              <a:t>5</a:t>
            </a:r>
            <a:r>
              <a:rPr lang="el-GR" sz="2400" b="1" i="1" u="sng" dirty="0">
                <a:solidFill>
                  <a:srgbClr val="5B9BD5"/>
                </a:solidFill>
                <a:ea typeface="MS Mincho" panose="02020609040205080304" pitchFamily="49" charset="-128"/>
              </a:rPr>
              <a:t>. Ο τύπος της ατομικής διοικητικής πράξης</a:t>
            </a:r>
          </a:p>
        </p:txBody>
      </p:sp>
      <p:sp>
        <p:nvSpPr>
          <p:cNvPr id="5" name="Ορθογώνιο 4">
            <a:extLst>
              <a:ext uri="{FF2B5EF4-FFF2-40B4-BE49-F238E27FC236}">
                <a16:creationId xmlns:a16="http://schemas.microsoft.com/office/drawing/2014/main" id="{71B0A203-866F-4D33-9062-594D3AC46E35}"/>
              </a:ext>
            </a:extLst>
          </p:cNvPr>
          <p:cNvSpPr/>
          <p:nvPr/>
        </p:nvSpPr>
        <p:spPr>
          <a:xfrm>
            <a:off x="6118946" y="2132856"/>
            <a:ext cx="2736304" cy="1021883"/>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50000"/>
              </a:lnSpc>
              <a:spcAft>
                <a:spcPts val="0"/>
              </a:spcAft>
            </a:pPr>
            <a:r>
              <a:rPr lang="el-GR" sz="1400" b="1" i="1" dirty="0">
                <a:solidFill>
                  <a:srgbClr val="C00000"/>
                </a:solidFill>
                <a:ea typeface="MS Mincho" panose="02020609040205080304" pitchFamily="49" charset="-128"/>
              </a:rPr>
              <a:t>Θεωρία για την απάντηση στο Ακριβοπούλου-Ανθόπουλος, 2015, σελ.114</a:t>
            </a:r>
          </a:p>
        </p:txBody>
      </p:sp>
      <p:sp>
        <p:nvSpPr>
          <p:cNvPr id="6" name="Ορθογώνιο 5">
            <a:extLst>
              <a:ext uri="{FF2B5EF4-FFF2-40B4-BE49-F238E27FC236}">
                <a16:creationId xmlns:a16="http://schemas.microsoft.com/office/drawing/2014/main" id="{9AA49365-69ED-41EA-AA01-FD4AD304A8B6}"/>
              </a:ext>
            </a:extLst>
          </p:cNvPr>
          <p:cNvSpPr/>
          <p:nvPr/>
        </p:nvSpPr>
        <p:spPr>
          <a:xfrm>
            <a:off x="467544" y="3311708"/>
            <a:ext cx="5814392" cy="2319674"/>
          </a:xfrm>
          <a:prstGeom prst="rect">
            <a:avLst/>
          </a:prstGeom>
        </p:spPr>
        <p:txBody>
          <a:bodyPr wrap="square">
            <a:spAutoFit/>
          </a:bodyPr>
          <a:lstStyle/>
          <a:p>
            <a:pPr algn="ctr">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400" i="1" dirty="0">
                <a:ea typeface="MS Mincho" panose="02020609040205080304" pitchFamily="49" charset="-128"/>
                <a:cs typeface="Times New Roman" panose="02020603050405020304" pitchFamily="18" charset="0"/>
              </a:rPr>
              <a:t>Τύποι των διοικητικών πράξεων είναι η δημοσίευση, η κοινοποίηση, η αιτιολογία, η</a:t>
            </a:r>
            <a:endParaRPr lang="el-GR" sz="1400" i="1" dirty="0">
              <a:latin typeface="Calibri" panose="020F0502020204030204" pitchFamily="34" charset="0"/>
              <a:ea typeface="MS Mincho" panose="02020609040205080304" pitchFamily="49" charset="-128"/>
              <a:cs typeface="Times New Roman" panose="02020603050405020304" pitchFamily="18" charset="0"/>
            </a:endParaRPr>
          </a:p>
          <a:p>
            <a:pPr algn="ctr">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400" i="1" dirty="0">
                <a:ea typeface="MS Mincho" panose="02020609040205080304" pitchFamily="49" charset="-128"/>
                <a:cs typeface="Times New Roman" panose="02020603050405020304" pitchFamily="18" charset="0"/>
              </a:rPr>
              <a:t>άσκηση του δικαιώματος της προηγούμενης ακρόασης.. Ο τύπος της ατομικής διοικητικής πράξης αφορά στους διαδικαστικούς κανόνες, που αφορούν στην έκδοσή της. Η τήρηση των κανόνων αυτών διασφαλίζει τη νομιμότητα των διοικητικών πράξεων και εγγυάται την προστασία των θεμελιωδών δικαιωμάτων των διοικούμενων κατά την έκδοσή τους. </a:t>
            </a:r>
            <a:endParaRPr lang="el-GR" sz="1400" i="1"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7" name="Ορθογώνιο 6">
            <a:extLst>
              <a:ext uri="{FF2B5EF4-FFF2-40B4-BE49-F238E27FC236}">
                <a16:creationId xmlns:a16="http://schemas.microsoft.com/office/drawing/2014/main" id="{D3DDF2CF-3B6A-4E10-8F3A-671CB30F37A4}"/>
              </a:ext>
            </a:extLst>
          </p:cNvPr>
          <p:cNvSpPr/>
          <p:nvPr/>
        </p:nvSpPr>
        <p:spPr>
          <a:xfrm>
            <a:off x="170803" y="5832218"/>
            <a:ext cx="7416824" cy="646331"/>
          </a:xfrm>
          <a:prstGeom prst="rect">
            <a:avLst/>
          </a:prstGeom>
        </p:spPr>
        <p:txBody>
          <a:bodyPr wrap="square">
            <a:spAutoFit/>
          </a:bodyPr>
          <a:lstStyle/>
          <a:p>
            <a:pPr lvl="0" algn="ctr">
              <a:spcAft>
                <a:spcPts val="0"/>
              </a:spcAft>
            </a:pPr>
            <a:r>
              <a:rPr lang="el-GR" sz="1200" i="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https://www.prevedourou.gr/%CF%80%CE%B5%CF%81%CE%B9%CE%B5%CF%87%CF%8C%CE%BC%CE%B5%CE%BD%CE%BF-%CE%BA%CE%B1%CE%B9-%CF%84%CF%8D%CF%80%CE%BF%CF%82-%CF%84%CE%B7%CF%82-%CE%B4%CE%B9%CE%BF%CE%B9%CE%BA%CE%B7%CF%84%CE%B9%CE%BA%CE%AE/</a:t>
            </a:r>
            <a:r>
              <a:rPr lang="el-GR" sz="1200"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8" name="Θέση υποσέλιδου 7">
            <a:extLst>
              <a:ext uri="{FF2B5EF4-FFF2-40B4-BE49-F238E27FC236}">
                <a16:creationId xmlns:a16="http://schemas.microsoft.com/office/drawing/2014/main" id="{0293B5E8-0B0A-422C-83D2-6EFDECB36DBE}"/>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9" name="Θέση αριθμού διαφάνειας 8">
            <a:extLst>
              <a:ext uri="{FF2B5EF4-FFF2-40B4-BE49-F238E27FC236}">
                <a16:creationId xmlns:a16="http://schemas.microsoft.com/office/drawing/2014/main" id="{435CD184-CD05-40F2-8EE4-5FED432EC73B}"/>
              </a:ext>
            </a:extLst>
          </p:cNvPr>
          <p:cNvSpPr>
            <a:spLocks noGrp="1"/>
          </p:cNvSpPr>
          <p:nvPr>
            <p:ph type="sldNum" sz="quarter" idx="12"/>
          </p:nvPr>
        </p:nvSpPr>
        <p:spPr/>
        <p:txBody>
          <a:bodyPr/>
          <a:lstStyle/>
          <a:p>
            <a:fld id="{ED7B4A6A-1964-4CFC-A1F8-443DE4ED1966}" type="slidenum">
              <a:rPr lang="es-ES" altLang="el-GR" smtClean="0"/>
              <a:pPr/>
              <a:t>46</a:t>
            </a:fld>
            <a:endParaRPr lang="es-ES" altLang="el-GR"/>
          </a:p>
        </p:txBody>
      </p:sp>
    </p:spTree>
    <p:extLst>
      <p:ext uri="{BB962C8B-B14F-4D97-AF65-F5344CB8AC3E}">
        <p14:creationId xmlns:p14="http://schemas.microsoft.com/office/powerpoint/2010/main" val="122180319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Ορθογώνιο: Στρογγύλεμα μίας γωνίας 10">
            <a:extLst>
              <a:ext uri="{FF2B5EF4-FFF2-40B4-BE49-F238E27FC236}">
                <a16:creationId xmlns:a16="http://schemas.microsoft.com/office/drawing/2014/main" id="{12C74677-558B-4D40-9BBE-00CE25EA3627}"/>
              </a:ext>
            </a:extLst>
          </p:cNvPr>
          <p:cNvSpPr/>
          <p:nvPr/>
        </p:nvSpPr>
        <p:spPr>
          <a:xfrm>
            <a:off x="251520" y="4725144"/>
            <a:ext cx="6048672" cy="615553"/>
          </a:xfrm>
          <a:prstGeom prst="round1Rect">
            <a:avLst/>
          </a:prstGeom>
          <a:solidFill>
            <a:schemeClr val="accent3">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Στρογγύλεμα μίας γωνίας 8">
            <a:extLst>
              <a:ext uri="{FF2B5EF4-FFF2-40B4-BE49-F238E27FC236}">
                <a16:creationId xmlns:a16="http://schemas.microsoft.com/office/drawing/2014/main" id="{FBED31C1-4360-4312-AF4E-262E654AEB66}"/>
              </a:ext>
            </a:extLst>
          </p:cNvPr>
          <p:cNvSpPr/>
          <p:nvPr/>
        </p:nvSpPr>
        <p:spPr>
          <a:xfrm>
            <a:off x="2267744" y="3048114"/>
            <a:ext cx="6552728" cy="646331"/>
          </a:xfrm>
          <a:prstGeom prst="round1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3">
            <a:extLst>
              <a:ext uri="{FF2B5EF4-FFF2-40B4-BE49-F238E27FC236}">
                <a16:creationId xmlns:a16="http://schemas.microsoft.com/office/drawing/2014/main" id="{6D150679-C4FE-420F-9AE2-FD09A0EDA794}"/>
              </a:ext>
            </a:extLst>
          </p:cNvPr>
          <p:cNvSpPr/>
          <p:nvPr/>
        </p:nvSpPr>
        <p:spPr>
          <a:xfrm>
            <a:off x="611560" y="1685183"/>
            <a:ext cx="655272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Ορθογώνιο 1">
            <a:extLst>
              <a:ext uri="{FF2B5EF4-FFF2-40B4-BE49-F238E27FC236}">
                <a16:creationId xmlns:a16="http://schemas.microsoft.com/office/drawing/2014/main" id="{B211387E-9064-4B31-A2E7-AC73D96BCA9A}"/>
              </a:ext>
            </a:extLst>
          </p:cNvPr>
          <p:cNvSpPr/>
          <p:nvPr/>
        </p:nvSpPr>
        <p:spPr>
          <a:xfrm>
            <a:off x="611560" y="332656"/>
            <a:ext cx="8352928" cy="883512"/>
          </a:xfrm>
          <a:prstGeom prst="rect">
            <a:avLst/>
          </a:prstGeom>
        </p:spPr>
        <p:txBody>
          <a:bodyPr wrap="square">
            <a:spAutoFit/>
          </a:bodyPr>
          <a:lstStyle/>
          <a:p>
            <a:pPr algn="ctr">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2000" b="1" dirty="0">
                <a:ea typeface="MS Mincho" panose="02020609040205080304" pitchFamily="49" charset="-128"/>
                <a:cs typeface="Times New Roman" panose="02020603050405020304" pitchFamily="18" charset="0"/>
              </a:rPr>
              <a:t>Οι τύποι διακρίνονται σε </a:t>
            </a:r>
          </a:p>
          <a:p>
            <a:pPr algn="ctr">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600" b="1" i="1" dirty="0">
                <a:solidFill>
                  <a:srgbClr val="C00000"/>
                </a:solidFill>
                <a:ea typeface="MS Mincho" panose="02020609040205080304" pitchFamily="49" charset="-128"/>
                <a:cs typeface="Times New Roman" panose="02020603050405020304" pitchFamily="18" charset="0"/>
              </a:rPr>
              <a:t>(Ακριβοπούλου και Ανθόπουλος, 2015, σελ.114)</a:t>
            </a:r>
            <a:endParaRPr lang="el-GR" sz="1600" b="1" i="1" dirty="0">
              <a:solidFill>
                <a:srgbClr val="C00000"/>
              </a:solidFill>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Ορθογώνιο 2">
            <a:extLst>
              <a:ext uri="{FF2B5EF4-FFF2-40B4-BE49-F238E27FC236}">
                <a16:creationId xmlns:a16="http://schemas.microsoft.com/office/drawing/2014/main" id="{42FCBA38-F95D-4142-BE30-A0078CE5D41F}"/>
              </a:ext>
            </a:extLst>
          </p:cNvPr>
          <p:cNvSpPr/>
          <p:nvPr/>
        </p:nvSpPr>
        <p:spPr>
          <a:xfrm>
            <a:off x="467544" y="1716831"/>
            <a:ext cx="6534472" cy="615553"/>
          </a:xfrm>
          <a:prstGeom prst="rect">
            <a:avLst/>
          </a:prstGeom>
        </p:spPr>
        <p:txBody>
          <a:bodyPr wrap="square">
            <a:spAutoFit/>
          </a:bodyPr>
          <a:lstStyle/>
          <a:p>
            <a:pPr algn="ctr"/>
            <a:r>
              <a:rPr lang="el-GR" b="1" i="1" u="sng" dirty="0">
                <a:ea typeface="MS Mincho" panose="02020609040205080304" pitchFamily="49" charset="-128"/>
              </a:rPr>
              <a:t>εσωτερικούς και εξωτερικούς</a:t>
            </a:r>
            <a:r>
              <a:rPr lang="el-GR" sz="1600" b="1" i="1" dirty="0">
                <a:ea typeface="MS Mincho" panose="02020609040205080304" pitchFamily="49" charset="-128"/>
              </a:rPr>
              <a:t>. </a:t>
            </a:r>
            <a:r>
              <a:rPr lang="el-GR" sz="1600" i="1" dirty="0">
                <a:ea typeface="MS Mincho" panose="02020609040205080304" pitchFamily="49" charset="-128"/>
              </a:rPr>
              <a:t>Οι πρώτοι εμπεριέχονται στην πράξη, ενώ οι δεύτεροι συνδέονται αυτοτελώς με αυτήν</a:t>
            </a:r>
            <a:endParaRPr lang="el-GR" sz="1600" i="1" dirty="0"/>
          </a:p>
        </p:txBody>
      </p:sp>
      <p:sp>
        <p:nvSpPr>
          <p:cNvPr id="5" name="Ορθογώνιο 4">
            <a:extLst>
              <a:ext uri="{FF2B5EF4-FFF2-40B4-BE49-F238E27FC236}">
                <a16:creationId xmlns:a16="http://schemas.microsoft.com/office/drawing/2014/main" id="{2042A5CA-2A84-456D-9E4D-1653EE3477A9}"/>
              </a:ext>
            </a:extLst>
          </p:cNvPr>
          <p:cNvSpPr/>
          <p:nvPr/>
        </p:nvSpPr>
        <p:spPr>
          <a:xfrm>
            <a:off x="2267744" y="3009603"/>
            <a:ext cx="6552728" cy="677108"/>
          </a:xfrm>
          <a:prstGeom prst="rect">
            <a:avLst/>
          </a:prstGeom>
        </p:spPr>
        <p:txBody>
          <a:bodyPr wrap="square">
            <a:spAutoFit/>
          </a:bodyPr>
          <a:lstStyle/>
          <a:p>
            <a:pPr algn="ctr"/>
            <a:r>
              <a:rPr lang="el-GR" sz="2000" b="1" i="1" u="sng" dirty="0">
                <a:ea typeface="MS Mincho" panose="02020609040205080304" pitchFamily="49" charset="-128"/>
              </a:rPr>
              <a:t>προηγούμενους και επόμενους</a:t>
            </a:r>
            <a:r>
              <a:rPr lang="el-GR" b="1" i="1" dirty="0">
                <a:ea typeface="MS Mincho" panose="02020609040205080304" pitchFamily="49" charset="-128"/>
              </a:rPr>
              <a:t>. </a:t>
            </a:r>
            <a:r>
              <a:rPr lang="el-GR" i="1" dirty="0">
                <a:ea typeface="MS Mincho" panose="02020609040205080304" pitchFamily="49" charset="-128"/>
              </a:rPr>
              <a:t>Οι πρώτοι προηγούνται της έκδοσης της πράξης ενώ οι δεύτεροι την ακολουθούν</a:t>
            </a:r>
            <a:endParaRPr lang="el-GR" i="1" dirty="0"/>
          </a:p>
        </p:txBody>
      </p:sp>
      <p:sp>
        <p:nvSpPr>
          <p:cNvPr id="10" name="Ορθογώνιο 9">
            <a:extLst>
              <a:ext uri="{FF2B5EF4-FFF2-40B4-BE49-F238E27FC236}">
                <a16:creationId xmlns:a16="http://schemas.microsoft.com/office/drawing/2014/main" id="{35EE9C01-FC03-4750-8205-2441605CBE35}"/>
              </a:ext>
            </a:extLst>
          </p:cNvPr>
          <p:cNvSpPr/>
          <p:nvPr/>
        </p:nvSpPr>
        <p:spPr>
          <a:xfrm>
            <a:off x="467544" y="4684243"/>
            <a:ext cx="6012160" cy="677108"/>
          </a:xfrm>
          <a:prstGeom prst="rect">
            <a:avLst/>
          </a:prstGeom>
        </p:spPr>
        <p:txBody>
          <a:bodyPr wrap="square">
            <a:spAutoFit/>
          </a:bodyPr>
          <a:lstStyle/>
          <a:p>
            <a:r>
              <a:rPr lang="el-GR" sz="2000" b="1" i="1" u="sng" dirty="0">
                <a:ea typeface="MS Mincho" panose="02020609040205080304" pitchFamily="49" charset="-128"/>
              </a:rPr>
              <a:t>ουσιώδεις και επουσιώδεις. </a:t>
            </a:r>
            <a:r>
              <a:rPr lang="el-GR" i="1" dirty="0">
                <a:ea typeface="MS Mincho" panose="02020609040205080304" pitchFamily="49" charset="-128"/>
              </a:rPr>
              <a:t>Σε περίπτωση αμφιβολίας ένας τύπος θεωρείται πάντα ως ουσιώδης</a:t>
            </a:r>
            <a:endParaRPr lang="el-GR" i="1" dirty="0"/>
          </a:p>
        </p:txBody>
      </p:sp>
      <p:sp>
        <p:nvSpPr>
          <p:cNvPr id="6" name="Θέση υποσέλιδου 5">
            <a:extLst>
              <a:ext uri="{FF2B5EF4-FFF2-40B4-BE49-F238E27FC236}">
                <a16:creationId xmlns:a16="http://schemas.microsoft.com/office/drawing/2014/main" id="{A3EDFD8A-387E-4C0C-AB75-109E60483F32}"/>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7" name="Θέση αριθμού διαφάνειας 6">
            <a:extLst>
              <a:ext uri="{FF2B5EF4-FFF2-40B4-BE49-F238E27FC236}">
                <a16:creationId xmlns:a16="http://schemas.microsoft.com/office/drawing/2014/main" id="{C019F8A8-B9C8-465A-BE71-4A45592522E5}"/>
              </a:ext>
            </a:extLst>
          </p:cNvPr>
          <p:cNvSpPr>
            <a:spLocks noGrp="1"/>
          </p:cNvSpPr>
          <p:nvPr>
            <p:ph type="sldNum" sz="quarter" idx="12"/>
          </p:nvPr>
        </p:nvSpPr>
        <p:spPr/>
        <p:txBody>
          <a:bodyPr/>
          <a:lstStyle/>
          <a:p>
            <a:fld id="{ED7B4A6A-1964-4CFC-A1F8-443DE4ED1966}" type="slidenum">
              <a:rPr lang="es-ES" altLang="el-GR" smtClean="0"/>
              <a:pPr/>
              <a:t>47</a:t>
            </a:fld>
            <a:endParaRPr lang="es-ES" altLang="el-GR"/>
          </a:p>
        </p:txBody>
      </p:sp>
      <p:pic>
        <p:nvPicPr>
          <p:cNvPr id="12" name="Εικόνα 11">
            <a:extLst>
              <a:ext uri="{FF2B5EF4-FFF2-40B4-BE49-F238E27FC236}">
                <a16:creationId xmlns:a16="http://schemas.microsoft.com/office/drawing/2014/main" id="{744F772E-530F-44A6-850E-CF588471139C}"/>
              </a:ext>
            </a:extLst>
          </p:cNvPr>
          <p:cNvPicPr>
            <a:picLocks noChangeAspect="1"/>
          </p:cNvPicPr>
          <p:nvPr/>
        </p:nvPicPr>
        <p:blipFill>
          <a:blip r:embed="rId2"/>
          <a:stretch>
            <a:fillRect/>
          </a:stretch>
        </p:blipFill>
        <p:spPr>
          <a:xfrm>
            <a:off x="412763" y="6065932"/>
            <a:ext cx="1688678" cy="358586"/>
          </a:xfrm>
          <a:prstGeom prst="rect">
            <a:avLst/>
          </a:prstGeom>
        </p:spPr>
      </p:pic>
    </p:spTree>
    <p:extLst>
      <p:ext uri="{BB962C8B-B14F-4D97-AF65-F5344CB8AC3E}">
        <p14:creationId xmlns:p14="http://schemas.microsoft.com/office/powerpoint/2010/main" val="358141458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947B9791-22DA-4077-8FD7-10996F157518}"/>
              </a:ext>
            </a:extLst>
          </p:cNvPr>
          <p:cNvSpPr/>
          <p:nvPr/>
        </p:nvSpPr>
        <p:spPr>
          <a:xfrm>
            <a:off x="958162" y="997565"/>
            <a:ext cx="7227676" cy="2431435"/>
          </a:xfrm>
          <a:prstGeom prst="rect">
            <a:avLst/>
          </a:prstGeom>
        </p:spPr>
        <p:txBody>
          <a:bodyPr wrap="square">
            <a:spAutoFit/>
          </a:bodyPr>
          <a:lstStyle/>
          <a:p>
            <a:pPr algn="ctr"/>
            <a:r>
              <a:rPr lang="el-GR" sz="2800" i="1" dirty="0">
                <a:ea typeface="MS Mincho" panose="02020609040205080304" pitchFamily="49" charset="-128"/>
                <a:cs typeface="Times New Roman" panose="02020603050405020304" pitchFamily="18" charset="0"/>
              </a:rPr>
              <a:t> </a:t>
            </a:r>
            <a:r>
              <a:rPr lang="el-GR" sz="2400" i="1" dirty="0">
                <a:ea typeface="MS Mincho" panose="02020609040205080304" pitchFamily="49" charset="-128"/>
                <a:cs typeface="Times New Roman" panose="02020603050405020304" pitchFamily="18" charset="0"/>
              </a:rPr>
              <a:t>Η νομιμότητα του τύπου της πράξης κρίνεται βάσει της ισχύουσας κατά τον χρόνο έκδοσής της νομοθεσίας. Η μη τήρηση του τύπου μπορεί να καλυφθεί σε περιπτώσεις επείγοντος ή προστασίας του δημοσίου συμφέροντος.</a:t>
            </a:r>
          </a:p>
          <a:p>
            <a:pPr algn="ctr"/>
            <a:endParaRPr lang="el-GR" sz="2800" i="1" dirty="0">
              <a:ea typeface="MS Mincho" panose="02020609040205080304" pitchFamily="49" charset="-128"/>
              <a:cs typeface="Times New Roman" panose="02020603050405020304" pitchFamily="18" charset="0"/>
            </a:endParaRPr>
          </a:p>
        </p:txBody>
      </p:sp>
      <p:sp>
        <p:nvSpPr>
          <p:cNvPr id="3" name="Ορθογώνιο 2">
            <a:extLst>
              <a:ext uri="{FF2B5EF4-FFF2-40B4-BE49-F238E27FC236}">
                <a16:creationId xmlns:a16="http://schemas.microsoft.com/office/drawing/2014/main" id="{3713915E-8468-47C0-9A91-5F7CD81710D1}"/>
              </a:ext>
            </a:extLst>
          </p:cNvPr>
          <p:cNvSpPr/>
          <p:nvPr/>
        </p:nvSpPr>
        <p:spPr>
          <a:xfrm>
            <a:off x="611560" y="4221088"/>
            <a:ext cx="5652120" cy="1815882"/>
          </a:xfrm>
          <a:prstGeom prst="rect">
            <a:avLst/>
          </a:prstGeom>
        </p:spPr>
        <p:txBody>
          <a:bodyPr wrap="square">
            <a:spAutoFit/>
          </a:bodyPr>
          <a:lstStyle/>
          <a:p>
            <a:r>
              <a:rPr lang="el-GR" sz="2800" i="1" dirty="0">
                <a:solidFill>
                  <a:srgbClr val="000000"/>
                </a:solidFill>
                <a:ea typeface="MS Mincho" panose="02020609040205080304" pitchFamily="49" charset="-128"/>
                <a:cs typeface="Times New Roman" panose="02020603050405020304" pitchFamily="18" charset="0"/>
              </a:rPr>
              <a:t>Είναι δυνατή η θεραπεία της έλλειψης που προκαλεί το ελάττωμα εκ των υστέρων, εφόσον το επιτρέπει ο νόμος. </a:t>
            </a:r>
            <a:endParaRPr lang="el-GR" dirty="0"/>
          </a:p>
        </p:txBody>
      </p:sp>
      <p:sp>
        <p:nvSpPr>
          <p:cNvPr id="4" name="Θέση υποσέλιδου 3">
            <a:extLst>
              <a:ext uri="{FF2B5EF4-FFF2-40B4-BE49-F238E27FC236}">
                <a16:creationId xmlns:a16="http://schemas.microsoft.com/office/drawing/2014/main" id="{0910310F-660B-4E15-AC84-BB41A77CDEB7}"/>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5" name="Θέση αριθμού διαφάνειας 4">
            <a:extLst>
              <a:ext uri="{FF2B5EF4-FFF2-40B4-BE49-F238E27FC236}">
                <a16:creationId xmlns:a16="http://schemas.microsoft.com/office/drawing/2014/main" id="{ECA298F2-F92E-45D3-934F-0C8C939FE20C}"/>
              </a:ext>
            </a:extLst>
          </p:cNvPr>
          <p:cNvSpPr>
            <a:spLocks noGrp="1"/>
          </p:cNvSpPr>
          <p:nvPr>
            <p:ph type="sldNum" sz="quarter" idx="12"/>
          </p:nvPr>
        </p:nvSpPr>
        <p:spPr/>
        <p:txBody>
          <a:bodyPr/>
          <a:lstStyle/>
          <a:p>
            <a:fld id="{ED7B4A6A-1964-4CFC-A1F8-443DE4ED1966}" type="slidenum">
              <a:rPr lang="es-ES" altLang="el-GR" smtClean="0"/>
              <a:pPr/>
              <a:t>48</a:t>
            </a:fld>
            <a:endParaRPr lang="es-ES" altLang="el-GR"/>
          </a:p>
        </p:txBody>
      </p:sp>
    </p:spTree>
    <p:extLst>
      <p:ext uri="{BB962C8B-B14F-4D97-AF65-F5344CB8AC3E}">
        <p14:creationId xmlns:p14="http://schemas.microsoft.com/office/powerpoint/2010/main" val="107534645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67A5B9E7-69D0-45D5-9FFD-72C966090044}"/>
              </a:ext>
            </a:extLst>
          </p:cNvPr>
          <p:cNvSpPr/>
          <p:nvPr/>
        </p:nvSpPr>
        <p:spPr>
          <a:xfrm>
            <a:off x="2098406" y="332656"/>
            <a:ext cx="4947188" cy="523220"/>
          </a:xfrm>
          <a:prstGeom prst="rect">
            <a:avLst/>
          </a:prstGeom>
        </p:spPr>
        <p:txBody>
          <a:bodyPr wrap="none">
            <a:spAutoFit/>
          </a:bodyPr>
          <a:lstStyle/>
          <a:p>
            <a:r>
              <a:rPr lang="el-GR" dirty="0">
                <a:ea typeface="MS Mincho" panose="02020609040205080304" pitchFamily="49" charset="-128"/>
                <a:cs typeface="Times New Roman" panose="02020603050405020304" pitchFamily="18" charset="0"/>
              </a:rPr>
              <a:t> </a:t>
            </a:r>
            <a:r>
              <a:rPr lang="en-US" sz="2800" b="1" i="1" dirty="0">
                <a:solidFill>
                  <a:schemeClr val="accent2">
                    <a:lumMod val="75000"/>
                  </a:schemeClr>
                </a:solidFill>
                <a:ea typeface="MS Mincho" panose="02020609040205080304" pitchFamily="49" charset="-128"/>
                <a:cs typeface="Times New Roman" panose="02020603050405020304" pitchFamily="18" charset="0"/>
              </a:rPr>
              <a:t>H</a:t>
            </a:r>
            <a:r>
              <a:rPr lang="el-GR" sz="2800" b="1" i="1" dirty="0">
                <a:solidFill>
                  <a:schemeClr val="accent2">
                    <a:lumMod val="75000"/>
                  </a:schemeClr>
                </a:solidFill>
                <a:ea typeface="MS Mincho" panose="02020609040205080304" pitchFamily="49" charset="-128"/>
                <a:cs typeface="Times New Roman" panose="02020603050405020304" pitchFamily="18" charset="0"/>
              </a:rPr>
              <a:t> διοικητική πράξη πρέπει </a:t>
            </a:r>
            <a:endParaRPr lang="el-GR" sz="2800" b="1" i="1" dirty="0">
              <a:solidFill>
                <a:schemeClr val="accent2">
                  <a:lumMod val="75000"/>
                </a:schemeClr>
              </a:solidFill>
            </a:endParaRPr>
          </a:p>
        </p:txBody>
      </p:sp>
      <p:sp>
        <p:nvSpPr>
          <p:cNvPr id="3" name="Ορθογώνιο 2">
            <a:extLst>
              <a:ext uri="{FF2B5EF4-FFF2-40B4-BE49-F238E27FC236}">
                <a16:creationId xmlns:a16="http://schemas.microsoft.com/office/drawing/2014/main" id="{21E587C5-4A58-48EF-AB89-7B2A092B6B08}"/>
              </a:ext>
            </a:extLst>
          </p:cNvPr>
          <p:cNvSpPr/>
          <p:nvPr/>
        </p:nvSpPr>
        <p:spPr>
          <a:xfrm>
            <a:off x="1658809" y="1234688"/>
            <a:ext cx="6246440" cy="463075"/>
          </a:xfrm>
          <a:prstGeom prst="rect">
            <a:avLst/>
          </a:prstGeom>
        </p:spPr>
        <p:txBody>
          <a:bodyPr wrap="square">
            <a:spAutoFit/>
          </a:bodyPr>
          <a:lstStyle/>
          <a:p>
            <a:pPr lvl="0" algn="just">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dirty="0">
                <a:ea typeface="MS Mincho" panose="02020609040205080304" pitchFamily="49" charset="-128"/>
                <a:cs typeface="Times New Roman" panose="02020603050405020304" pitchFamily="18" charset="0"/>
              </a:rPr>
              <a:t>να είναι έγγραφη, εκτός αν ο νόμος ορίζει διαφορετικά. </a:t>
            </a:r>
            <a:endParaRPr lang="el-GR" sz="1800" dirty="0">
              <a:effectLst/>
              <a:latin typeface="Calibri" panose="020F0502020204030204" pitchFamily="34" charset="0"/>
              <a:ea typeface="MS Mincho" panose="02020609040205080304" pitchFamily="49" charset="-128"/>
              <a:cs typeface="Times New Roman" panose="02020603050405020304" pitchFamily="18" charset="0"/>
            </a:endParaRPr>
          </a:p>
        </p:txBody>
      </p:sp>
      <p:pic>
        <p:nvPicPr>
          <p:cNvPr id="4" name="Εικόνα 3">
            <a:extLst>
              <a:ext uri="{FF2B5EF4-FFF2-40B4-BE49-F238E27FC236}">
                <a16:creationId xmlns:a16="http://schemas.microsoft.com/office/drawing/2014/main" id="{DC638E30-4C36-4870-AEDA-36DAC588717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395536" y="818261"/>
            <a:ext cx="1256357" cy="832854"/>
          </a:xfrm>
          <a:prstGeom prst="rect">
            <a:avLst/>
          </a:prstGeom>
        </p:spPr>
      </p:pic>
      <p:sp>
        <p:nvSpPr>
          <p:cNvPr id="5" name="Ορθογώνιο 4">
            <a:extLst>
              <a:ext uri="{FF2B5EF4-FFF2-40B4-BE49-F238E27FC236}">
                <a16:creationId xmlns:a16="http://schemas.microsoft.com/office/drawing/2014/main" id="{5E43DF28-5781-439A-8961-172E60D19F66}"/>
              </a:ext>
            </a:extLst>
          </p:cNvPr>
          <p:cNvSpPr/>
          <p:nvPr/>
        </p:nvSpPr>
        <p:spPr>
          <a:xfrm>
            <a:off x="3203848" y="2076575"/>
            <a:ext cx="6030416" cy="584775"/>
          </a:xfrm>
          <a:prstGeom prst="rect">
            <a:avLst/>
          </a:prstGeom>
        </p:spPr>
        <p:txBody>
          <a:bodyPr wrap="square">
            <a:spAutoFit/>
          </a:bodyPr>
          <a:lstStyle/>
          <a:p>
            <a:r>
              <a:rPr lang="el-GR" sz="1600" dirty="0">
                <a:ea typeface="MS Mincho" panose="02020609040205080304" pitchFamily="49" charset="-128"/>
              </a:rPr>
              <a:t>να κατονομάζει την αρχή που την εξέδωσε και είναι υπογεγραμμένη από τον φορέα της αρχής αυτής</a:t>
            </a:r>
            <a:endParaRPr lang="el-GR" sz="1600" dirty="0"/>
          </a:p>
        </p:txBody>
      </p:sp>
      <p:pic>
        <p:nvPicPr>
          <p:cNvPr id="8" name="Εικόνα 7">
            <a:extLst>
              <a:ext uri="{FF2B5EF4-FFF2-40B4-BE49-F238E27FC236}">
                <a16:creationId xmlns:a16="http://schemas.microsoft.com/office/drawing/2014/main" id="{215C9E8D-11D0-47B4-B5D4-678B43BF51D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1947491" y="1697763"/>
            <a:ext cx="1256357" cy="832854"/>
          </a:xfrm>
          <a:prstGeom prst="rect">
            <a:avLst/>
          </a:prstGeom>
        </p:spPr>
      </p:pic>
      <p:sp>
        <p:nvSpPr>
          <p:cNvPr id="6" name="Ορθογώνιο 5">
            <a:extLst>
              <a:ext uri="{FF2B5EF4-FFF2-40B4-BE49-F238E27FC236}">
                <a16:creationId xmlns:a16="http://schemas.microsoft.com/office/drawing/2014/main" id="{1E233CF5-9CEB-44F4-8268-910D4AA655C8}"/>
              </a:ext>
            </a:extLst>
          </p:cNvPr>
          <p:cNvSpPr/>
          <p:nvPr/>
        </p:nvSpPr>
        <p:spPr>
          <a:xfrm>
            <a:off x="1769763" y="3273831"/>
            <a:ext cx="6174432" cy="584775"/>
          </a:xfrm>
          <a:prstGeom prst="rect">
            <a:avLst/>
          </a:prstGeom>
        </p:spPr>
        <p:txBody>
          <a:bodyPr wrap="square">
            <a:spAutoFit/>
          </a:bodyPr>
          <a:lstStyle/>
          <a:p>
            <a:r>
              <a:rPr lang="el-GR" sz="1600" dirty="0">
                <a:ea typeface="MS Mincho" panose="02020609040205080304" pitchFamily="49" charset="-128"/>
              </a:rPr>
              <a:t>να φέρει χρονολογία, γιατί από αυτήν κρίνεται το νομικό και πραγματικό καθεστώς, που πρέπει εκάστοτε να ληφθεί υπόψη</a:t>
            </a:r>
            <a:endParaRPr lang="el-GR" sz="1600" dirty="0"/>
          </a:p>
        </p:txBody>
      </p:sp>
      <p:pic>
        <p:nvPicPr>
          <p:cNvPr id="10" name="Εικόνα 9">
            <a:extLst>
              <a:ext uri="{FF2B5EF4-FFF2-40B4-BE49-F238E27FC236}">
                <a16:creationId xmlns:a16="http://schemas.microsoft.com/office/drawing/2014/main" id="{D3C1A9F4-6E7B-438F-9696-14FE2D3CB84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402452" y="2888533"/>
            <a:ext cx="1256357" cy="832854"/>
          </a:xfrm>
          <a:prstGeom prst="rect">
            <a:avLst/>
          </a:prstGeom>
        </p:spPr>
      </p:pic>
      <p:sp>
        <p:nvSpPr>
          <p:cNvPr id="7" name="Ορθογώνιο 6">
            <a:extLst>
              <a:ext uri="{FF2B5EF4-FFF2-40B4-BE49-F238E27FC236}">
                <a16:creationId xmlns:a16="http://schemas.microsoft.com/office/drawing/2014/main" id="{7B4E98C1-D881-4BF7-B13E-B7D71A9E22B2}"/>
              </a:ext>
            </a:extLst>
          </p:cNvPr>
          <p:cNvSpPr/>
          <p:nvPr/>
        </p:nvSpPr>
        <p:spPr>
          <a:xfrm>
            <a:off x="2691866" y="4367522"/>
            <a:ext cx="5943906" cy="646331"/>
          </a:xfrm>
          <a:prstGeom prst="rect">
            <a:avLst/>
          </a:prstGeom>
        </p:spPr>
        <p:txBody>
          <a:bodyPr wrap="square">
            <a:spAutoFit/>
          </a:bodyPr>
          <a:lstStyle/>
          <a:p>
            <a:r>
              <a:rPr lang="el-GR" dirty="0">
                <a:ea typeface="MS Mincho" panose="02020609040205080304" pitchFamily="49" charset="-128"/>
              </a:rPr>
              <a:t>Πράξεις συλλογικών οργάνων πρέπει να φέρουν τις υπογραφές όλων των μελών τους</a:t>
            </a:r>
            <a:endParaRPr lang="el-GR" dirty="0"/>
          </a:p>
        </p:txBody>
      </p:sp>
      <p:pic>
        <p:nvPicPr>
          <p:cNvPr id="12" name="Εικόνα 11">
            <a:extLst>
              <a:ext uri="{FF2B5EF4-FFF2-40B4-BE49-F238E27FC236}">
                <a16:creationId xmlns:a16="http://schemas.microsoft.com/office/drawing/2014/main" id="{0A2FF023-C756-496A-9245-543B03E2A96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1410146" y="4054660"/>
            <a:ext cx="1256357" cy="832854"/>
          </a:xfrm>
          <a:prstGeom prst="rect">
            <a:avLst/>
          </a:prstGeom>
        </p:spPr>
      </p:pic>
      <p:sp>
        <p:nvSpPr>
          <p:cNvPr id="9" name="Ορθογώνιο 8">
            <a:extLst>
              <a:ext uri="{FF2B5EF4-FFF2-40B4-BE49-F238E27FC236}">
                <a16:creationId xmlns:a16="http://schemas.microsoft.com/office/drawing/2014/main" id="{E0F3106E-BAFE-4AD6-BCDF-385DF95C92AE}"/>
              </a:ext>
            </a:extLst>
          </p:cNvPr>
          <p:cNvSpPr/>
          <p:nvPr/>
        </p:nvSpPr>
        <p:spPr>
          <a:xfrm>
            <a:off x="512208" y="5427559"/>
            <a:ext cx="5688632" cy="1027012"/>
          </a:xfrm>
          <a:prstGeom prst="rect">
            <a:avLst/>
          </a:prstGeom>
        </p:spPr>
        <p:txBody>
          <a:bodyPr wrap="square">
            <a:spAutoFit/>
          </a:bodyPr>
          <a:lstStyle/>
          <a:p>
            <a:pPr algn="just">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400" dirty="0">
                <a:ea typeface="MS Mincho" panose="02020609040205080304" pitchFamily="49" charset="-128"/>
                <a:cs typeface="Times New Roman" panose="02020603050405020304" pitchFamily="18" charset="0"/>
              </a:rPr>
              <a:t>Η παράλειψη των τύπων της διαδικασίας έκδοσης μιας διοικητικής πράξης έχει συνέχειες ως προς τη νομιμότητά της. Ειδικότερα μπορεί να καταστήσει αυτή ανυπόστατη ή άκυρη. </a:t>
            </a:r>
            <a:endParaRPr lang="el-GR" sz="1400"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11" name="Θέση υποσέλιδου 10">
            <a:extLst>
              <a:ext uri="{FF2B5EF4-FFF2-40B4-BE49-F238E27FC236}">
                <a16:creationId xmlns:a16="http://schemas.microsoft.com/office/drawing/2014/main" id="{063CA38E-EBF6-4C8D-9DB8-D932C413C80D}"/>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13" name="Θέση αριθμού διαφάνειας 12">
            <a:extLst>
              <a:ext uri="{FF2B5EF4-FFF2-40B4-BE49-F238E27FC236}">
                <a16:creationId xmlns:a16="http://schemas.microsoft.com/office/drawing/2014/main" id="{C67489EF-123F-4115-A54D-F52BB7A21C52}"/>
              </a:ext>
            </a:extLst>
          </p:cNvPr>
          <p:cNvSpPr>
            <a:spLocks noGrp="1"/>
          </p:cNvSpPr>
          <p:nvPr>
            <p:ph type="sldNum" sz="quarter" idx="12"/>
          </p:nvPr>
        </p:nvSpPr>
        <p:spPr/>
        <p:txBody>
          <a:bodyPr/>
          <a:lstStyle/>
          <a:p>
            <a:fld id="{ED7B4A6A-1964-4CFC-A1F8-443DE4ED1966}" type="slidenum">
              <a:rPr lang="es-ES" altLang="el-GR" smtClean="0"/>
              <a:pPr/>
              <a:t>49</a:t>
            </a:fld>
            <a:endParaRPr lang="es-ES" altLang="el-GR"/>
          </a:p>
        </p:txBody>
      </p:sp>
    </p:spTree>
    <p:extLst>
      <p:ext uri="{BB962C8B-B14F-4D97-AF65-F5344CB8AC3E}">
        <p14:creationId xmlns:p14="http://schemas.microsoft.com/office/powerpoint/2010/main" val="164625875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3CC6C22E-2EEF-4197-8E73-2E9741B9434B}"/>
              </a:ext>
            </a:extLst>
          </p:cNvPr>
          <p:cNvSpPr/>
          <p:nvPr/>
        </p:nvSpPr>
        <p:spPr>
          <a:xfrm>
            <a:off x="683568" y="260648"/>
            <a:ext cx="7488832" cy="965970"/>
          </a:xfrm>
          <a:prstGeom prst="rect">
            <a:avLst/>
          </a:prstGeom>
        </p:spPr>
        <p:txBody>
          <a:bodyPr wrap="square">
            <a:spAutoFit/>
          </a:bodyPr>
          <a:lstStyle/>
          <a:p>
            <a:pPr algn="just">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2000" b="1" u="sng" dirty="0">
                <a:ea typeface="MS Mincho" panose="02020609040205080304" pitchFamily="49" charset="-128"/>
                <a:cs typeface="Times New Roman" panose="02020603050405020304" pitchFamily="18" charset="0"/>
              </a:rPr>
              <a:t>Ανυπόστατη</a:t>
            </a:r>
            <a:r>
              <a:rPr lang="el-GR" sz="2000" dirty="0">
                <a:ea typeface="MS Mincho" panose="02020609040205080304" pitchFamily="49" charset="-128"/>
                <a:cs typeface="Times New Roman" panose="02020603050405020304" pitchFamily="18" charset="0"/>
              </a:rPr>
              <a:t> είναι η διοικητική πράξη, που νομικώς δεν υφίστανται. Τέτοιες πράξεις είναι</a:t>
            </a:r>
            <a:endParaRPr lang="el-GR" sz="2000" dirty="0">
              <a:effectLst/>
              <a:latin typeface="Calibri" panose="020F0502020204030204" pitchFamily="34" charset="0"/>
              <a:ea typeface="MS Mincho" panose="02020609040205080304" pitchFamily="49" charset="-128"/>
              <a:cs typeface="Times New Roman" panose="02020603050405020304" pitchFamily="18" charset="0"/>
            </a:endParaRPr>
          </a:p>
        </p:txBody>
      </p:sp>
      <p:pic>
        <p:nvPicPr>
          <p:cNvPr id="3" name="Εικόνα 2">
            <a:extLst>
              <a:ext uri="{FF2B5EF4-FFF2-40B4-BE49-F238E27FC236}">
                <a16:creationId xmlns:a16="http://schemas.microsoft.com/office/drawing/2014/main" id="{30274BBF-6733-44F7-8F41-18A153D3F52F}"/>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7020272" y="1209677"/>
            <a:ext cx="1564581" cy="965970"/>
          </a:xfrm>
          <a:prstGeom prst="rect">
            <a:avLst/>
          </a:prstGeom>
        </p:spPr>
      </p:pic>
      <p:sp>
        <p:nvSpPr>
          <p:cNvPr id="4" name="Ορθογώνιο 3">
            <a:extLst>
              <a:ext uri="{FF2B5EF4-FFF2-40B4-BE49-F238E27FC236}">
                <a16:creationId xmlns:a16="http://schemas.microsoft.com/office/drawing/2014/main" id="{6DC8846F-CA32-4E89-A914-EE1B0BE75CC8}"/>
              </a:ext>
            </a:extLst>
          </p:cNvPr>
          <p:cNvSpPr/>
          <p:nvPr/>
        </p:nvSpPr>
        <p:spPr>
          <a:xfrm>
            <a:off x="323528" y="1556792"/>
            <a:ext cx="6836834" cy="830997"/>
          </a:xfrm>
          <a:prstGeom prst="rect">
            <a:avLst/>
          </a:prstGeom>
        </p:spPr>
        <p:txBody>
          <a:bodyPr wrap="square">
            <a:spAutoFit/>
          </a:bodyPr>
          <a:lstStyle/>
          <a:p>
            <a:pPr algn="ctr"/>
            <a:r>
              <a:rPr lang="el-GR" sz="1600" i="1" dirty="0">
                <a:ea typeface="MS Mincho" panose="02020609040205080304" pitchFamily="49" charset="-128"/>
              </a:rPr>
              <a:t>αυτές που εκδόθηκαν από διοικητικό όργανο κατά νόσφιση εξουσίας ή αντιποίηση αρχής ή από διοικητικό όργανο άλλου κλάδου </a:t>
            </a:r>
            <a:r>
              <a:rPr lang="el-GR" sz="1600" i="1" dirty="0" err="1">
                <a:ea typeface="MS Mincho" panose="02020609040205080304" pitchFamily="49" charset="-128"/>
              </a:rPr>
              <a:t>καθ</a:t>
            </a:r>
            <a:r>
              <a:rPr lang="el-GR" sz="1600" i="1" dirty="0">
                <a:ea typeface="MS Mincho" panose="02020609040205080304" pitchFamily="49" charset="-128"/>
              </a:rPr>
              <a:t> υπέρβαση εξουσίας ή καθηκόντων</a:t>
            </a:r>
            <a:endParaRPr lang="el-GR" sz="1600" i="1" dirty="0"/>
          </a:p>
        </p:txBody>
      </p:sp>
      <p:sp>
        <p:nvSpPr>
          <p:cNvPr id="5" name="Ορθογώνιο 4">
            <a:extLst>
              <a:ext uri="{FF2B5EF4-FFF2-40B4-BE49-F238E27FC236}">
                <a16:creationId xmlns:a16="http://schemas.microsoft.com/office/drawing/2014/main" id="{CF8F8C47-1A7B-488A-BD00-AF76D119A204}"/>
              </a:ext>
            </a:extLst>
          </p:cNvPr>
          <p:cNvSpPr/>
          <p:nvPr/>
        </p:nvSpPr>
        <p:spPr>
          <a:xfrm>
            <a:off x="584685" y="3090460"/>
            <a:ext cx="5382344" cy="369332"/>
          </a:xfrm>
          <a:prstGeom prst="rect">
            <a:avLst/>
          </a:prstGeom>
        </p:spPr>
        <p:txBody>
          <a:bodyPr wrap="square">
            <a:spAutoFit/>
          </a:bodyPr>
          <a:lstStyle/>
          <a:p>
            <a:pPr algn="ctr"/>
            <a:r>
              <a:rPr lang="el-GR" i="1" dirty="0">
                <a:ea typeface="MS Mincho" panose="02020609040205080304" pitchFamily="49" charset="-128"/>
              </a:rPr>
              <a:t>οι κανονιστικές πράξεις που δεν δημοσιεύθηκαν</a:t>
            </a:r>
            <a:endParaRPr lang="el-GR" i="1" dirty="0"/>
          </a:p>
        </p:txBody>
      </p:sp>
      <p:pic>
        <p:nvPicPr>
          <p:cNvPr id="8" name="Εικόνα 7">
            <a:extLst>
              <a:ext uri="{FF2B5EF4-FFF2-40B4-BE49-F238E27FC236}">
                <a16:creationId xmlns:a16="http://schemas.microsoft.com/office/drawing/2014/main" id="{7F7318DA-36B0-4188-A895-A2D9B4A68208}"/>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5868144" y="2493822"/>
            <a:ext cx="1564581" cy="965970"/>
          </a:xfrm>
          <a:prstGeom prst="rect">
            <a:avLst/>
          </a:prstGeom>
        </p:spPr>
      </p:pic>
      <p:sp>
        <p:nvSpPr>
          <p:cNvPr id="6" name="Ορθογώνιο 5">
            <a:extLst>
              <a:ext uri="{FF2B5EF4-FFF2-40B4-BE49-F238E27FC236}">
                <a16:creationId xmlns:a16="http://schemas.microsoft.com/office/drawing/2014/main" id="{64A89682-9DDB-4983-948C-F94169D378A1}"/>
              </a:ext>
            </a:extLst>
          </p:cNvPr>
          <p:cNvSpPr/>
          <p:nvPr/>
        </p:nvSpPr>
        <p:spPr>
          <a:xfrm>
            <a:off x="-1773" y="4470212"/>
            <a:ext cx="4717790" cy="646331"/>
          </a:xfrm>
          <a:prstGeom prst="rect">
            <a:avLst/>
          </a:prstGeom>
        </p:spPr>
        <p:txBody>
          <a:bodyPr wrap="square">
            <a:spAutoFit/>
          </a:bodyPr>
          <a:lstStyle/>
          <a:p>
            <a:pPr algn="ctr"/>
            <a:r>
              <a:rPr lang="el-GR" i="1" dirty="0">
                <a:ea typeface="MS Mincho" panose="02020609040205080304" pitchFamily="49" charset="-128"/>
              </a:rPr>
              <a:t>οι ατομικές διοικητικές πράξεις, που δεν έχουν χρονολογία και υπογραφή</a:t>
            </a:r>
            <a:endParaRPr lang="el-GR" i="1" dirty="0"/>
          </a:p>
        </p:txBody>
      </p:sp>
      <p:pic>
        <p:nvPicPr>
          <p:cNvPr id="10" name="Εικόνα 9">
            <a:extLst>
              <a:ext uri="{FF2B5EF4-FFF2-40B4-BE49-F238E27FC236}">
                <a16:creationId xmlns:a16="http://schemas.microsoft.com/office/drawing/2014/main" id="{22E69C5D-396E-4E0A-AD0B-A3E2DF89A788}"/>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4593704" y="4192583"/>
            <a:ext cx="1564581" cy="965970"/>
          </a:xfrm>
          <a:prstGeom prst="rect">
            <a:avLst/>
          </a:prstGeom>
        </p:spPr>
      </p:pic>
      <p:sp>
        <p:nvSpPr>
          <p:cNvPr id="7" name="Θέση υποσέλιδου 6">
            <a:extLst>
              <a:ext uri="{FF2B5EF4-FFF2-40B4-BE49-F238E27FC236}">
                <a16:creationId xmlns:a16="http://schemas.microsoft.com/office/drawing/2014/main" id="{D2FF1AF7-BAFE-4741-8ABB-7E618044B70E}"/>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9" name="Θέση αριθμού διαφάνειας 8">
            <a:extLst>
              <a:ext uri="{FF2B5EF4-FFF2-40B4-BE49-F238E27FC236}">
                <a16:creationId xmlns:a16="http://schemas.microsoft.com/office/drawing/2014/main" id="{AB181E18-682F-4103-8B95-A7126CE5E816}"/>
              </a:ext>
            </a:extLst>
          </p:cNvPr>
          <p:cNvSpPr>
            <a:spLocks noGrp="1"/>
          </p:cNvSpPr>
          <p:nvPr>
            <p:ph type="sldNum" sz="quarter" idx="12"/>
          </p:nvPr>
        </p:nvSpPr>
        <p:spPr/>
        <p:txBody>
          <a:bodyPr/>
          <a:lstStyle/>
          <a:p>
            <a:fld id="{ED7B4A6A-1964-4CFC-A1F8-443DE4ED1966}" type="slidenum">
              <a:rPr lang="es-ES" altLang="el-GR" smtClean="0"/>
              <a:pPr/>
              <a:t>50</a:t>
            </a:fld>
            <a:endParaRPr lang="es-ES" altLang="el-GR"/>
          </a:p>
        </p:txBody>
      </p:sp>
      <p:pic>
        <p:nvPicPr>
          <p:cNvPr id="11" name="Εικόνα 10">
            <a:extLst>
              <a:ext uri="{FF2B5EF4-FFF2-40B4-BE49-F238E27FC236}">
                <a16:creationId xmlns:a16="http://schemas.microsoft.com/office/drawing/2014/main" id="{C43D2985-04AF-4EA7-A0BC-D2939C5C4A96}"/>
              </a:ext>
            </a:extLst>
          </p:cNvPr>
          <p:cNvPicPr>
            <a:picLocks noChangeAspect="1"/>
          </p:cNvPicPr>
          <p:nvPr/>
        </p:nvPicPr>
        <p:blipFill>
          <a:blip r:embed="rId4"/>
          <a:stretch>
            <a:fillRect/>
          </a:stretch>
        </p:blipFill>
        <p:spPr>
          <a:xfrm>
            <a:off x="412763" y="6065932"/>
            <a:ext cx="1688678" cy="358586"/>
          </a:xfrm>
          <a:prstGeom prst="rect">
            <a:avLst/>
          </a:prstGeom>
        </p:spPr>
      </p:pic>
    </p:spTree>
    <p:extLst>
      <p:ext uri="{BB962C8B-B14F-4D97-AF65-F5344CB8AC3E}">
        <p14:creationId xmlns:p14="http://schemas.microsoft.com/office/powerpoint/2010/main" val="227924714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BD7D2ED5-A165-4F3D-9818-C19DC4BFCB34}"/>
              </a:ext>
            </a:extLst>
          </p:cNvPr>
          <p:cNvSpPr/>
          <p:nvPr/>
        </p:nvSpPr>
        <p:spPr>
          <a:xfrm>
            <a:off x="183797" y="332656"/>
            <a:ext cx="8964488" cy="4202561"/>
          </a:xfrm>
          <a:prstGeom prst="rect">
            <a:avLst/>
          </a:prstGeom>
        </p:spPr>
        <p:txBody>
          <a:bodyPr wrap="square">
            <a:spAutoFit/>
          </a:bodyPr>
          <a:lstStyle/>
          <a:p>
            <a:pPr algn="ctr">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b="1" u="sng" dirty="0">
                <a:ea typeface="MS Mincho" panose="02020609040205080304" pitchFamily="49" charset="-128"/>
                <a:cs typeface="Times New Roman" panose="02020603050405020304" pitchFamily="18" charset="0"/>
              </a:rPr>
              <a:t>΄</a:t>
            </a:r>
            <a:r>
              <a:rPr lang="el-GR" b="1" u="sng" dirty="0" err="1">
                <a:ea typeface="MS Mincho" panose="02020609040205080304" pitchFamily="49" charset="-128"/>
                <a:cs typeface="Times New Roman" panose="02020603050405020304" pitchFamily="18" charset="0"/>
              </a:rPr>
              <a:t>Αλλα</a:t>
            </a:r>
            <a:r>
              <a:rPr lang="el-GR" b="1" u="sng" dirty="0">
                <a:ea typeface="MS Mincho" panose="02020609040205080304" pitchFamily="49" charset="-128"/>
                <a:cs typeface="Times New Roman" panose="02020603050405020304" pitchFamily="18" charset="0"/>
              </a:rPr>
              <a:t> ελαττώματα της διοικητικής πράξης, που συνιστούν παράβαση ουσιώδους τύπου</a:t>
            </a:r>
            <a:r>
              <a:rPr lang="el-GR" dirty="0">
                <a:ea typeface="MS Mincho" panose="02020609040205080304" pitchFamily="49" charset="-128"/>
                <a:cs typeface="Times New Roman" panose="02020603050405020304" pitchFamily="18" charset="0"/>
              </a:rPr>
              <a:t> της διοικητικής διαδικασίας, μπορούν να οδηγήσουν στην ακύρωσή της από το </a:t>
            </a:r>
            <a:r>
              <a:rPr lang="el-GR" dirty="0" err="1">
                <a:ea typeface="MS Mincho" panose="02020609040205080304" pitchFamily="49" charset="-128"/>
                <a:cs typeface="Times New Roman" panose="02020603050405020304" pitchFamily="18" charset="0"/>
              </a:rPr>
              <a:t>ΣτΕ</a:t>
            </a:r>
            <a:r>
              <a:rPr lang="el-GR" dirty="0">
                <a:ea typeface="MS Mincho" panose="02020609040205080304" pitchFamily="49" charset="-128"/>
                <a:cs typeface="Times New Roman" panose="02020603050405020304" pitchFamily="18" charset="0"/>
              </a:rPr>
              <a:t>. </a:t>
            </a:r>
          </a:p>
          <a:p>
            <a:pPr algn="ctr">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l-GR" dirty="0">
              <a:latin typeface="Calibri" panose="020F0502020204030204" pitchFamily="34" charset="0"/>
              <a:ea typeface="MS Mincho" panose="02020609040205080304" pitchFamily="49" charset="-128"/>
              <a:cs typeface="Times New Roman" panose="02020603050405020304" pitchFamily="18" charset="0"/>
            </a:endParaRPr>
          </a:p>
          <a:p>
            <a:pPr algn="ctr">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l-GR" dirty="0">
              <a:latin typeface="Calibri" panose="020F0502020204030204" pitchFamily="34" charset="0"/>
              <a:ea typeface="MS Mincho" panose="02020609040205080304" pitchFamily="49" charset="-128"/>
              <a:cs typeface="Times New Roman" panose="02020603050405020304" pitchFamily="18" charset="0"/>
            </a:endParaRPr>
          </a:p>
          <a:p>
            <a:pPr algn="ctr">
              <a:lnSpc>
                <a:spcPct val="150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dirty="0">
                <a:ea typeface="MS Mincho" panose="02020609040205080304" pitchFamily="49" charset="-128"/>
                <a:cs typeface="Times New Roman" panose="02020603050405020304" pitchFamily="18" charset="0"/>
              </a:rPr>
              <a:t>      </a:t>
            </a:r>
            <a:r>
              <a:rPr lang="el-GR" dirty="0" err="1">
                <a:ea typeface="MS Mincho" panose="02020609040205080304" pitchFamily="49" charset="-128"/>
                <a:cs typeface="Times New Roman" panose="02020603050405020304" pitchFamily="18" charset="0"/>
              </a:rPr>
              <a:t>Νομολογιακά</a:t>
            </a:r>
            <a:r>
              <a:rPr lang="el-GR" dirty="0">
                <a:ea typeface="MS Mincho" panose="02020609040205080304" pitchFamily="49" charset="-128"/>
                <a:cs typeface="Times New Roman" panose="02020603050405020304" pitchFamily="18" charset="0"/>
              </a:rPr>
              <a:t> έχει κριθεί ότι η μη αναγραφή του αριθμού πρωτοκόλλου της διοικητικής πράξης, εν προκειμένω της κοινοποίησης της έκθεσης αυτοψίας,  </a:t>
            </a:r>
            <a:r>
              <a:rPr lang="el-GR" b="1" u="sng" dirty="0">
                <a:solidFill>
                  <a:srgbClr val="FF0000"/>
                </a:solidFill>
                <a:ea typeface="MS Mincho" panose="02020609040205080304" pitchFamily="49" charset="-128"/>
                <a:cs typeface="Times New Roman" panose="02020603050405020304" pitchFamily="18" charset="0"/>
              </a:rPr>
              <a:t>δεν επηρεάζει το κύρος της, αφού προσδιοριστικά στοιχεία της ταυτότητας των διοικητικών πράξεων είναι η </a:t>
            </a:r>
            <a:r>
              <a:rPr lang="el-GR" b="1" u="sng" dirty="0" err="1">
                <a:solidFill>
                  <a:srgbClr val="FF0000"/>
                </a:solidFill>
                <a:ea typeface="MS Mincho" panose="02020609040205080304" pitchFamily="49" charset="-128"/>
                <a:cs typeface="Times New Roman" panose="02020603050405020304" pitchFamily="18" charset="0"/>
              </a:rPr>
              <a:t>εκδούσα</a:t>
            </a:r>
            <a:r>
              <a:rPr lang="el-GR" b="1" u="sng" dirty="0">
                <a:solidFill>
                  <a:srgbClr val="FF0000"/>
                </a:solidFill>
                <a:ea typeface="MS Mincho" panose="02020609040205080304" pitchFamily="49" charset="-128"/>
                <a:cs typeface="Times New Roman" panose="02020603050405020304" pitchFamily="18" charset="0"/>
              </a:rPr>
              <a:t> αρχή και η χρονολογία έκδοσής τους</a:t>
            </a:r>
            <a:r>
              <a:rPr lang="el-GR" dirty="0">
                <a:solidFill>
                  <a:srgbClr val="FF0000"/>
                </a:solidFill>
                <a:ea typeface="MS Mincho" panose="02020609040205080304" pitchFamily="49" charset="-128"/>
                <a:cs typeface="Times New Roman" panose="02020603050405020304" pitchFamily="18" charset="0"/>
              </a:rPr>
              <a:t> </a:t>
            </a:r>
            <a:r>
              <a:rPr lang="el-GR" dirty="0">
                <a:ea typeface="MS Mincho" panose="02020609040205080304" pitchFamily="49" charset="-128"/>
                <a:cs typeface="Times New Roman" panose="02020603050405020304" pitchFamily="18" charset="0"/>
              </a:rPr>
              <a:t>( 811/2014 Διοικητικό Εφετείο Αθηνών ).   </a:t>
            </a:r>
            <a:endParaRPr lang="el-GR"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Θέση υποσέλιδου 2">
            <a:extLst>
              <a:ext uri="{FF2B5EF4-FFF2-40B4-BE49-F238E27FC236}">
                <a16:creationId xmlns:a16="http://schemas.microsoft.com/office/drawing/2014/main" id="{363AF6D1-FB70-4490-AD9D-BBDBE9DB1E7B}"/>
              </a:ext>
            </a:extLst>
          </p:cNvPr>
          <p:cNvSpPr>
            <a:spLocks noGrp="1"/>
          </p:cNvSpPr>
          <p:nvPr>
            <p:ph type="ftr" sz="quarter" idx="11"/>
          </p:nvPr>
        </p:nvSpPr>
        <p:spPr/>
        <p:txBody>
          <a:bodyPr/>
          <a:lstStyle/>
          <a:p>
            <a:r>
              <a:rPr lang="el-GR" altLang="el-GR"/>
              <a:t>ΕΠΙΜΕΛΕΙΑ ΑΠΑΝΤΗΣΗΣ ΒΙΚΥ ΒΑΡΔΑ eclass4U</a:t>
            </a:r>
            <a:endParaRPr lang="es-ES" altLang="el-GR"/>
          </a:p>
        </p:txBody>
      </p:sp>
      <p:sp>
        <p:nvSpPr>
          <p:cNvPr id="4" name="Θέση αριθμού διαφάνειας 3">
            <a:extLst>
              <a:ext uri="{FF2B5EF4-FFF2-40B4-BE49-F238E27FC236}">
                <a16:creationId xmlns:a16="http://schemas.microsoft.com/office/drawing/2014/main" id="{3C03FBF5-C9EF-45C2-8085-140460814837}"/>
              </a:ext>
            </a:extLst>
          </p:cNvPr>
          <p:cNvSpPr>
            <a:spLocks noGrp="1"/>
          </p:cNvSpPr>
          <p:nvPr>
            <p:ph type="sldNum" sz="quarter" idx="12"/>
          </p:nvPr>
        </p:nvSpPr>
        <p:spPr/>
        <p:txBody>
          <a:bodyPr/>
          <a:lstStyle/>
          <a:p>
            <a:fld id="{ED7B4A6A-1964-4CFC-A1F8-443DE4ED1966}" type="slidenum">
              <a:rPr lang="es-ES" altLang="el-GR" smtClean="0"/>
              <a:pPr/>
              <a:t>51</a:t>
            </a:fld>
            <a:endParaRPr lang="es-ES" altLang="el-GR"/>
          </a:p>
        </p:txBody>
      </p:sp>
      <p:pic>
        <p:nvPicPr>
          <p:cNvPr id="5" name="Εικόνα 4">
            <a:extLst>
              <a:ext uri="{FF2B5EF4-FFF2-40B4-BE49-F238E27FC236}">
                <a16:creationId xmlns:a16="http://schemas.microsoft.com/office/drawing/2014/main" id="{CE99C689-AA8C-45D2-99E6-A0352CCC497E}"/>
              </a:ext>
            </a:extLst>
          </p:cNvPr>
          <p:cNvPicPr>
            <a:picLocks noChangeAspect="1"/>
          </p:cNvPicPr>
          <p:nvPr/>
        </p:nvPicPr>
        <p:blipFill>
          <a:blip r:embed="rId2"/>
          <a:stretch>
            <a:fillRect/>
          </a:stretch>
        </p:blipFill>
        <p:spPr>
          <a:xfrm>
            <a:off x="412763" y="6065932"/>
            <a:ext cx="1688678" cy="358586"/>
          </a:xfrm>
          <a:prstGeom prst="rect">
            <a:avLst/>
          </a:prstGeom>
        </p:spPr>
      </p:pic>
    </p:spTree>
    <p:extLst>
      <p:ext uri="{BB962C8B-B14F-4D97-AF65-F5344CB8AC3E}">
        <p14:creationId xmlns:p14="http://schemas.microsoft.com/office/powerpoint/2010/main" val="380680180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a:xfrm>
            <a:off x="1208441" y="1467566"/>
            <a:ext cx="5366699" cy="2350476"/>
          </a:xfrm>
        </p:spPr>
        <p:txBody>
          <a:bodyPr vert="horz" wrap="square" lIns="68580" tIns="34290" rIns="68580" bIns="34290" numCol="1" rtlCol="0" anchor="t" anchorCtr="0" compatLnSpc="1">
            <a:prstTxWarp prst="textNoShape">
              <a:avLst/>
            </a:prstTxWarp>
            <a:normAutofit/>
          </a:bodyPr>
          <a:lstStyle/>
          <a:p>
            <a:pPr algn="l"/>
            <a:r>
              <a:rPr lang="en-US" sz="4950" dirty="0">
                <a:solidFill>
                  <a:srgbClr val="1F2D29"/>
                </a:solidFill>
              </a:rPr>
              <a:t>ΤΕΛΟΣ ΠΑΡΟΥΣΙΑΣΗΣ</a:t>
            </a:r>
          </a:p>
        </p:txBody>
      </p:sp>
      <p:sp>
        <p:nvSpPr>
          <p:cNvPr id="4" name="3 - Θέση υποσέλιδου"/>
          <p:cNvSpPr>
            <a:spLocks noGrp="1"/>
          </p:cNvSpPr>
          <p:nvPr>
            <p:ph type="ftr" sz="quarter" idx="11"/>
          </p:nvPr>
        </p:nvSpPr>
        <p:spPr>
          <a:xfrm rot="5400000">
            <a:off x="-1677848" y="3603108"/>
            <a:ext cx="4414014" cy="134382"/>
          </a:xfrm>
        </p:spPr>
        <p:txBody>
          <a:bodyPr vert="horz" wrap="square" lIns="68580" tIns="34290" rIns="68580" bIns="13716" numCol="1" rtlCol="0" anchor="b" anchorCtr="0" compatLnSpc="1">
            <a:prstTxWarp prst="textNoShape">
              <a:avLst/>
            </a:prstTxWarp>
            <a:normAutofit fontScale="47500" lnSpcReduction="20000"/>
          </a:bodyPr>
          <a:lstStyle/>
          <a:p>
            <a:pPr>
              <a:lnSpc>
                <a:spcPct val="90000"/>
              </a:lnSpc>
              <a:spcAft>
                <a:spcPts val="450"/>
              </a:spcAft>
            </a:pPr>
            <a:r>
              <a:rPr lang="en-US">
                <a:solidFill>
                  <a:srgbClr val="FFFFFF"/>
                </a:solidFill>
              </a:rPr>
              <a:t>vicky.varda@eclass4u.gr</a:t>
            </a:r>
          </a:p>
        </p:txBody>
      </p:sp>
      <p:sp>
        <p:nvSpPr>
          <p:cNvPr id="2" name="Θέση αριθμού διαφάνειας 1"/>
          <p:cNvSpPr>
            <a:spLocks noGrp="1"/>
          </p:cNvSpPr>
          <p:nvPr>
            <p:ph type="sldNum" sz="quarter" idx="12"/>
          </p:nvPr>
        </p:nvSpPr>
        <p:spPr>
          <a:xfrm>
            <a:off x="118806" y="980695"/>
            <a:ext cx="477545" cy="242138"/>
          </a:xfrm>
        </p:spPr>
        <p:txBody>
          <a:bodyPr vert="horz" wrap="square" lIns="68580" tIns="34290" rIns="34290" bIns="34290" numCol="1" rtlCol="0" anchor="ctr" anchorCtr="0" compatLnSpc="1">
            <a:prstTxWarp prst="textNoShape">
              <a:avLst/>
            </a:prstTxWarp>
            <a:normAutofit/>
          </a:bodyPr>
          <a:lstStyle/>
          <a:p>
            <a:pPr>
              <a:lnSpc>
                <a:spcPct val="90000"/>
              </a:lnSpc>
              <a:spcAft>
                <a:spcPts val="450"/>
              </a:spcAft>
            </a:pPr>
            <a:fld id="{256D3EEF-DE4E-429D-8EC4-DDC531AFF587}" type="slidenum">
              <a:rPr lang="en-US" sz="1125">
                <a:solidFill>
                  <a:srgbClr val="FFFFFF"/>
                </a:solidFill>
                <a:latin typeface="+mn-lt"/>
              </a:rPr>
              <a:pPr>
                <a:lnSpc>
                  <a:spcPct val="90000"/>
                </a:lnSpc>
                <a:spcAft>
                  <a:spcPts val="450"/>
                </a:spcAft>
              </a:pPr>
              <a:t>52</a:t>
            </a:fld>
            <a:endParaRPr lang="en-US" sz="1125">
              <a:solidFill>
                <a:srgbClr val="FFFFFF"/>
              </a:solidFill>
              <a:latin typeface="+mn-lt"/>
            </a:endParaRPr>
          </a:p>
        </p:txBody>
      </p:sp>
      <p:pic>
        <p:nvPicPr>
          <p:cNvPr id="17" name="Εικόνα 16">
            <a:extLst>
              <a:ext uri="{FF2B5EF4-FFF2-40B4-BE49-F238E27FC236}">
                <a16:creationId xmlns:a16="http://schemas.microsoft.com/office/drawing/2014/main" id="{950ECDA9-52DF-4887-8D3C-5B179EAEFA06}"/>
              </a:ext>
            </a:extLst>
          </p:cNvPr>
          <p:cNvPicPr>
            <a:picLocks noChangeAspect="1"/>
          </p:cNvPicPr>
          <p:nvPr/>
        </p:nvPicPr>
        <p:blipFill>
          <a:blip r:embed="rId2"/>
          <a:stretch>
            <a:fillRect/>
          </a:stretch>
        </p:blipFill>
        <p:spPr>
          <a:xfrm>
            <a:off x="1115616" y="5169565"/>
            <a:ext cx="2080260" cy="441737"/>
          </a:xfrm>
          <a:prstGeom prst="rect">
            <a:avLst/>
          </a:prstGeom>
        </p:spPr>
      </p:pic>
    </p:spTree>
    <p:extLst>
      <p:ext uri="{BB962C8B-B14F-4D97-AF65-F5344CB8AC3E}">
        <p14:creationId xmlns:p14="http://schemas.microsoft.com/office/powerpoint/2010/main" val="84761835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6005</Words>
  <Application>Microsoft Office PowerPoint</Application>
  <PresentationFormat>Προβολή στην οθόνη (4:3)</PresentationFormat>
  <Paragraphs>355</Paragraphs>
  <Slides>52</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52</vt:i4>
      </vt:variant>
    </vt:vector>
  </HeadingPairs>
  <TitlesOfParts>
    <vt:vector size="57" baseType="lpstr">
      <vt:lpstr>Arial</vt:lpstr>
      <vt:lpstr>Arial Black</vt:lpstr>
      <vt:lpstr>Arial Narrow</vt:lpstr>
      <vt:lpstr>Calibri</vt:lpstr>
      <vt:lpstr>Diseño predeterminado</vt:lpstr>
      <vt:lpstr>Παρουσίαση του PowerPoint</vt:lpstr>
      <vt:lpstr>Παρουσίαση του PowerPoint</vt:lpstr>
      <vt:lpstr>Παρουσίαση του PowerPoint</vt:lpstr>
      <vt:lpstr>Παρουσίαση του PowerPoint</vt:lpstr>
      <vt:lpstr>ΔΙΟΙΚΗΤΙΚΗ ΠΡΑΞΗ </vt:lpstr>
      <vt:lpstr>Στοιχεία και χαρακτηριστικά  της Διοικητικής Πράξης Προνόμια της Δημόσιας Διοίκησης </vt:lpstr>
      <vt:lpstr>Η διάκριση μεταξύ ατομικών και κανονιστικών διοικητικών πράξεων και η σημασία της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ΣΥΜΠΕΡΑΣΜΑ</vt:lpstr>
      <vt:lpstr>Παρουσίαση του PowerPoint</vt:lpstr>
      <vt:lpstr>Τύπος των Διοικητικών Πράξεων </vt:lpstr>
      <vt:lpstr>Δημοσίευση </vt:lpstr>
      <vt:lpstr>Κοινοποίηση </vt:lpstr>
      <vt:lpstr>Παρουσίαση του PowerPoint</vt:lpstr>
      <vt:lpstr>Παρουσίαση του PowerPoint</vt:lpstr>
      <vt:lpstr>Παρουσίαση του PowerPoint</vt:lpstr>
      <vt:lpstr>Παρουσίαση του PowerPoint</vt:lpstr>
      <vt:lpstr>Αιτιολογία Διοικητικών Πράξεων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ΤΕΛΟΣ ΠΑΡΟΥΣΙΑΣΗΣ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vicky varda</dc:creator>
  <cp:lastModifiedBy>vicky varda</cp:lastModifiedBy>
  <cp:revision>3</cp:revision>
  <dcterms:created xsi:type="dcterms:W3CDTF">2018-12-22T04:59:04Z</dcterms:created>
  <dcterms:modified xsi:type="dcterms:W3CDTF">2018-12-22T05:02:24Z</dcterms:modified>
</cp:coreProperties>
</file>