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19"/>
  </p:notesMasterIdLst>
  <p:handoutMasterIdLst>
    <p:handoutMasterId r:id="rId20"/>
  </p:handoutMasterIdLst>
  <p:sldIdLst>
    <p:sldId id="268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82" r:id="rId13"/>
    <p:sldId id="277" r:id="rId14"/>
    <p:sldId id="278" r:id="rId15"/>
    <p:sldId id="279" r:id="rId16"/>
    <p:sldId id="280" r:id="rId17"/>
    <p:sldId id="281" r:id="rId18"/>
  </p:sldIdLst>
  <p:sldSz cx="12192000" cy="6858000"/>
  <p:notesSz cx="6858000" cy="9144000"/>
  <p:defaultTextStyle>
    <a:defPPr rtl="0">
      <a:defRPr lang="el-g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58" y="4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l-GR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5989AF-D165-4DC3-8ED9-23ABC1A13E87}" type="datetime1">
              <a:rPr lang="el-GR" smtClean="0"/>
              <a:t>27/10/2020</a:t>
            </a:fld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823BED-889D-4675-B830-85EC3976F68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1102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l-GR" noProof="0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C570473-D7BB-4FBC-B18C-FCB08FDC91B7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l-GR" noProof="0" dirty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l-GR" noProof="0" dirty="0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l-GR" noProof="0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2F7FBCA-4BE8-4FB5-91BD-69C6AC6BDB5D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711236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F7FBCA-4BE8-4FB5-91BD-69C6AC6BDB5D}" type="slidenum">
              <a:rPr lang="el-GR" smtClean="0"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75544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F7FBCA-4BE8-4FB5-91BD-69C6AC6BDB5D}" type="slidenum">
              <a:rPr lang="el-GR" smtClean="0"/>
              <a:t>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96785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rtlCol="0"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 rtlCol="0"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l-GR" noProof="0"/>
              <a:t>Κάντε κλικ για να επεξεργαστείτε τον υπότιτλο του υποδείγματος</a:t>
            </a:r>
            <a:endParaRPr lang="el-GR" noProof="0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rtl="0"/>
            <a:fld id="{AAE46D1A-B833-456C-9205-3636E966D0CB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el-GR" noProof="0" smtClean="0"/>
              <a:pPr/>
              <a:t>‹#›</a:t>
            </a:fld>
            <a:endParaRPr lang="el-GR" noProof="0" dirty="0"/>
          </a:p>
        </p:txBody>
      </p:sp>
      <p:sp>
        <p:nvSpPr>
          <p:cNvPr id="7" name="Ορθογώνιο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5EB80D-A6A0-45FC-A13D-104E59D1CE6A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rtlCol="0"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C074FF-6D10-4E2B-B6FD-8CBAF39F6FB8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 dirty="0"/>
          </a:p>
        </p:txBody>
      </p:sp>
      <p:sp>
        <p:nvSpPr>
          <p:cNvPr id="7" name="Ορθογώνιο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B52A98-27C9-4C49-A0F6-E980A1312164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rtlCol="0"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l-GR" noProof="0"/>
              <a:t>Στυλ κειμένου υποδείγματος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8C8BE9-9647-403E-BED5-315BAD2F7CBB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B129A-5DF6-4287-9ACC-3AD6A1A955FC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8D9732-8B92-45DF-8BAE-43C2E5629BB0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B859D2-6D98-43AE-8B84-5F3330C8C942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rtlCol="0"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εικόνας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rtlCol="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l-GR" noProof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F420C5-F1F5-427E-AA4C-47081528210B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883397-70A6-4AE9-BC94-841F03647245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 rtlCol="0"/>
          <a:lstStyle/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62779B-F621-41C9-A0DF-517CB9EA5CBE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l-GR" noProof="0" dirty="0"/>
              <a:t>Κάντε κλικ για να επεξεργαστείτε το 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l-GR" noProof="0" dirty="0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17078396-E8BE-4B6A-8EA2-0A1C03AB39D7}" type="datetime1">
              <a:rPr lang="el-GR" noProof="0" smtClean="0"/>
              <a:t>27/10/2020</a:t>
            </a:fld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el-GR" noProof="0" smtClean="0"/>
              <a:pPr/>
              <a:t>‹#›</a:t>
            </a:fld>
            <a:endParaRPr lang="el-GR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ur-lex.europa.eu/legal-content/EL/TXT/?uri=celex%3A12012E%2FTX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κοντινή λήψη εικόνας σελίδων ενός βιβλίου">
            <a:extLst>
              <a:ext uri="{FF2B5EF4-FFF2-40B4-BE49-F238E27FC236}">
                <a16:creationId xmlns:a16="http://schemas.microsoft.com/office/drawing/2014/main" id="{E8B6E499-B9AF-4C9F-9B5A-1EFCE8B402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40" r="9545"/>
          <a:stretch/>
        </p:blipFill>
        <p:spPr>
          <a:xfrm>
            <a:off x="0" y="10"/>
            <a:ext cx="5643239" cy="6857990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DAE48B8D-7A59-42A4-A61B-B66E6063D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4928" y="92075"/>
            <a:ext cx="5447071" cy="4708525"/>
          </a:xfrm>
        </p:spPr>
        <p:txBody>
          <a:bodyPr rtlCol="0">
            <a:normAutofit/>
          </a:bodyPr>
          <a:lstStyle/>
          <a:p>
            <a:pPr algn="ctr"/>
            <a:r>
              <a:rPr lang="el-GR" sz="3600" dirty="0"/>
              <a:t>ΔΕΟ10</a:t>
            </a:r>
            <a:br>
              <a:rPr lang="el-GR" sz="3600" dirty="0"/>
            </a:br>
            <a:br>
              <a:rPr lang="el-GR" sz="3600" dirty="0"/>
            </a:br>
            <a:br>
              <a:rPr lang="el-GR" sz="3600" dirty="0"/>
            </a:br>
            <a:r>
              <a:rPr lang="el-GR" sz="3600" dirty="0"/>
              <a:t>ΑΠΑΝΤΗΣΗ ΠΡΩΤΗΣ ΕΡΓΑΣΙΑΣ </a:t>
            </a:r>
            <a:br>
              <a:rPr lang="el-GR" sz="3600" dirty="0"/>
            </a:br>
            <a:br>
              <a:rPr lang="el-GR" sz="3600" dirty="0"/>
            </a:br>
            <a:br>
              <a:rPr lang="el-GR" sz="3600" dirty="0"/>
            </a:br>
            <a:r>
              <a:rPr lang="el-GR" sz="3600" dirty="0"/>
              <a:t>[2020-2021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3871044-9D2C-42D1-8B31-E3D6F11C6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688" y="4800600"/>
            <a:ext cx="3950503" cy="1691640"/>
          </a:xfrm>
        </p:spPr>
        <p:txBody>
          <a:bodyPr rtlCol="0">
            <a:normAutofit/>
          </a:bodyPr>
          <a:lstStyle/>
          <a:p>
            <a:pPr rtl="0"/>
            <a:r>
              <a:rPr lang="el-GR" dirty="0" err="1">
                <a:solidFill>
                  <a:schemeClr val="tx1">
                    <a:lumMod val="85000"/>
                  </a:schemeClr>
                </a:solidFill>
              </a:rPr>
              <a:t>Sit</a:t>
            </a:r>
            <a:r>
              <a:rPr lang="el-G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l-GR" dirty="0" err="1">
                <a:solidFill>
                  <a:schemeClr val="tx1">
                    <a:lumMod val="85000"/>
                  </a:schemeClr>
                </a:solidFill>
              </a:rPr>
              <a:t>Dolor</a:t>
            </a:r>
            <a:r>
              <a:rPr lang="el-G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l-GR" dirty="0" err="1">
                <a:solidFill>
                  <a:schemeClr val="tx1">
                    <a:lumMod val="85000"/>
                  </a:schemeClr>
                </a:solidFill>
              </a:rPr>
              <a:t>Amet</a:t>
            </a:r>
            <a:endParaRPr lang="el-GR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13639C5-3FAA-458C-B793-C9BA9190A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93ABDAF-48ED-4FD3-9C5E-E253D7876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pPr rtl="0"/>
              <a:t>1</a:t>
            </a:fld>
            <a:endParaRPr lang="el-GR" noProof="0" dirty="0"/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1A3BE87-F4D8-47EB-A2FD-F147EACA6C12}"/>
              </a:ext>
            </a:extLst>
          </p:cNvPr>
          <p:cNvSpPr/>
          <p:nvPr/>
        </p:nvSpPr>
        <p:spPr>
          <a:xfrm>
            <a:off x="2728210" y="365760"/>
            <a:ext cx="4876995" cy="2080578"/>
          </a:xfrm>
          <a:prstGeom prst="cloudCallout">
            <a:avLst>
              <a:gd name="adj1" fmla="val -22469"/>
              <a:gd name="adj2" fmla="val 982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3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[27-10-20]</a:t>
            </a:r>
            <a:endParaRPr lang="el-G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6644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B5BABA-6BFF-4FE1-92EC-96E5906F5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</p:spPr>
        <p:txBody>
          <a:bodyPr rtlCol="0">
            <a:normAutofit/>
          </a:bodyPr>
          <a:lstStyle/>
          <a:p>
            <a:r>
              <a:rPr lang="el-GR" dirty="0"/>
              <a:t>ΕΙΣΑΓΩΓΗ</a:t>
            </a:r>
          </a:p>
        </p:txBody>
      </p:sp>
      <p:pic>
        <p:nvPicPr>
          <p:cNvPr id="5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9BAB7C65-22B1-4B11-BB2D-E850F19207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225400" y="7729"/>
            <a:ext cx="1407805" cy="567680"/>
          </a:xfrm>
          <a:prstGeom prst="rect">
            <a:avLst/>
          </a:prstGeom>
        </p:spPr>
      </p:pic>
      <p:sp>
        <p:nvSpPr>
          <p:cNvPr id="7" name="Θέση υποσέλιδου 6">
            <a:extLst>
              <a:ext uri="{FF2B5EF4-FFF2-40B4-BE49-F238E27FC236}">
                <a16:creationId xmlns:a16="http://schemas.microsoft.com/office/drawing/2014/main" id="{B10E5EF2-25BF-4341-81DA-ADB56B96E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8" name="Θέση αριθμού διαφάνειας 7">
            <a:extLst>
              <a:ext uri="{FF2B5EF4-FFF2-40B4-BE49-F238E27FC236}">
                <a16:creationId xmlns:a16="http://schemas.microsoft.com/office/drawing/2014/main" id="{6B2D7C9C-48D1-456A-8668-C3E0BF01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2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692096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>
            <a:extLst>
              <a:ext uri="{FF2B5EF4-FFF2-40B4-BE49-F238E27FC236}">
                <a16:creationId xmlns:a16="http://schemas.microsoft.com/office/drawing/2014/main" id="{BE2F5695-8EE0-4A75-BFFF-F17C1DB94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ΜΕΡΟΣ ΠΡΩΤΟ-</a:t>
            </a:r>
          </a:p>
        </p:txBody>
      </p:sp>
      <p:sp>
        <p:nvSpPr>
          <p:cNvPr id="7" name="Θέση κειμένου 6">
            <a:extLst>
              <a:ext uri="{FF2B5EF4-FFF2-40B4-BE49-F238E27FC236}">
                <a16:creationId xmlns:a16="http://schemas.microsoft.com/office/drawing/2014/main" id="{C57130BC-E322-439E-85AD-4F594E02B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ΣΥΝΤΑΓΜΑΤΙΚΟ ΔΙΚΑΙΟ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95FD09C0-737E-4E47-B5D9-CB9E6B98AC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46707" y="81920"/>
            <a:ext cx="1407805" cy="567680"/>
          </a:xfrm>
          <a:prstGeom prst="rect">
            <a:avLst/>
          </a:prstGeom>
        </p:spPr>
      </p:pic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BE7E8C12-B06B-4A29-98C1-6B90CF3BA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0D6AB3C-0511-4C00-9C48-4C50D57C9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3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890957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FAF5B0-31D2-4B6D-B007-8710AA0BA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kern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Α.1. Η ΘΕΣΗ ΤΗΣ ΔΗΜΟΚΡΑΤΙΚΗΣ ΑΡΧΗΣ ΣΤΟ ΕΛΛΗΝΙΚΟ ΔΙΚΑΙΟ </a:t>
            </a:r>
            <a:br>
              <a:rPr lang="el-GR" sz="4000" b="1" kern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el-GR" sz="16600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DA0E49B-EFDD-479A-93DE-71CC303DF0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800" b="1" dirty="0">
                <a:ln>
                  <a:noFill/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[Θεωρία θα βρείτε στο Παπαδοπούλου, 2015, σελ.108-112]</a:t>
            </a:r>
          </a:p>
          <a:p>
            <a:endParaRPr lang="el-GR" dirty="0"/>
          </a:p>
        </p:txBody>
      </p:sp>
      <p:pic>
        <p:nvPicPr>
          <p:cNvPr id="8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68E38CBA-53CB-4127-B6F8-C766072AC1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25400" y="7729"/>
            <a:ext cx="1407805" cy="567680"/>
          </a:xfrm>
          <a:prstGeom prst="rect">
            <a:avLst/>
          </a:prstGeom>
        </p:spPr>
      </p:pic>
      <p:sp>
        <p:nvSpPr>
          <p:cNvPr id="9" name="Θέση υποσέλιδου 8">
            <a:extLst>
              <a:ext uri="{FF2B5EF4-FFF2-40B4-BE49-F238E27FC236}">
                <a16:creationId xmlns:a16="http://schemas.microsoft.com/office/drawing/2014/main" id="{859580C0-940D-44BD-9807-4112E8CCD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10" name="Θέση αριθμού διαφάνειας 9">
            <a:extLst>
              <a:ext uri="{FF2B5EF4-FFF2-40B4-BE49-F238E27FC236}">
                <a16:creationId xmlns:a16="http://schemas.microsoft.com/office/drawing/2014/main" id="{EF2F2D44-82FB-4178-B0E3-2E93882FB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4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46934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>
            <a:extLst>
              <a:ext uri="{FF2B5EF4-FFF2-40B4-BE49-F238E27FC236}">
                <a16:creationId xmlns:a16="http://schemas.microsoft.com/office/drawing/2014/main" id="{97E0E229-5ABC-4699-A76E-3C6B534B7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Α.1.2. Δημοκρατική Αρχή και Αντιπροσωπευτική Αρχή</a:t>
            </a:r>
          </a:p>
        </p:txBody>
      </p:sp>
      <p:pic>
        <p:nvPicPr>
          <p:cNvPr id="5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40B2EECB-4B74-4923-A9B3-A21AFE01E5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25400" y="7729"/>
            <a:ext cx="1407805" cy="567680"/>
          </a:xfrm>
          <a:prstGeom prst="rect">
            <a:avLst/>
          </a:prstGeom>
        </p:spPr>
      </p:pic>
      <p:sp>
        <p:nvSpPr>
          <p:cNvPr id="7" name="Θέση υποσέλιδου 6">
            <a:extLst>
              <a:ext uri="{FF2B5EF4-FFF2-40B4-BE49-F238E27FC236}">
                <a16:creationId xmlns:a16="http://schemas.microsoft.com/office/drawing/2014/main" id="{8F8A6FD6-E6D7-4904-AD6F-082DB4ABB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8" name="Θέση αριθμού διαφάνειας 7">
            <a:extLst>
              <a:ext uri="{FF2B5EF4-FFF2-40B4-BE49-F238E27FC236}">
                <a16:creationId xmlns:a16="http://schemas.microsoft.com/office/drawing/2014/main" id="{5719FFC0-11D7-4C8D-936A-63F4CEF3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5</a:t>
            </a:fld>
            <a:endParaRPr lang="el-GR" noProof="0" dirty="0"/>
          </a:p>
        </p:txBody>
      </p:sp>
      <p:sp>
        <p:nvSpPr>
          <p:cNvPr id="9" name="Θέση κειμένου 3">
            <a:extLst>
              <a:ext uri="{FF2B5EF4-FFF2-40B4-BE49-F238E27FC236}">
                <a16:creationId xmlns:a16="http://schemas.microsoft.com/office/drawing/2014/main" id="{AC3B86A8-7340-4B47-B350-C1A283180E48}"/>
              </a:ext>
            </a:extLst>
          </p:cNvPr>
          <p:cNvSpPr txBox="1">
            <a:spLocks/>
          </p:cNvSpPr>
          <p:nvPr/>
        </p:nvSpPr>
        <p:spPr>
          <a:xfrm>
            <a:off x="1261872" y="4800600"/>
            <a:ext cx="9418320" cy="169164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l-GR" sz="1800" b="1" dirty="0">
                <a:ln>
                  <a:noFill/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[Θεωρία θα βρείτε στο Παπαδοπούλου, 2015, σελ.114-118]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22046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D3A96B-8A2A-4D55-A6D5-A142DA9A8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44" y="920397"/>
            <a:ext cx="9692640" cy="1325562"/>
          </a:xfrm>
        </p:spPr>
        <p:txBody>
          <a:bodyPr/>
          <a:lstStyle/>
          <a:p>
            <a:r>
              <a:rPr lang="el-GR" dirty="0"/>
              <a:t>Α.2.1. Δημοκρατική Αρχή και Αρχή του Κράτους Δικαίου</a:t>
            </a:r>
          </a:p>
        </p:txBody>
      </p:sp>
      <p:pic>
        <p:nvPicPr>
          <p:cNvPr id="4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D1267E86-0BF4-4D74-BDF8-CAC05D4F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31081" y="50753"/>
            <a:ext cx="1407805" cy="567680"/>
          </a:xfrm>
          <a:prstGeom prst="rect">
            <a:avLst/>
          </a:prstGeom>
        </p:spPr>
      </p:pic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75BB059-8BDC-41FA-BE03-AD3A50BA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CD0DE6-6F62-411E-B635-19716266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6</a:t>
            </a:fld>
            <a:endParaRPr lang="el-GR" noProof="0" dirty="0"/>
          </a:p>
        </p:txBody>
      </p:sp>
      <p:sp>
        <p:nvSpPr>
          <p:cNvPr id="7" name="Θέση κειμένου 3">
            <a:extLst>
              <a:ext uri="{FF2B5EF4-FFF2-40B4-BE49-F238E27FC236}">
                <a16:creationId xmlns:a16="http://schemas.microsoft.com/office/drawing/2014/main" id="{4ED607D7-5219-44AE-9629-C36258BEDE85}"/>
              </a:ext>
            </a:extLst>
          </p:cNvPr>
          <p:cNvSpPr txBox="1">
            <a:spLocks/>
          </p:cNvSpPr>
          <p:nvPr/>
        </p:nvSpPr>
        <p:spPr>
          <a:xfrm>
            <a:off x="816663" y="4777422"/>
            <a:ext cx="9418320" cy="169164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800" b="1" dirty="0">
                <a:ln>
                  <a:noFill/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[Θεωρία θα βρείτε στο Παπαδοπούλου, 2015, σελ.85]</a:t>
            </a:r>
          </a:p>
          <a:p>
            <a:pPr marL="0" indent="0">
              <a:buNone/>
            </a:pPr>
            <a:endParaRPr lang="el-GR" b="1" dirty="0">
              <a:solidFill>
                <a:srgbClr val="00B0F0"/>
              </a:solidFill>
              <a:effectLst>
                <a:reflection blurRad="6350" stA="53000" endA="300" endPos="35500" dir="5400000" sy="-90000" algn="bl"/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92261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D3A96B-8A2A-4D55-A6D5-A142DA9A8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44" y="920397"/>
            <a:ext cx="9692640" cy="1325562"/>
          </a:xfrm>
        </p:spPr>
        <p:txBody>
          <a:bodyPr/>
          <a:lstStyle/>
          <a:p>
            <a:r>
              <a:rPr lang="el-GR" dirty="0"/>
              <a:t>Α.3.1. Δημοκρατική Αρχή και Αρχή του Κοινωνικού Κράτους</a:t>
            </a:r>
          </a:p>
        </p:txBody>
      </p:sp>
      <p:pic>
        <p:nvPicPr>
          <p:cNvPr id="4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D1267E86-0BF4-4D74-BDF8-CAC05D4F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31081" y="50753"/>
            <a:ext cx="1407805" cy="567680"/>
          </a:xfrm>
          <a:prstGeom prst="rect">
            <a:avLst/>
          </a:prstGeom>
        </p:spPr>
      </p:pic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75BB059-8BDC-41FA-BE03-AD3A50BA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CD0DE6-6F62-411E-B635-19716266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7</a:t>
            </a:fld>
            <a:endParaRPr lang="el-GR" noProof="0" dirty="0"/>
          </a:p>
        </p:txBody>
      </p:sp>
      <p:sp>
        <p:nvSpPr>
          <p:cNvPr id="3" name="Θέση κειμένου 3">
            <a:extLst>
              <a:ext uri="{FF2B5EF4-FFF2-40B4-BE49-F238E27FC236}">
                <a16:creationId xmlns:a16="http://schemas.microsoft.com/office/drawing/2014/main" id="{FA2F52B0-43D3-405B-AA45-2E6C4308A50E}"/>
              </a:ext>
            </a:extLst>
          </p:cNvPr>
          <p:cNvSpPr txBox="1">
            <a:spLocks/>
          </p:cNvSpPr>
          <p:nvPr/>
        </p:nvSpPr>
        <p:spPr>
          <a:xfrm>
            <a:off x="816663" y="4777422"/>
            <a:ext cx="9418320" cy="169164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l-GR" sz="1800" b="1" dirty="0">
                <a:ln>
                  <a:noFill/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[Θεωρία θα βρείτε στο Παπαδοπούλου, 2015, σελ.103-105]</a:t>
            </a:r>
          </a:p>
          <a:p>
            <a:pPr marL="0" indent="0">
              <a:buNone/>
            </a:pPr>
            <a:endParaRPr lang="el-GR" b="1" dirty="0">
              <a:solidFill>
                <a:srgbClr val="00B0F0"/>
              </a:solidFill>
              <a:effectLst>
                <a:reflection blurRad="6350" stA="53000" endA="300" endPos="35500" dir="5400000" sy="-90000" algn="bl"/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11941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D3A96B-8A2A-4D55-A6D5-A142DA9A8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44" y="920397"/>
            <a:ext cx="9692640" cy="1325562"/>
          </a:xfrm>
        </p:spPr>
        <p:txBody>
          <a:bodyPr/>
          <a:lstStyle/>
          <a:p>
            <a:r>
              <a:rPr lang="el-GR" dirty="0"/>
              <a:t>Α.4.1. Δημοκρατική Αρχή και Αρχή του Πολυκομματισμού</a:t>
            </a:r>
          </a:p>
        </p:txBody>
      </p:sp>
      <p:pic>
        <p:nvPicPr>
          <p:cNvPr id="4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D1267E86-0BF4-4D74-BDF8-CAC05D4F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31081" y="50753"/>
            <a:ext cx="1407805" cy="567680"/>
          </a:xfrm>
          <a:prstGeom prst="rect">
            <a:avLst/>
          </a:prstGeom>
        </p:spPr>
      </p:pic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75BB059-8BDC-41FA-BE03-AD3A50BA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CD0DE6-6F62-411E-B635-19716266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8</a:t>
            </a:fld>
            <a:endParaRPr lang="el-GR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129241-35F1-4EB4-8066-674AC9BC1E50}"/>
              </a:ext>
            </a:extLst>
          </p:cNvPr>
          <p:cNvSpPr txBox="1"/>
          <p:nvPr/>
        </p:nvSpPr>
        <p:spPr>
          <a:xfrm>
            <a:off x="1011836" y="4153968"/>
            <a:ext cx="6100996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l-GR" sz="1800" b="1" dirty="0">
                <a:ln>
                  <a:noFill/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[Θεωρία θα βρείτε στο Παπαδοπούλου, 2015, σελ.122-123]</a:t>
            </a:r>
          </a:p>
        </p:txBody>
      </p:sp>
    </p:spTree>
    <p:extLst>
      <p:ext uri="{BB962C8B-B14F-4D97-AF65-F5344CB8AC3E}">
        <p14:creationId xmlns:p14="http://schemas.microsoft.com/office/powerpoint/2010/main" val="353147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>
            <a:extLst>
              <a:ext uri="{FF2B5EF4-FFF2-40B4-BE49-F238E27FC236}">
                <a16:creationId xmlns:a16="http://schemas.microsoft.com/office/drawing/2014/main" id="{BE2F5695-8EE0-4A75-BFFF-F17C1DB94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ΜΕΡΟΣ ΔΕΥΤΕΡΟ-</a:t>
            </a:r>
          </a:p>
        </p:txBody>
      </p:sp>
      <p:sp>
        <p:nvSpPr>
          <p:cNvPr id="7" name="Θέση κειμένου 6">
            <a:extLst>
              <a:ext uri="{FF2B5EF4-FFF2-40B4-BE49-F238E27FC236}">
                <a16:creationId xmlns:a16="http://schemas.microsoft.com/office/drawing/2014/main" id="{C57130BC-E322-439E-85AD-4F594E02B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ΕΥΡΩΠΑΙΚΟ ΔΙΚΑΙΟ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95FD09C0-737E-4E47-B5D9-CB9E6B98AC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46707" y="81920"/>
            <a:ext cx="1407805" cy="567680"/>
          </a:xfrm>
          <a:prstGeom prst="rect">
            <a:avLst/>
          </a:prstGeom>
        </p:spPr>
      </p:pic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BE7E8C12-B06B-4A29-98C1-6B90CF3BA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0D6AB3C-0511-4C00-9C48-4C50D57C9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9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452630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D3A96B-8A2A-4D55-A6D5-A142DA9A8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44" y="920397"/>
            <a:ext cx="9692640" cy="1325562"/>
          </a:xfrm>
        </p:spPr>
        <p:txBody>
          <a:bodyPr/>
          <a:lstStyle/>
          <a:p>
            <a:r>
              <a:rPr lang="el-GR" dirty="0"/>
              <a:t>B.1. 1.ΑΡΧΗ ΤΗΣ ΥΠΕΡΟΧΗΣ ΤΟΥ ΕΝΩΣΙΑΚΟΥ ΔΙΚΑΙΟΥ</a:t>
            </a:r>
          </a:p>
        </p:txBody>
      </p:sp>
      <p:pic>
        <p:nvPicPr>
          <p:cNvPr id="4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D1267E86-0BF4-4D74-BDF8-CAC05D4F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31081" y="50753"/>
            <a:ext cx="1407805" cy="567680"/>
          </a:xfrm>
          <a:prstGeom prst="rect">
            <a:avLst/>
          </a:prstGeom>
        </p:spPr>
      </p:pic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75BB059-8BDC-41FA-BE03-AD3A50BA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CD0DE6-6F62-411E-B635-19716266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10</a:t>
            </a:fld>
            <a:endParaRPr lang="el-GR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15B8C8-E482-4B46-872E-383D48C8CC06}"/>
              </a:ext>
            </a:extLst>
          </p:cNvPr>
          <p:cNvSpPr txBox="1"/>
          <p:nvPr/>
        </p:nvSpPr>
        <p:spPr>
          <a:xfrm>
            <a:off x="542343" y="4886793"/>
            <a:ext cx="9216253" cy="976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l-GR" sz="1800" b="1" dirty="0">
                <a:ln>
                  <a:noFill/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[Τόμος Α1, Παπαδοπούλου, 2008-ΕΥΡΩΠΑΙΚΟ ΔΙΚΑΙΟ, σελ.  93-100 και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l-GR" sz="1800" b="1" dirty="0" err="1">
                <a:ln>
                  <a:noFill/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Φεφές</a:t>
            </a:r>
            <a:r>
              <a:rPr lang="el-GR" sz="1800" b="1" dirty="0">
                <a:ln>
                  <a:noFill/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και Αναγνωσταράς, 2010, Σημειώσεις ΕΑΠ, σελ.63-66]</a:t>
            </a:r>
          </a:p>
        </p:txBody>
      </p:sp>
    </p:spTree>
    <p:extLst>
      <p:ext uri="{BB962C8B-B14F-4D97-AF65-F5344CB8AC3E}">
        <p14:creationId xmlns:p14="http://schemas.microsoft.com/office/powerpoint/2010/main" val="4047703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D3A96B-8A2A-4D55-A6D5-A142DA9A8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44" y="920397"/>
            <a:ext cx="9692640" cy="1325562"/>
          </a:xfrm>
        </p:spPr>
        <p:txBody>
          <a:bodyPr>
            <a:normAutofit fontScale="90000"/>
          </a:bodyPr>
          <a:lstStyle/>
          <a:p>
            <a:r>
              <a:rPr lang="el-GR" dirty="0"/>
              <a:t>Β.1.2 Η Αρχή της Υπεροχής σε Σχέση με την Αρχή του Άμεσου Αποτελέσματος / Άμεσης Ισχύος </a:t>
            </a:r>
          </a:p>
        </p:txBody>
      </p:sp>
      <p:pic>
        <p:nvPicPr>
          <p:cNvPr id="4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D1267E86-0BF4-4D74-BDF8-CAC05D4F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31081" y="50753"/>
            <a:ext cx="1407805" cy="567680"/>
          </a:xfrm>
          <a:prstGeom prst="rect">
            <a:avLst/>
          </a:prstGeom>
        </p:spPr>
      </p:pic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75BB059-8BDC-41FA-BE03-AD3A50BA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CD0DE6-6F62-411E-B635-19716266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11</a:t>
            </a:fld>
            <a:endParaRPr lang="el-GR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1C42E1-032A-43B2-959C-D5432A79CFE0}"/>
              </a:ext>
            </a:extLst>
          </p:cNvPr>
          <p:cNvSpPr txBox="1"/>
          <p:nvPr/>
        </p:nvSpPr>
        <p:spPr>
          <a:xfrm>
            <a:off x="259396" y="5043635"/>
            <a:ext cx="8394491" cy="976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l-GR" sz="1800" b="1" dirty="0">
                <a:ln>
                  <a:noFill/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[Τόμος Α1, Παπαδοπούλου, 2008-ΕΥΡΩΠΑΙΚΟ ΔΙΚΑΙΟ, σελ.  78-80 και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l-GR" sz="1800" b="1" dirty="0" err="1">
                <a:ln>
                  <a:noFill/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Φεφές</a:t>
            </a:r>
            <a:r>
              <a:rPr lang="el-GR" sz="1800" b="1" dirty="0">
                <a:ln>
                  <a:noFill/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και Αναγνωσταράς, 2010, Σημειώσεις ΕΑΠ, σελ.63-66]</a:t>
            </a:r>
          </a:p>
        </p:txBody>
      </p:sp>
    </p:spTree>
    <p:extLst>
      <p:ext uri="{BB962C8B-B14F-4D97-AF65-F5344CB8AC3E}">
        <p14:creationId xmlns:p14="http://schemas.microsoft.com/office/powerpoint/2010/main" val="2352342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D3A96B-8A2A-4D55-A6D5-A142DA9A8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44" y="920397"/>
            <a:ext cx="9692640" cy="1325562"/>
          </a:xfrm>
        </p:spPr>
        <p:txBody>
          <a:bodyPr/>
          <a:lstStyle/>
          <a:p>
            <a:r>
              <a:rPr lang="el-GR" dirty="0"/>
              <a:t>ΣΥΜΠΕΡΑΣΜΑΤΑ</a:t>
            </a:r>
          </a:p>
        </p:txBody>
      </p:sp>
      <p:pic>
        <p:nvPicPr>
          <p:cNvPr id="4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D1267E86-0BF4-4D74-BDF8-CAC05D4F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31081" y="50753"/>
            <a:ext cx="1407805" cy="567680"/>
          </a:xfrm>
          <a:prstGeom prst="rect">
            <a:avLst/>
          </a:prstGeom>
        </p:spPr>
      </p:pic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75BB059-8BDC-41FA-BE03-AD3A50BA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CD0DE6-6F62-411E-B635-19716266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12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001039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D3A96B-8A2A-4D55-A6D5-A142DA9A8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43" y="0"/>
            <a:ext cx="7507375" cy="618433"/>
          </a:xfrm>
        </p:spPr>
        <p:txBody>
          <a:bodyPr>
            <a:normAutofit fontScale="90000"/>
          </a:bodyPr>
          <a:lstStyle/>
          <a:p>
            <a:r>
              <a:rPr lang="el-GR" dirty="0"/>
              <a:t>Βιβλιογραφία</a:t>
            </a:r>
          </a:p>
        </p:txBody>
      </p:sp>
      <p:pic>
        <p:nvPicPr>
          <p:cNvPr id="4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D1267E86-0BF4-4D74-BDF8-CAC05D4F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31081" y="50753"/>
            <a:ext cx="1407805" cy="567680"/>
          </a:xfrm>
          <a:prstGeom prst="rect">
            <a:avLst/>
          </a:prstGeom>
        </p:spPr>
      </p:pic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75BB059-8BDC-41FA-BE03-AD3A50BA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CD0DE6-6F62-411E-B635-19716266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13</a:t>
            </a:fld>
            <a:endParaRPr lang="el-GR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0F4138-82F7-4A6C-8B4E-5751433A93E5}"/>
              </a:ext>
            </a:extLst>
          </p:cNvPr>
          <p:cNvSpPr txBox="1"/>
          <p:nvPr/>
        </p:nvSpPr>
        <p:spPr>
          <a:xfrm>
            <a:off x="259396" y="618433"/>
            <a:ext cx="10750496" cy="5816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Ακριβοπούλου Χ.-Ανθόπουλος Χ.(2015), </a:t>
            </a:r>
            <a:r>
              <a:rPr lang="el-GR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Εισαγωγή στο Δίκαιο και στους Συνταγματικούς Θεσμούς</a:t>
            </a: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Βενιζέλος Ε., </a:t>
            </a:r>
            <a:r>
              <a:rPr lang="el-GR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Μαθήματα Συνταγματικού Δικαίου, 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Αθήνα-Κομοτηνή: Αντ. Σάκκουλας,2008</a:t>
            </a: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Παπαδοπούλου Λ.(2008), </a:t>
            </a:r>
            <a:r>
              <a:rPr lang="el-GR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Βασικές Αρχές Δικαίου και Διοίκησης, ΤΟΜΟΣ Α1, Στοιχεία Δικαίου της Ευρωπαϊκής ΄Ενωσης,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Πάτρα: Ελληνικό Ανοικτό Πανεπιστήμιο</a:t>
            </a: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l-GR" sz="16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Παπαδοπούλου Λ.(2015), </a:t>
            </a:r>
            <a:r>
              <a:rPr lang="el-GR" sz="1600" i="1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Συνταγματικό Δίκαιο, Πανεπιστημιακές παραδόσεις,</a:t>
            </a:r>
            <a:r>
              <a:rPr lang="el-GR" sz="16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sz="1400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Παπαδοπούλου Λ.(2008), Βασικές Αρχές Δικαίου και Δικαίου, Στοιχεία Δικαίου της Ευρωπαϊκής ΄Ενωσης, Τόμος Α1, Πάτρα : ΕΑΠ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l-GR" sz="16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Συνθήκη για τη λειτουργία της Ευρωπαϊκής ΄Ενωσης(ΣΛΕΕ), </a:t>
            </a:r>
            <a:r>
              <a:rPr lang="el-GR" sz="16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http://eur-lex.europa.eu/legal-content/EL/TXT/?uri=celex%3A12012E%2FTXT</a:t>
            </a:r>
            <a:endParaRPr lang="el-GR" sz="1400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l-GR" sz="16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Σύνταγμα της Ελλάδος</a:t>
            </a: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Μάνεσης Α., (1980). «Συνταγματικό Δίκαιο Ι», Θεσσαλονίκη: </a:t>
            </a:r>
            <a:r>
              <a:rPr lang="el-GR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Σάκκουλας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l-GR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Μανιτάκης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Α., (2004) «Ελληνικό Συνταγματικό Δίκαιο, Θεμελιώδεις έννοιες», Τόμος Ι, Αθήνα – Θεσσαλονίκη: </a:t>
            </a:r>
            <a:r>
              <a:rPr lang="el-GR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Σάκκουλας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l-GR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Μαυριάς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Κ., </a:t>
            </a:r>
            <a:r>
              <a:rPr lang="el-GR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Συνταγματικό Δίκαιο, 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l-GR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έκδοση, Αθήνα : </a:t>
            </a:r>
            <a:r>
              <a:rPr lang="el-GR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Σάκκουλας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2014</a:t>
            </a: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l-GR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Χρυσόγονος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Κ.,  </a:t>
            </a:r>
            <a:r>
              <a:rPr lang="el-GR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Συνταγματικό Δίκαιο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εκδ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l-GR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Σάκκουλα</a:t>
            </a: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Αθήνα, 2003</a:t>
            </a: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l-G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l-GR" sz="1100" b="1" dirty="0">
                <a:ln>
                  <a:noFill/>
                </a:ln>
                <a:solidFill>
                  <a:srgbClr val="C00000"/>
                </a:solidFill>
                <a:effectLst>
                  <a:reflection blurRad="6350" stA="53000" endA="300" endPos="35500" dir="5400000" sy="-90000" algn="bl"/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ΑΝΑΖΗΤΗΣΤΕ ΣΤΟ ΔΙΑΔΙΚΤΥΟ ΔΙΚΕΣ ΣΑΣ ΑΞΙΟΠΙΣΤΕΣ ΠΗΓΕΣ : βιβλιογραφικές και ηλεκτρονικές, αρθρογραφία, κ.ά.</a:t>
            </a:r>
            <a:endParaRPr lang="el-GR" sz="1600" b="1" dirty="0">
              <a:ln>
                <a:noFill/>
              </a:ln>
              <a:solidFill>
                <a:srgbClr val="00B0F0"/>
              </a:solidFill>
              <a:effectLst>
                <a:reflection blurRad="6350" stA="53000" endA="300" endPos="35500" dir="5400000" sy="-90000" algn="bl"/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108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D3A96B-8A2A-4D55-A6D5-A142DA9A8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44" y="920397"/>
            <a:ext cx="9692640" cy="1325562"/>
          </a:xfrm>
        </p:spPr>
        <p:txBody>
          <a:bodyPr/>
          <a:lstStyle/>
          <a:p>
            <a:endParaRPr lang="el-GR"/>
          </a:p>
        </p:txBody>
      </p:sp>
      <p:pic>
        <p:nvPicPr>
          <p:cNvPr id="4" name="Picture 7" descr="Εικόνα που περιέχει υπογραφή, φωτογραφία, οθόνη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D1267E86-0BF4-4D74-BDF8-CAC05D4F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31081" y="50753"/>
            <a:ext cx="1407805" cy="567680"/>
          </a:xfrm>
          <a:prstGeom prst="rect">
            <a:avLst/>
          </a:prstGeom>
        </p:spPr>
      </p:pic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75BB059-8BDC-41FA-BE03-AD3A50BA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ΕΠΙΜΕΛΕΙΑ ΒΙΚΥ ΒΑΡΔΑ    vicky.eclass4u@gmail.com</a:t>
            </a:r>
            <a:endParaRPr lang="el-GR" noProof="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CD0DE6-6F62-411E-B635-19716266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rtl="0"/>
            <a:fld id="{4FAB73BC-B049-4115-A692-8D63A059BFB8}" type="slidenum">
              <a:rPr lang="el-GR" noProof="0" smtClean="0"/>
              <a:t>14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643599387"/>
      </p:ext>
    </p:extLst>
  </p:cSld>
  <p:clrMapOvr>
    <a:masterClrMapping/>
  </p:clrMapOvr>
</p:sld>
</file>

<file path=ppt/theme/theme1.xml><?xml version="1.0" encoding="utf-8"?>
<a:theme xmlns:a="http://schemas.openxmlformats.org/drawingml/2006/main" name="Προβολή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5190_TF67347921.potx" id="{6AC0E2AC-C591-474F-B4F2-A13402D90307}" vid="{3387508C-9005-43DE-9358-71374F8CF06C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C17B96-44E1-4D27-8275-49488FA5EBD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BE274086-DBC4-4534-ADD1-A99867C702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F3672F-4ECD-442D-A450-8D0D8AE9AB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Σχεδίαση προβολής</Template>
  <TotalTime>13</TotalTime>
  <Words>596</Words>
  <Application>Microsoft Office PowerPoint</Application>
  <PresentationFormat>Ευρεία οθόνη</PresentationFormat>
  <Paragraphs>69</Paragraphs>
  <Slides>14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Schoolbook</vt:lpstr>
      <vt:lpstr>Times New Roman</vt:lpstr>
      <vt:lpstr>Wingdings 2</vt:lpstr>
      <vt:lpstr>Προβολή</vt:lpstr>
      <vt:lpstr>ΔΕΟ10   ΑΠΑΝΤΗΣΗ ΠΡΩΤΗΣ ΕΡΓΑΣΙΑΣ    [2020-2021</vt:lpstr>
      <vt:lpstr>ΕΙΣΑΓΩΓΗ</vt:lpstr>
      <vt:lpstr>ΜΕΡΟΣ ΠΡΩΤΟ-</vt:lpstr>
      <vt:lpstr>Α.1. Η ΘΕΣΗ ΤΗΣ ΔΗΜΟΚΡΑΤΙΚΗΣ ΑΡΧΗΣ ΣΤΟ ΕΛΛΗΝΙΚΟ ΔΙΚΑΙΟ  </vt:lpstr>
      <vt:lpstr>Α.1.2. Δημοκρατική Αρχή και Αντιπροσωπευτική Αρχή</vt:lpstr>
      <vt:lpstr>Α.2.1. Δημοκρατική Αρχή και Αρχή του Κράτους Δικαίου</vt:lpstr>
      <vt:lpstr>Α.3.1. Δημοκρατική Αρχή και Αρχή του Κοινωνικού Κράτους</vt:lpstr>
      <vt:lpstr>Α.4.1. Δημοκρατική Αρχή και Αρχή του Πολυκομματισμού</vt:lpstr>
      <vt:lpstr>ΜΕΡΟΣ ΔΕΥΤΕΡΟ-</vt:lpstr>
      <vt:lpstr>B.1. 1.ΑΡΧΗ ΤΗΣ ΥΠΕΡΟΧΗΣ ΤΟΥ ΕΝΩΣΙΑΚΟΥ ΔΙΚΑΙΟΥ</vt:lpstr>
      <vt:lpstr>Β.1.2 Η Αρχή της Υπεροχής σε Σχέση με την Αρχή του Άμεσου Αποτελέσματος / Άμεσης Ισχύος </vt:lpstr>
      <vt:lpstr>ΣΥΜΠΕΡΑΣΜΑΤΑ</vt:lpstr>
      <vt:lpstr>Βιβλιογραφία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Τίτλος Lorem Ipsum</dc:title>
  <dc:creator>vicky varda</dc:creator>
  <cp:lastModifiedBy>vicky varda</cp:lastModifiedBy>
  <cp:revision>3</cp:revision>
  <dcterms:created xsi:type="dcterms:W3CDTF">2020-10-27T11:37:28Z</dcterms:created>
  <dcterms:modified xsi:type="dcterms:W3CDTF">2020-10-27T11:50:42Z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