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2" r:id="rId2"/>
    <p:sldMasterId id="2147483684" r:id="rId3"/>
  </p:sldMasterIdLst>
  <p:notesMasterIdLst>
    <p:notesMasterId r:id="rId47"/>
  </p:notesMasterIdLst>
  <p:sldIdLst>
    <p:sldId id="260" r:id="rId4"/>
    <p:sldId id="256" r:id="rId5"/>
    <p:sldId id="261" r:id="rId6"/>
    <p:sldId id="262" r:id="rId7"/>
    <p:sldId id="268" r:id="rId8"/>
    <p:sldId id="269" r:id="rId9"/>
    <p:sldId id="267" r:id="rId10"/>
    <p:sldId id="266" r:id="rId11"/>
    <p:sldId id="263" r:id="rId12"/>
    <p:sldId id="265" r:id="rId13"/>
    <p:sldId id="264" r:id="rId14"/>
    <p:sldId id="276" r:id="rId15"/>
    <p:sldId id="277" r:id="rId16"/>
    <p:sldId id="283" r:id="rId17"/>
    <p:sldId id="284" r:id="rId18"/>
    <p:sldId id="273" r:id="rId19"/>
    <p:sldId id="274" r:id="rId20"/>
    <p:sldId id="275" r:id="rId21"/>
    <p:sldId id="271" r:id="rId22"/>
    <p:sldId id="272" r:id="rId23"/>
    <p:sldId id="285" r:id="rId24"/>
    <p:sldId id="278" r:id="rId25"/>
    <p:sldId id="279" r:id="rId26"/>
    <p:sldId id="280" r:id="rId27"/>
    <p:sldId id="281" r:id="rId28"/>
    <p:sldId id="282" r:id="rId29"/>
    <p:sldId id="286" r:id="rId30"/>
    <p:sldId id="287" r:id="rId31"/>
    <p:sldId id="294" r:id="rId32"/>
    <p:sldId id="288" r:id="rId33"/>
    <p:sldId id="289" r:id="rId34"/>
    <p:sldId id="295" r:id="rId35"/>
    <p:sldId id="290" r:id="rId36"/>
    <p:sldId id="292" r:id="rId37"/>
    <p:sldId id="293" r:id="rId38"/>
    <p:sldId id="291" r:id="rId39"/>
    <p:sldId id="296" r:id="rId40"/>
    <p:sldId id="309" r:id="rId41"/>
    <p:sldId id="297" r:id="rId42"/>
    <p:sldId id="298" r:id="rId43"/>
    <p:sldId id="299" r:id="rId44"/>
    <p:sldId id="300" r:id="rId45"/>
    <p:sldId id="302" r:id="rId46"/>
  </p:sldIdLst>
  <p:sldSz cx="12192000" cy="6858000"/>
  <p:notesSz cx="6797675" cy="9928225"/>
  <p:defaultTextStyle>
    <a:defPPr>
      <a:defRPr lang="el-GR"/>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C083E6E3-FA7D-4D7B-A595-EF9225AFEA82}" styleName="Φωτεινό στυλ 1 - Έμφαση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68D230F3-CF80-4859-8CE7-A43EE81993B5}" styleName="Φωτεινό στυλ 1 - Έμφαση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D27102A9-8310-4765-A935-A1911B00CA55}" styleName="Φωτεινό στυλ 1 - Έμφαση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16" autoAdjust="0"/>
    <p:restoredTop sz="94660"/>
  </p:normalViewPr>
  <p:slideViewPr>
    <p:cSldViewPr snapToGrid="0">
      <p:cViewPr varScale="1">
        <p:scale>
          <a:sx n="82" d="100"/>
          <a:sy n="82" d="100"/>
        </p:scale>
        <p:origin x="413" y="120"/>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presProps" Target="presProps.xml"/><Relationship Id="rId8" Type="http://schemas.openxmlformats.org/officeDocument/2006/relationships/slide" Target="slides/slide5.xml"/><Relationship Id="rId51"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A4AB750-E60C-4E21-9F55-9B17155B98F9}" type="doc">
      <dgm:prSet loTypeId="urn:microsoft.com/office/officeart/2008/layout/LinedList" loCatId="list" qsTypeId="urn:microsoft.com/office/officeart/2005/8/quickstyle/simple1" qsCatId="simple" csTypeId="urn:microsoft.com/office/officeart/2005/8/colors/accent1_2" csCatId="accent1"/>
      <dgm:spPr/>
      <dgm:t>
        <a:bodyPr/>
        <a:lstStyle/>
        <a:p>
          <a:endParaRPr lang="en-US"/>
        </a:p>
      </dgm:t>
    </dgm:pt>
    <dgm:pt modelId="{6E132FBB-3854-4FB0-A4F5-943CCD5C68FE}">
      <dgm:prSet/>
      <dgm:spPr/>
      <dgm:t>
        <a:bodyPr/>
        <a:lstStyle/>
        <a:p>
          <a:r>
            <a:rPr lang="el-GR">
              <a:latin typeface="Times New Roman" panose="02020603050405020304" pitchFamily="18" charset="0"/>
              <a:cs typeface="Times New Roman" panose="02020603050405020304" pitchFamily="18" charset="0"/>
            </a:rPr>
            <a:t>Συνεχίζοντας τη μεταρρυθμιστική προσπάθεια, η κυβέρνηση ΣΥΡΙΖΑ, το 2016 με το νόμο 4389 αναλαμβάνει να οριοθετήσει αυτή τη διακριτική ευχέρεια της πολιτικής ηγεσίας. Για το σκοπό αυτό εφαρμόζει δύο μηχανισμούς. </a:t>
          </a:r>
          <a:endParaRPr lang="en-US">
            <a:latin typeface="Times New Roman" panose="02020603050405020304" pitchFamily="18" charset="0"/>
            <a:cs typeface="Times New Roman" panose="02020603050405020304" pitchFamily="18" charset="0"/>
          </a:endParaRPr>
        </a:p>
      </dgm:t>
    </dgm:pt>
    <dgm:pt modelId="{19C76D72-9E42-4A29-8FE1-5B0D049ACFDC}" type="parTrans" cxnId="{C1A4649E-DAA3-4D17-A896-5E1A3A9CE67D}">
      <dgm:prSet/>
      <dgm:spPr/>
      <dgm:t>
        <a:bodyPr/>
        <a:lstStyle/>
        <a:p>
          <a:endParaRPr lang="en-US">
            <a:latin typeface="Times New Roman" panose="02020603050405020304" pitchFamily="18" charset="0"/>
            <a:cs typeface="Times New Roman" panose="02020603050405020304" pitchFamily="18" charset="0"/>
          </a:endParaRPr>
        </a:p>
      </dgm:t>
    </dgm:pt>
    <dgm:pt modelId="{7E828487-7EEC-4871-B26C-84DB72C03E79}" type="sibTrans" cxnId="{C1A4649E-DAA3-4D17-A896-5E1A3A9CE67D}">
      <dgm:prSet/>
      <dgm:spPr/>
      <dgm:t>
        <a:bodyPr/>
        <a:lstStyle/>
        <a:p>
          <a:endParaRPr lang="en-US">
            <a:latin typeface="Times New Roman" panose="02020603050405020304" pitchFamily="18" charset="0"/>
            <a:cs typeface="Times New Roman" panose="02020603050405020304" pitchFamily="18" charset="0"/>
          </a:endParaRPr>
        </a:p>
      </dgm:t>
    </dgm:pt>
    <dgm:pt modelId="{FF061BBD-036C-417E-9729-272C4DEF0476}">
      <dgm:prSet/>
      <dgm:spPr/>
      <dgm:t>
        <a:bodyPr/>
        <a:lstStyle/>
        <a:p>
          <a:r>
            <a:rPr lang="el-GR">
              <a:latin typeface="Times New Roman" panose="02020603050405020304" pitchFamily="18" charset="0"/>
              <a:cs typeface="Times New Roman" panose="02020603050405020304" pitchFamily="18" charset="0"/>
            </a:rPr>
            <a:t>Πρωταρχικά το Εθνικό Μητρώο Επιτελικών Στελεχών υπό την εποπτεία του ΑΣΕΠ, από το οποίο επιλέγονται οι υποψήφιοι που πληρούν τα κριτήρια για να λάβουν εξειδικευμένες ευθύνες στον κρατικό τομέα.</a:t>
          </a:r>
          <a:endParaRPr lang="en-US">
            <a:latin typeface="Times New Roman" panose="02020603050405020304" pitchFamily="18" charset="0"/>
            <a:cs typeface="Times New Roman" panose="02020603050405020304" pitchFamily="18" charset="0"/>
          </a:endParaRPr>
        </a:p>
      </dgm:t>
    </dgm:pt>
    <dgm:pt modelId="{FB576440-8BA2-458A-9FA8-8EE40456FCC8}" type="parTrans" cxnId="{C906506C-24A3-4173-8C7D-6C4ABAAFE230}">
      <dgm:prSet/>
      <dgm:spPr/>
      <dgm:t>
        <a:bodyPr/>
        <a:lstStyle/>
        <a:p>
          <a:endParaRPr lang="en-US">
            <a:latin typeface="Times New Roman" panose="02020603050405020304" pitchFamily="18" charset="0"/>
            <a:cs typeface="Times New Roman" panose="02020603050405020304" pitchFamily="18" charset="0"/>
          </a:endParaRPr>
        </a:p>
      </dgm:t>
    </dgm:pt>
    <dgm:pt modelId="{D7AF3A7C-96EF-4A03-8600-F3EC361F4ECD}" type="sibTrans" cxnId="{C906506C-24A3-4173-8C7D-6C4ABAAFE230}">
      <dgm:prSet/>
      <dgm:spPr/>
      <dgm:t>
        <a:bodyPr/>
        <a:lstStyle/>
        <a:p>
          <a:endParaRPr lang="en-US">
            <a:latin typeface="Times New Roman" panose="02020603050405020304" pitchFamily="18" charset="0"/>
            <a:cs typeface="Times New Roman" panose="02020603050405020304" pitchFamily="18" charset="0"/>
          </a:endParaRPr>
        </a:p>
      </dgm:t>
    </dgm:pt>
    <dgm:pt modelId="{A8664CD1-5745-475B-9ECC-CA44737B2B9A}">
      <dgm:prSet/>
      <dgm:spPr/>
      <dgm:t>
        <a:bodyPr/>
        <a:lstStyle/>
        <a:p>
          <a:r>
            <a:rPr lang="el-GR" dirty="0">
              <a:latin typeface="Times New Roman" panose="02020603050405020304" pitchFamily="18" charset="0"/>
              <a:cs typeface="Times New Roman" panose="02020603050405020304" pitchFamily="18" charset="0"/>
            </a:rPr>
            <a:t>Το δεύτερο μηχανισμό αποτελεί η διαδικασία προκήρυξης και αξιολόγησης, από ειδικά σχεδιασμένο όργανο το Ειδικό Συμβούλιο Επιλογής Διοικήσεων. Την τελική επιλογή για τους υποψήφιους είχε κατά απόλυτη διακριτική ευχέρεια ο αρμόδιος Υπουργός (Σπανού, 2018, σελ.258).</a:t>
          </a:r>
          <a:endParaRPr lang="en-US" dirty="0">
            <a:latin typeface="Times New Roman" panose="02020603050405020304" pitchFamily="18" charset="0"/>
            <a:cs typeface="Times New Roman" panose="02020603050405020304" pitchFamily="18" charset="0"/>
          </a:endParaRPr>
        </a:p>
      </dgm:t>
    </dgm:pt>
    <dgm:pt modelId="{D311D90B-1ED9-4746-962F-DBE8602B57C5}" type="parTrans" cxnId="{8092687E-817C-4A5D-B396-3DE50DFF95FF}">
      <dgm:prSet/>
      <dgm:spPr/>
      <dgm:t>
        <a:bodyPr/>
        <a:lstStyle/>
        <a:p>
          <a:endParaRPr lang="en-US">
            <a:latin typeface="Times New Roman" panose="02020603050405020304" pitchFamily="18" charset="0"/>
            <a:cs typeface="Times New Roman" panose="02020603050405020304" pitchFamily="18" charset="0"/>
          </a:endParaRPr>
        </a:p>
      </dgm:t>
    </dgm:pt>
    <dgm:pt modelId="{56F84EB2-385D-4A2D-A550-F11F0671C583}" type="sibTrans" cxnId="{8092687E-817C-4A5D-B396-3DE50DFF95FF}">
      <dgm:prSet/>
      <dgm:spPr/>
      <dgm:t>
        <a:bodyPr/>
        <a:lstStyle/>
        <a:p>
          <a:endParaRPr lang="en-US">
            <a:latin typeface="Times New Roman" panose="02020603050405020304" pitchFamily="18" charset="0"/>
            <a:cs typeface="Times New Roman" panose="02020603050405020304" pitchFamily="18" charset="0"/>
          </a:endParaRPr>
        </a:p>
      </dgm:t>
    </dgm:pt>
    <dgm:pt modelId="{0D5F90C5-B283-46BA-B4DE-926A7523F04E}" type="pres">
      <dgm:prSet presAssocID="{8A4AB750-E60C-4E21-9F55-9B17155B98F9}" presName="vert0" presStyleCnt="0">
        <dgm:presLayoutVars>
          <dgm:dir/>
          <dgm:animOne val="branch"/>
          <dgm:animLvl val="lvl"/>
        </dgm:presLayoutVars>
      </dgm:prSet>
      <dgm:spPr/>
    </dgm:pt>
    <dgm:pt modelId="{A3BE0965-11D0-48DD-8DA3-FAAF18EFCA9D}" type="pres">
      <dgm:prSet presAssocID="{6E132FBB-3854-4FB0-A4F5-943CCD5C68FE}" presName="thickLine" presStyleLbl="alignNode1" presStyleIdx="0" presStyleCnt="3"/>
      <dgm:spPr/>
    </dgm:pt>
    <dgm:pt modelId="{6E5A5A8F-55A0-4F6C-98B9-BECFAED6E1A6}" type="pres">
      <dgm:prSet presAssocID="{6E132FBB-3854-4FB0-A4F5-943CCD5C68FE}" presName="horz1" presStyleCnt="0"/>
      <dgm:spPr/>
    </dgm:pt>
    <dgm:pt modelId="{6E3D1B43-0899-4D4B-99A7-1C3E57AEDE03}" type="pres">
      <dgm:prSet presAssocID="{6E132FBB-3854-4FB0-A4F5-943CCD5C68FE}" presName="tx1" presStyleLbl="revTx" presStyleIdx="0" presStyleCnt="3"/>
      <dgm:spPr/>
    </dgm:pt>
    <dgm:pt modelId="{6C9C8470-620E-4B08-B7A2-B9F84C31F16D}" type="pres">
      <dgm:prSet presAssocID="{6E132FBB-3854-4FB0-A4F5-943CCD5C68FE}" presName="vert1" presStyleCnt="0"/>
      <dgm:spPr/>
    </dgm:pt>
    <dgm:pt modelId="{2AAC4622-4CD7-4CBE-ADC4-21B3A25E43A8}" type="pres">
      <dgm:prSet presAssocID="{FF061BBD-036C-417E-9729-272C4DEF0476}" presName="thickLine" presStyleLbl="alignNode1" presStyleIdx="1" presStyleCnt="3"/>
      <dgm:spPr/>
    </dgm:pt>
    <dgm:pt modelId="{64DF87F1-758D-439A-B9C5-56F43FA0FC60}" type="pres">
      <dgm:prSet presAssocID="{FF061BBD-036C-417E-9729-272C4DEF0476}" presName="horz1" presStyleCnt="0"/>
      <dgm:spPr/>
    </dgm:pt>
    <dgm:pt modelId="{33ED2650-5AD4-4496-A8B9-60DB6E3438A1}" type="pres">
      <dgm:prSet presAssocID="{FF061BBD-036C-417E-9729-272C4DEF0476}" presName="tx1" presStyleLbl="revTx" presStyleIdx="1" presStyleCnt="3"/>
      <dgm:spPr/>
    </dgm:pt>
    <dgm:pt modelId="{2032EAF8-4B73-485C-A6E1-C9FB56DC9CC9}" type="pres">
      <dgm:prSet presAssocID="{FF061BBD-036C-417E-9729-272C4DEF0476}" presName="vert1" presStyleCnt="0"/>
      <dgm:spPr/>
    </dgm:pt>
    <dgm:pt modelId="{04CE859A-1B29-4B33-AF21-656246AF800F}" type="pres">
      <dgm:prSet presAssocID="{A8664CD1-5745-475B-9ECC-CA44737B2B9A}" presName="thickLine" presStyleLbl="alignNode1" presStyleIdx="2" presStyleCnt="3"/>
      <dgm:spPr/>
    </dgm:pt>
    <dgm:pt modelId="{C3CF92A2-0A54-4E59-BA5E-7C3538A78369}" type="pres">
      <dgm:prSet presAssocID="{A8664CD1-5745-475B-9ECC-CA44737B2B9A}" presName="horz1" presStyleCnt="0"/>
      <dgm:spPr/>
    </dgm:pt>
    <dgm:pt modelId="{EAEFB2B9-E623-4153-9E78-D495E790C24F}" type="pres">
      <dgm:prSet presAssocID="{A8664CD1-5745-475B-9ECC-CA44737B2B9A}" presName="tx1" presStyleLbl="revTx" presStyleIdx="2" presStyleCnt="3" custLinFactNeighborX="-779" custLinFactNeighborY="8020"/>
      <dgm:spPr/>
    </dgm:pt>
    <dgm:pt modelId="{1CD4A6B0-121C-4FE3-8B6F-8B9400EFE022}" type="pres">
      <dgm:prSet presAssocID="{A8664CD1-5745-475B-9ECC-CA44737B2B9A}" presName="vert1" presStyleCnt="0"/>
      <dgm:spPr/>
    </dgm:pt>
  </dgm:ptLst>
  <dgm:cxnLst>
    <dgm:cxn modelId="{793CA843-6D55-4EF9-8C1A-EBBBA0D766B5}" type="presOf" srcId="{FF061BBD-036C-417E-9729-272C4DEF0476}" destId="{33ED2650-5AD4-4496-A8B9-60DB6E3438A1}" srcOrd="0" destOrd="0" presId="urn:microsoft.com/office/officeart/2008/layout/LinedList"/>
    <dgm:cxn modelId="{C906506C-24A3-4173-8C7D-6C4ABAAFE230}" srcId="{8A4AB750-E60C-4E21-9F55-9B17155B98F9}" destId="{FF061BBD-036C-417E-9729-272C4DEF0476}" srcOrd="1" destOrd="0" parTransId="{FB576440-8BA2-458A-9FA8-8EE40456FCC8}" sibTransId="{D7AF3A7C-96EF-4A03-8600-F3EC361F4ECD}"/>
    <dgm:cxn modelId="{90113C71-2BBB-4EF7-AF85-5B5E0BF25717}" type="presOf" srcId="{8A4AB750-E60C-4E21-9F55-9B17155B98F9}" destId="{0D5F90C5-B283-46BA-B4DE-926A7523F04E}" srcOrd="0" destOrd="0" presId="urn:microsoft.com/office/officeart/2008/layout/LinedList"/>
    <dgm:cxn modelId="{8092687E-817C-4A5D-B396-3DE50DFF95FF}" srcId="{8A4AB750-E60C-4E21-9F55-9B17155B98F9}" destId="{A8664CD1-5745-475B-9ECC-CA44737B2B9A}" srcOrd="2" destOrd="0" parTransId="{D311D90B-1ED9-4746-962F-DBE8602B57C5}" sibTransId="{56F84EB2-385D-4A2D-A550-F11F0671C583}"/>
    <dgm:cxn modelId="{6CB63B84-85CF-4D0D-B4C1-8AD3B839810B}" type="presOf" srcId="{6E132FBB-3854-4FB0-A4F5-943CCD5C68FE}" destId="{6E3D1B43-0899-4D4B-99A7-1C3E57AEDE03}" srcOrd="0" destOrd="0" presId="urn:microsoft.com/office/officeart/2008/layout/LinedList"/>
    <dgm:cxn modelId="{C1A4649E-DAA3-4D17-A896-5E1A3A9CE67D}" srcId="{8A4AB750-E60C-4E21-9F55-9B17155B98F9}" destId="{6E132FBB-3854-4FB0-A4F5-943CCD5C68FE}" srcOrd="0" destOrd="0" parTransId="{19C76D72-9E42-4A29-8FE1-5B0D049ACFDC}" sibTransId="{7E828487-7EEC-4871-B26C-84DB72C03E79}"/>
    <dgm:cxn modelId="{3D6429F3-9F12-4A73-B536-846C9BCB32F3}" type="presOf" srcId="{A8664CD1-5745-475B-9ECC-CA44737B2B9A}" destId="{EAEFB2B9-E623-4153-9E78-D495E790C24F}" srcOrd="0" destOrd="0" presId="urn:microsoft.com/office/officeart/2008/layout/LinedList"/>
    <dgm:cxn modelId="{223847DE-1A96-4990-8C63-AC4723125001}" type="presParOf" srcId="{0D5F90C5-B283-46BA-B4DE-926A7523F04E}" destId="{A3BE0965-11D0-48DD-8DA3-FAAF18EFCA9D}" srcOrd="0" destOrd="0" presId="urn:microsoft.com/office/officeart/2008/layout/LinedList"/>
    <dgm:cxn modelId="{D05E720A-CED0-4AC2-8057-F466C73FA006}" type="presParOf" srcId="{0D5F90C5-B283-46BA-B4DE-926A7523F04E}" destId="{6E5A5A8F-55A0-4F6C-98B9-BECFAED6E1A6}" srcOrd="1" destOrd="0" presId="urn:microsoft.com/office/officeart/2008/layout/LinedList"/>
    <dgm:cxn modelId="{A672AB23-8563-472F-BEB5-8600A22B2474}" type="presParOf" srcId="{6E5A5A8F-55A0-4F6C-98B9-BECFAED6E1A6}" destId="{6E3D1B43-0899-4D4B-99A7-1C3E57AEDE03}" srcOrd="0" destOrd="0" presId="urn:microsoft.com/office/officeart/2008/layout/LinedList"/>
    <dgm:cxn modelId="{524BE2E1-C920-4344-8189-6087D6EAC4E8}" type="presParOf" srcId="{6E5A5A8F-55A0-4F6C-98B9-BECFAED6E1A6}" destId="{6C9C8470-620E-4B08-B7A2-B9F84C31F16D}" srcOrd="1" destOrd="0" presId="urn:microsoft.com/office/officeart/2008/layout/LinedList"/>
    <dgm:cxn modelId="{73996FF8-BC07-44F3-AE8E-CD44D015570C}" type="presParOf" srcId="{0D5F90C5-B283-46BA-B4DE-926A7523F04E}" destId="{2AAC4622-4CD7-4CBE-ADC4-21B3A25E43A8}" srcOrd="2" destOrd="0" presId="urn:microsoft.com/office/officeart/2008/layout/LinedList"/>
    <dgm:cxn modelId="{03050DD7-CD25-4AF0-90AB-FFAD5DD3C481}" type="presParOf" srcId="{0D5F90C5-B283-46BA-B4DE-926A7523F04E}" destId="{64DF87F1-758D-439A-B9C5-56F43FA0FC60}" srcOrd="3" destOrd="0" presId="urn:microsoft.com/office/officeart/2008/layout/LinedList"/>
    <dgm:cxn modelId="{25E3A18F-FE81-4D49-BB88-9C3C137C136E}" type="presParOf" srcId="{64DF87F1-758D-439A-B9C5-56F43FA0FC60}" destId="{33ED2650-5AD4-4496-A8B9-60DB6E3438A1}" srcOrd="0" destOrd="0" presId="urn:microsoft.com/office/officeart/2008/layout/LinedList"/>
    <dgm:cxn modelId="{5543458D-0DEC-40BE-BE91-DBAA527D3298}" type="presParOf" srcId="{64DF87F1-758D-439A-B9C5-56F43FA0FC60}" destId="{2032EAF8-4B73-485C-A6E1-C9FB56DC9CC9}" srcOrd="1" destOrd="0" presId="urn:microsoft.com/office/officeart/2008/layout/LinedList"/>
    <dgm:cxn modelId="{EF2F246D-5898-4F01-9761-56E5C834CBE5}" type="presParOf" srcId="{0D5F90C5-B283-46BA-B4DE-926A7523F04E}" destId="{04CE859A-1B29-4B33-AF21-656246AF800F}" srcOrd="4" destOrd="0" presId="urn:microsoft.com/office/officeart/2008/layout/LinedList"/>
    <dgm:cxn modelId="{1FAE7720-D0B0-43C7-BA33-5FB3B772C39B}" type="presParOf" srcId="{0D5F90C5-B283-46BA-B4DE-926A7523F04E}" destId="{C3CF92A2-0A54-4E59-BA5E-7C3538A78369}" srcOrd="5" destOrd="0" presId="urn:microsoft.com/office/officeart/2008/layout/LinedList"/>
    <dgm:cxn modelId="{313C98BE-7BB2-48E2-86F4-2640CFDE89AF}" type="presParOf" srcId="{C3CF92A2-0A54-4E59-BA5E-7C3538A78369}" destId="{EAEFB2B9-E623-4153-9E78-D495E790C24F}" srcOrd="0" destOrd="0" presId="urn:microsoft.com/office/officeart/2008/layout/LinedList"/>
    <dgm:cxn modelId="{5850AB44-9CBE-4BD0-AE3D-EA869744504B}" type="presParOf" srcId="{C3CF92A2-0A54-4E59-BA5E-7C3538A78369}" destId="{1CD4A6B0-121C-4FE3-8B6F-8B9400EFE022}" srcOrd="1" destOrd="0" presId="urn:microsoft.com/office/officeart/2008/layout/Lined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BE0965-11D0-48DD-8DA3-FAAF18EFCA9D}">
      <dsp:nvSpPr>
        <dsp:cNvPr id="0" name=""/>
        <dsp:cNvSpPr/>
      </dsp:nvSpPr>
      <dsp:spPr>
        <a:xfrm>
          <a:off x="0" y="2758"/>
          <a:ext cx="6615325"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E3D1B43-0899-4D4B-99A7-1C3E57AEDE03}">
      <dsp:nvSpPr>
        <dsp:cNvPr id="0" name=""/>
        <dsp:cNvSpPr/>
      </dsp:nvSpPr>
      <dsp:spPr>
        <a:xfrm>
          <a:off x="0" y="2758"/>
          <a:ext cx="6615325" cy="18812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l-GR" sz="2100" kern="1200">
              <a:latin typeface="Times New Roman" panose="02020603050405020304" pitchFamily="18" charset="0"/>
              <a:cs typeface="Times New Roman" panose="02020603050405020304" pitchFamily="18" charset="0"/>
            </a:rPr>
            <a:t>Συνεχίζοντας τη μεταρρυθμιστική προσπάθεια, η κυβέρνηση ΣΥΡΙΖΑ, το 2016 με το νόμο 4389 αναλαμβάνει να οριοθετήσει αυτή τη διακριτική ευχέρεια της πολιτικής ηγεσίας. Για το σκοπό αυτό εφαρμόζει δύο μηχανισμούς. </a:t>
          </a:r>
          <a:endParaRPr lang="en-US" sz="2100" kern="1200">
            <a:latin typeface="Times New Roman" panose="02020603050405020304" pitchFamily="18" charset="0"/>
            <a:cs typeface="Times New Roman" panose="02020603050405020304" pitchFamily="18" charset="0"/>
          </a:endParaRPr>
        </a:p>
      </dsp:txBody>
      <dsp:txXfrm>
        <a:off x="0" y="2758"/>
        <a:ext cx="6615325" cy="1881240"/>
      </dsp:txXfrm>
    </dsp:sp>
    <dsp:sp modelId="{2AAC4622-4CD7-4CBE-ADC4-21B3A25E43A8}">
      <dsp:nvSpPr>
        <dsp:cNvPr id="0" name=""/>
        <dsp:cNvSpPr/>
      </dsp:nvSpPr>
      <dsp:spPr>
        <a:xfrm>
          <a:off x="0" y="1883999"/>
          <a:ext cx="6615325"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3ED2650-5AD4-4496-A8B9-60DB6E3438A1}">
      <dsp:nvSpPr>
        <dsp:cNvPr id="0" name=""/>
        <dsp:cNvSpPr/>
      </dsp:nvSpPr>
      <dsp:spPr>
        <a:xfrm>
          <a:off x="0" y="1883999"/>
          <a:ext cx="6615325" cy="18812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l-GR" sz="2100" kern="1200">
              <a:latin typeface="Times New Roman" panose="02020603050405020304" pitchFamily="18" charset="0"/>
              <a:cs typeface="Times New Roman" panose="02020603050405020304" pitchFamily="18" charset="0"/>
            </a:rPr>
            <a:t>Πρωταρχικά το Εθνικό Μητρώο Επιτελικών Στελεχών υπό την εποπτεία του ΑΣΕΠ, από το οποίο επιλέγονται οι υποψήφιοι που πληρούν τα κριτήρια για να λάβουν εξειδικευμένες ευθύνες στον κρατικό τομέα.</a:t>
          </a:r>
          <a:endParaRPr lang="en-US" sz="2100" kern="1200">
            <a:latin typeface="Times New Roman" panose="02020603050405020304" pitchFamily="18" charset="0"/>
            <a:cs typeface="Times New Roman" panose="02020603050405020304" pitchFamily="18" charset="0"/>
          </a:endParaRPr>
        </a:p>
      </dsp:txBody>
      <dsp:txXfrm>
        <a:off x="0" y="1883999"/>
        <a:ext cx="6615325" cy="1881240"/>
      </dsp:txXfrm>
    </dsp:sp>
    <dsp:sp modelId="{04CE859A-1B29-4B33-AF21-656246AF800F}">
      <dsp:nvSpPr>
        <dsp:cNvPr id="0" name=""/>
        <dsp:cNvSpPr/>
      </dsp:nvSpPr>
      <dsp:spPr>
        <a:xfrm>
          <a:off x="0" y="3765239"/>
          <a:ext cx="6615325"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AEFB2B9-E623-4153-9E78-D495E790C24F}">
      <dsp:nvSpPr>
        <dsp:cNvPr id="0" name=""/>
        <dsp:cNvSpPr/>
      </dsp:nvSpPr>
      <dsp:spPr>
        <a:xfrm>
          <a:off x="0" y="3767998"/>
          <a:ext cx="6615325" cy="18812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l-GR" sz="2100" kern="1200" dirty="0">
              <a:latin typeface="Times New Roman" panose="02020603050405020304" pitchFamily="18" charset="0"/>
              <a:cs typeface="Times New Roman" panose="02020603050405020304" pitchFamily="18" charset="0"/>
            </a:rPr>
            <a:t>Το δεύτερο μηχανισμό αποτελεί η διαδικασία προκήρυξης και αξιολόγησης, από ειδικά σχεδιασμένο όργανο το Ειδικό Συμβούλιο Επιλογής Διοικήσεων. Την τελική επιλογή για τους υποψήφιους είχε κατά απόλυτη διακριτική ευχέρεια ο αρμόδιος Υπουργός (Σπανού, 2018, σελ.258).</a:t>
          </a:r>
          <a:endParaRPr lang="en-US" sz="2100" kern="1200" dirty="0">
            <a:latin typeface="Times New Roman" panose="02020603050405020304" pitchFamily="18" charset="0"/>
            <a:cs typeface="Times New Roman" panose="02020603050405020304" pitchFamily="18" charset="0"/>
          </a:endParaRPr>
        </a:p>
      </dsp:txBody>
      <dsp:txXfrm>
        <a:off x="0" y="3767998"/>
        <a:ext cx="6615325" cy="1881240"/>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Θέση κεφαλίδας 1">
            <a:extLst>
              <a:ext uri="{FF2B5EF4-FFF2-40B4-BE49-F238E27FC236}">
                <a16:creationId xmlns:a16="http://schemas.microsoft.com/office/drawing/2014/main" id="{E8D12203-06EF-468A-807F-721599BB064D}"/>
              </a:ext>
            </a:extLst>
          </p:cNvPr>
          <p:cNvSpPr>
            <a:spLocks noGrp="1"/>
          </p:cNvSpPr>
          <p:nvPr>
            <p:ph type="hdr" sz="quarter"/>
          </p:nvPr>
        </p:nvSpPr>
        <p:spPr>
          <a:xfrm>
            <a:off x="0" y="0"/>
            <a:ext cx="2945659" cy="498135"/>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l-GR"/>
          </a:p>
        </p:txBody>
      </p:sp>
      <p:sp>
        <p:nvSpPr>
          <p:cNvPr id="3" name="Θέση ημερομηνίας 2">
            <a:extLst>
              <a:ext uri="{FF2B5EF4-FFF2-40B4-BE49-F238E27FC236}">
                <a16:creationId xmlns:a16="http://schemas.microsoft.com/office/drawing/2014/main" id="{47CF2A0D-8C42-4FC9-AE69-C99F3F3FE302}"/>
              </a:ext>
            </a:extLst>
          </p:cNvPr>
          <p:cNvSpPr>
            <a:spLocks noGrp="1"/>
          </p:cNvSpPr>
          <p:nvPr>
            <p:ph type="dt" idx="1"/>
          </p:nvPr>
        </p:nvSpPr>
        <p:spPr>
          <a:xfrm>
            <a:off x="3850443" y="0"/>
            <a:ext cx="2945659" cy="498135"/>
          </a:xfrm>
          <a:prstGeom prst="rect">
            <a:avLst/>
          </a:prstGeom>
        </p:spPr>
        <p:txBody>
          <a:bodyPr vert="horz" lIns="91440" tIns="45720" rIns="91440" bIns="45720" rtlCol="0"/>
          <a:lstStyle>
            <a:lvl1pPr algn="r" eaLnBrk="1" fontAlgn="auto" hangingPunct="1">
              <a:spcBef>
                <a:spcPts val="0"/>
              </a:spcBef>
              <a:spcAft>
                <a:spcPts val="0"/>
              </a:spcAft>
              <a:defRPr sz="1200" smtClean="0">
                <a:latin typeface="+mn-lt"/>
              </a:defRPr>
            </a:lvl1pPr>
          </a:lstStyle>
          <a:p>
            <a:pPr>
              <a:defRPr/>
            </a:pPr>
            <a:fld id="{E878EA23-D7C1-4D90-BC68-CC27FB39D8D0}" type="datetimeFigureOut">
              <a:rPr lang="el-GR"/>
              <a:pPr>
                <a:defRPr/>
              </a:pPr>
              <a:t>17/12/2020</a:t>
            </a:fld>
            <a:endParaRPr lang="el-GR"/>
          </a:p>
        </p:txBody>
      </p:sp>
      <p:sp>
        <p:nvSpPr>
          <p:cNvPr id="4" name="Θέση εικόνας διαφάνειας 3">
            <a:extLst>
              <a:ext uri="{FF2B5EF4-FFF2-40B4-BE49-F238E27FC236}">
                <a16:creationId xmlns:a16="http://schemas.microsoft.com/office/drawing/2014/main" id="{F6CEC26F-6FA3-4778-9F9B-9E3D83C40352}"/>
              </a:ext>
            </a:extLst>
          </p:cNvPr>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pPr lvl="0"/>
            <a:endParaRPr lang="el-GR" noProof="0"/>
          </a:p>
        </p:txBody>
      </p:sp>
      <p:sp>
        <p:nvSpPr>
          <p:cNvPr id="5" name="Θέση σημειώσεων 4">
            <a:extLst>
              <a:ext uri="{FF2B5EF4-FFF2-40B4-BE49-F238E27FC236}">
                <a16:creationId xmlns:a16="http://schemas.microsoft.com/office/drawing/2014/main" id="{5BF5D107-9008-408D-99ED-30E577BD97D7}"/>
              </a:ext>
            </a:extLst>
          </p:cNvPr>
          <p:cNvSpPr>
            <a:spLocks noGrp="1"/>
          </p:cNvSpPr>
          <p:nvPr>
            <p:ph type="body" sz="quarter" idx="3"/>
          </p:nvPr>
        </p:nvSpPr>
        <p:spPr>
          <a:xfrm>
            <a:off x="679768" y="4777958"/>
            <a:ext cx="5438140" cy="3909239"/>
          </a:xfrm>
          <a:prstGeom prst="rect">
            <a:avLst/>
          </a:prstGeom>
        </p:spPr>
        <p:txBody>
          <a:bodyPr vert="horz" lIns="91440" tIns="45720" rIns="91440" bIns="45720" rtlCol="0"/>
          <a:lstStyle/>
          <a:p>
            <a:pPr lvl="0"/>
            <a:r>
              <a:rPr lang="el-GR" noProof="0"/>
              <a:t>Στυλ κειμένου υποδείγματος</a:t>
            </a:r>
          </a:p>
          <a:p>
            <a:pPr lvl="1"/>
            <a:r>
              <a:rPr lang="el-GR" noProof="0"/>
              <a:t>Δεύτερο επίπεδο</a:t>
            </a:r>
          </a:p>
          <a:p>
            <a:pPr lvl="2"/>
            <a:r>
              <a:rPr lang="el-GR" noProof="0"/>
              <a:t>Τρίτο επίπεδο</a:t>
            </a:r>
          </a:p>
          <a:p>
            <a:pPr lvl="3"/>
            <a:r>
              <a:rPr lang="el-GR" noProof="0"/>
              <a:t>Τέταρτο επίπεδο</a:t>
            </a:r>
          </a:p>
          <a:p>
            <a:pPr lvl="4"/>
            <a:r>
              <a:rPr lang="el-GR" noProof="0"/>
              <a:t>Πέμπτο επίπεδο</a:t>
            </a:r>
          </a:p>
        </p:txBody>
      </p:sp>
      <p:sp>
        <p:nvSpPr>
          <p:cNvPr id="6" name="Θέση υποσέλιδου 5">
            <a:extLst>
              <a:ext uri="{FF2B5EF4-FFF2-40B4-BE49-F238E27FC236}">
                <a16:creationId xmlns:a16="http://schemas.microsoft.com/office/drawing/2014/main" id="{3CAEEA0D-A170-487B-9EC1-2C8CA5B165BC}"/>
              </a:ext>
            </a:extLst>
          </p:cNvPr>
          <p:cNvSpPr>
            <a:spLocks noGrp="1"/>
          </p:cNvSpPr>
          <p:nvPr>
            <p:ph type="ftr" sz="quarter" idx="4"/>
          </p:nvPr>
        </p:nvSpPr>
        <p:spPr>
          <a:xfrm>
            <a:off x="0" y="9430091"/>
            <a:ext cx="2945659" cy="498134"/>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l-GR"/>
          </a:p>
        </p:txBody>
      </p:sp>
      <p:sp>
        <p:nvSpPr>
          <p:cNvPr id="7" name="Θέση αριθμού διαφάνειας 6">
            <a:extLst>
              <a:ext uri="{FF2B5EF4-FFF2-40B4-BE49-F238E27FC236}">
                <a16:creationId xmlns:a16="http://schemas.microsoft.com/office/drawing/2014/main" id="{4D728305-BC16-4D67-B7CE-212864215EC8}"/>
              </a:ext>
            </a:extLst>
          </p:cNvPr>
          <p:cNvSpPr>
            <a:spLocks noGrp="1"/>
          </p:cNvSpPr>
          <p:nvPr>
            <p:ph type="sldNum" sz="quarter" idx="5"/>
          </p:nvPr>
        </p:nvSpPr>
        <p:spPr>
          <a:xfrm>
            <a:off x="3850443" y="9430091"/>
            <a:ext cx="2945659" cy="498134"/>
          </a:xfrm>
          <a:prstGeom prst="rect">
            <a:avLst/>
          </a:prstGeom>
        </p:spPr>
        <p:txBody>
          <a:bodyPr vert="horz" lIns="91440" tIns="45720" rIns="91440" bIns="45720" rtlCol="0" anchor="b"/>
          <a:lstStyle>
            <a:lvl1pPr algn="r" eaLnBrk="1" fontAlgn="auto" hangingPunct="1">
              <a:spcBef>
                <a:spcPts val="0"/>
              </a:spcBef>
              <a:spcAft>
                <a:spcPts val="0"/>
              </a:spcAft>
              <a:defRPr sz="1200" smtClean="0">
                <a:latin typeface="+mn-lt"/>
              </a:defRPr>
            </a:lvl1pPr>
          </a:lstStyle>
          <a:p>
            <a:pPr>
              <a:defRPr/>
            </a:pPr>
            <a:fld id="{5D50FF9C-BA87-46CF-ACA7-DEBA82F2F72A}" type="slidenum">
              <a:rPr lang="el-GR"/>
              <a:pPr>
                <a:defRPr/>
              </a:pPr>
              <a:t>‹#›</a:t>
            </a:fld>
            <a:endParaRPr lang="el-GR"/>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1524000" y="1122363"/>
            <a:ext cx="9144000" cy="2387600"/>
          </a:xfrm>
        </p:spPr>
        <p:txBody>
          <a:bodyPr anchor="b"/>
          <a:lstStyle>
            <a:lvl1pPr algn="ctr">
              <a:defRPr sz="6000"/>
            </a:lvl1pPr>
          </a:lstStyle>
          <a:p>
            <a:r>
              <a:rPr lang="el-GR"/>
              <a:t>Κάντε κλικ για να επεξεργαστείτε τον τίτλο υποδείγματος</a:t>
            </a:r>
          </a:p>
        </p:txBody>
      </p:sp>
      <p:sp>
        <p:nvSpPr>
          <p:cNvPr id="3" name="Υπότιτλος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l-GR"/>
              <a:t>Κάντε κλικ για να επεξεργαστείτε τον υπότιτλο του υποδείγματος</a:t>
            </a:r>
          </a:p>
        </p:txBody>
      </p:sp>
      <p:sp>
        <p:nvSpPr>
          <p:cNvPr id="4" name="Θέση ημερομηνίας 3">
            <a:extLst>
              <a:ext uri="{FF2B5EF4-FFF2-40B4-BE49-F238E27FC236}">
                <a16:creationId xmlns:a16="http://schemas.microsoft.com/office/drawing/2014/main" id="{C1160C65-3E31-46CF-9A2B-770BAD66FE36}"/>
              </a:ext>
            </a:extLst>
          </p:cNvPr>
          <p:cNvSpPr>
            <a:spLocks noGrp="1"/>
          </p:cNvSpPr>
          <p:nvPr>
            <p:ph type="dt" sz="half" idx="10"/>
          </p:nvPr>
        </p:nvSpPr>
        <p:spPr/>
        <p:txBody>
          <a:bodyPr/>
          <a:lstStyle>
            <a:lvl1pPr>
              <a:defRPr/>
            </a:lvl1pPr>
          </a:lstStyle>
          <a:p>
            <a:pPr>
              <a:defRPr/>
            </a:pPr>
            <a:endParaRPr lang="el-GR"/>
          </a:p>
        </p:txBody>
      </p:sp>
      <p:sp>
        <p:nvSpPr>
          <p:cNvPr id="5" name="Θέση υποσέλιδου 4">
            <a:extLst>
              <a:ext uri="{FF2B5EF4-FFF2-40B4-BE49-F238E27FC236}">
                <a16:creationId xmlns:a16="http://schemas.microsoft.com/office/drawing/2014/main" id="{174C3627-B348-40AA-B398-06E98C139528}"/>
              </a:ext>
            </a:extLst>
          </p:cNvPr>
          <p:cNvSpPr>
            <a:spLocks noGrp="1"/>
          </p:cNvSpPr>
          <p:nvPr>
            <p:ph type="ftr" sz="quarter" idx="11"/>
          </p:nvPr>
        </p:nvSpPr>
        <p:spPr/>
        <p:txBody>
          <a:bodyPr/>
          <a:lstStyle>
            <a:lvl1pPr>
              <a:defRPr/>
            </a:lvl1pPr>
          </a:lstStyle>
          <a:p>
            <a:pPr>
              <a:defRPr/>
            </a:pPr>
            <a:r>
              <a:rPr lang="el-GR"/>
              <a:t>ΕΠΙΜΕΛΕΙΑ ΥΛΗΣ: ΒΙΚΥ ΒΑΡΔΑ     vicky.eclass4u@gmail.com</a:t>
            </a:r>
          </a:p>
        </p:txBody>
      </p:sp>
      <p:sp>
        <p:nvSpPr>
          <p:cNvPr id="6" name="Θέση αριθμού διαφάνειας 5">
            <a:extLst>
              <a:ext uri="{FF2B5EF4-FFF2-40B4-BE49-F238E27FC236}">
                <a16:creationId xmlns:a16="http://schemas.microsoft.com/office/drawing/2014/main" id="{816E4BB6-D127-4C29-BD8A-13E28E9D9957}"/>
              </a:ext>
            </a:extLst>
          </p:cNvPr>
          <p:cNvSpPr>
            <a:spLocks noGrp="1"/>
          </p:cNvSpPr>
          <p:nvPr>
            <p:ph type="sldNum" sz="quarter" idx="12"/>
          </p:nvPr>
        </p:nvSpPr>
        <p:spPr/>
        <p:txBody>
          <a:bodyPr/>
          <a:lstStyle>
            <a:lvl1pPr>
              <a:defRPr/>
            </a:lvl1pPr>
          </a:lstStyle>
          <a:p>
            <a:pPr>
              <a:defRPr/>
            </a:pPr>
            <a:fld id="{D9920B36-BBFD-404E-8465-89A42E06082A}" type="slidenum">
              <a:rPr lang="el-GR"/>
              <a:pPr>
                <a:defRPr/>
              </a:pPr>
              <a:t>‹#›</a:t>
            </a:fld>
            <a:endParaRPr lang="el-GR"/>
          </a:p>
        </p:txBody>
      </p:sp>
    </p:spTree>
    <p:extLst>
      <p:ext uri="{BB962C8B-B14F-4D97-AF65-F5344CB8AC3E}">
        <p14:creationId xmlns:p14="http://schemas.microsoft.com/office/powerpoint/2010/main" val="24849078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p:cNvSpPr>
            <a:spLocks noGrp="1"/>
          </p:cNvSpPr>
          <p:nvPr>
            <p:ph idx="1"/>
          </p:nvPr>
        </p:nvSpPr>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5DC9DCDE-59D7-4E43-8E37-E39477B4B980}"/>
              </a:ext>
            </a:extLst>
          </p:cNvPr>
          <p:cNvSpPr>
            <a:spLocks noGrp="1"/>
          </p:cNvSpPr>
          <p:nvPr>
            <p:ph type="dt" sz="half" idx="10"/>
          </p:nvPr>
        </p:nvSpPr>
        <p:spPr/>
        <p:txBody>
          <a:bodyPr/>
          <a:lstStyle>
            <a:lvl1pPr>
              <a:defRPr/>
            </a:lvl1pPr>
          </a:lstStyle>
          <a:p>
            <a:pPr>
              <a:defRPr/>
            </a:pPr>
            <a:endParaRPr lang="el-GR"/>
          </a:p>
        </p:txBody>
      </p:sp>
      <p:sp>
        <p:nvSpPr>
          <p:cNvPr id="5" name="Θέση υποσέλιδου 4">
            <a:extLst>
              <a:ext uri="{FF2B5EF4-FFF2-40B4-BE49-F238E27FC236}">
                <a16:creationId xmlns:a16="http://schemas.microsoft.com/office/drawing/2014/main" id="{DC663F9D-D16E-424A-BBA2-DD93CF1860F8}"/>
              </a:ext>
            </a:extLst>
          </p:cNvPr>
          <p:cNvSpPr>
            <a:spLocks noGrp="1"/>
          </p:cNvSpPr>
          <p:nvPr>
            <p:ph type="ftr" sz="quarter" idx="11"/>
          </p:nvPr>
        </p:nvSpPr>
        <p:spPr/>
        <p:txBody>
          <a:bodyPr/>
          <a:lstStyle>
            <a:lvl1pPr>
              <a:defRPr/>
            </a:lvl1pPr>
          </a:lstStyle>
          <a:p>
            <a:pPr>
              <a:defRPr/>
            </a:pPr>
            <a:r>
              <a:rPr lang="el-GR"/>
              <a:t>ΕΠΙΜΕΛΕΙΑ ΥΛΗΣ: ΒΙΚΥ ΒΑΡΔΑ     vicky.eclass4u@gmail.com</a:t>
            </a:r>
          </a:p>
        </p:txBody>
      </p:sp>
      <p:sp>
        <p:nvSpPr>
          <p:cNvPr id="6" name="Θέση αριθμού διαφάνειας 5">
            <a:extLst>
              <a:ext uri="{FF2B5EF4-FFF2-40B4-BE49-F238E27FC236}">
                <a16:creationId xmlns:a16="http://schemas.microsoft.com/office/drawing/2014/main" id="{E167B7ED-A665-455E-862A-C14834C116B4}"/>
              </a:ext>
            </a:extLst>
          </p:cNvPr>
          <p:cNvSpPr>
            <a:spLocks noGrp="1"/>
          </p:cNvSpPr>
          <p:nvPr>
            <p:ph type="sldNum" sz="quarter" idx="12"/>
          </p:nvPr>
        </p:nvSpPr>
        <p:spPr/>
        <p:txBody>
          <a:bodyPr/>
          <a:lstStyle>
            <a:lvl1pPr>
              <a:defRPr/>
            </a:lvl1pPr>
          </a:lstStyle>
          <a:p>
            <a:pPr>
              <a:defRPr/>
            </a:pPr>
            <a:fld id="{40EC6E37-DAFF-4F23-B7D4-E21904211A47}" type="slidenum">
              <a:rPr lang="el-GR"/>
              <a:pPr>
                <a:defRPr/>
              </a:pPr>
              <a:t>‹#›</a:t>
            </a:fld>
            <a:endParaRPr lang="el-GR"/>
          </a:p>
        </p:txBody>
      </p:sp>
    </p:spTree>
    <p:extLst>
      <p:ext uri="{BB962C8B-B14F-4D97-AF65-F5344CB8AC3E}">
        <p14:creationId xmlns:p14="http://schemas.microsoft.com/office/powerpoint/2010/main" val="36628411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831850" y="1709738"/>
            <a:ext cx="10515600" cy="2852737"/>
          </a:xfrm>
        </p:spPr>
        <p:txBody>
          <a:bodyPr anchor="b"/>
          <a:lstStyle>
            <a:lvl1pPr>
              <a:defRPr sz="6000"/>
            </a:lvl1pPr>
          </a:lstStyle>
          <a:p>
            <a:r>
              <a:rPr lang="el-GR"/>
              <a:t>Κάντε κλικ για να επεξεργαστείτε τον τίτλο υποδείγματος</a:t>
            </a:r>
          </a:p>
        </p:txBody>
      </p:sp>
      <p:sp>
        <p:nvSpPr>
          <p:cNvPr id="3" name="Θέση κειμένου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l-GR"/>
              <a:t>Στυλ κειμένου υποδείγματος</a:t>
            </a:r>
          </a:p>
        </p:txBody>
      </p:sp>
      <p:sp>
        <p:nvSpPr>
          <p:cNvPr id="4" name="Θέση ημερομηνίας 3">
            <a:extLst>
              <a:ext uri="{FF2B5EF4-FFF2-40B4-BE49-F238E27FC236}">
                <a16:creationId xmlns:a16="http://schemas.microsoft.com/office/drawing/2014/main" id="{17C36B4C-208F-434C-ADDC-7284962053EA}"/>
              </a:ext>
            </a:extLst>
          </p:cNvPr>
          <p:cNvSpPr>
            <a:spLocks noGrp="1"/>
          </p:cNvSpPr>
          <p:nvPr>
            <p:ph type="dt" sz="half" idx="10"/>
          </p:nvPr>
        </p:nvSpPr>
        <p:spPr/>
        <p:txBody>
          <a:bodyPr/>
          <a:lstStyle>
            <a:lvl1pPr>
              <a:defRPr/>
            </a:lvl1pPr>
          </a:lstStyle>
          <a:p>
            <a:pPr>
              <a:defRPr/>
            </a:pPr>
            <a:endParaRPr lang="el-GR"/>
          </a:p>
        </p:txBody>
      </p:sp>
      <p:sp>
        <p:nvSpPr>
          <p:cNvPr id="5" name="Θέση υποσέλιδου 4">
            <a:extLst>
              <a:ext uri="{FF2B5EF4-FFF2-40B4-BE49-F238E27FC236}">
                <a16:creationId xmlns:a16="http://schemas.microsoft.com/office/drawing/2014/main" id="{18248D55-6F92-40CC-A8A2-06D219325AD3}"/>
              </a:ext>
            </a:extLst>
          </p:cNvPr>
          <p:cNvSpPr>
            <a:spLocks noGrp="1"/>
          </p:cNvSpPr>
          <p:nvPr>
            <p:ph type="ftr" sz="quarter" idx="11"/>
          </p:nvPr>
        </p:nvSpPr>
        <p:spPr/>
        <p:txBody>
          <a:bodyPr/>
          <a:lstStyle>
            <a:lvl1pPr>
              <a:defRPr/>
            </a:lvl1pPr>
          </a:lstStyle>
          <a:p>
            <a:pPr>
              <a:defRPr/>
            </a:pPr>
            <a:r>
              <a:rPr lang="el-GR"/>
              <a:t>ΕΠΙΜΕΛΕΙΑ ΥΛΗΣ: ΒΙΚΥ ΒΑΡΔΑ     vicky.eclass4u@gmail.com</a:t>
            </a:r>
          </a:p>
        </p:txBody>
      </p:sp>
      <p:sp>
        <p:nvSpPr>
          <p:cNvPr id="6" name="Θέση αριθμού διαφάνειας 5">
            <a:extLst>
              <a:ext uri="{FF2B5EF4-FFF2-40B4-BE49-F238E27FC236}">
                <a16:creationId xmlns:a16="http://schemas.microsoft.com/office/drawing/2014/main" id="{70A60D18-019E-49D1-995D-F8016381D878}"/>
              </a:ext>
            </a:extLst>
          </p:cNvPr>
          <p:cNvSpPr>
            <a:spLocks noGrp="1"/>
          </p:cNvSpPr>
          <p:nvPr>
            <p:ph type="sldNum" sz="quarter" idx="12"/>
          </p:nvPr>
        </p:nvSpPr>
        <p:spPr/>
        <p:txBody>
          <a:bodyPr/>
          <a:lstStyle>
            <a:lvl1pPr>
              <a:defRPr/>
            </a:lvl1pPr>
          </a:lstStyle>
          <a:p>
            <a:pPr>
              <a:defRPr/>
            </a:pPr>
            <a:fld id="{C501435F-2852-4177-83BC-FFCD2053713A}" type="slidenum">
              <a:rPr lang="el-GR"/>
              <a:pPr>
                <a:defRPr/>
              </a:pPr>
              <a:t>‹#›</a:t>
            </a:fld>
            <a:endParaRPr lang="el-GR"/>
          </a:p>
        </p:txBody>
      </p:sp>
    </p:spTree>
    <p:extLst>
      <p:ext uri="{BB962C8B-B14F-4D97-AF65-F5344CB8AC3E}">
        <p14:creationId xmlns:p14="http://schemas.microsoft.com/office/powerpoint/2010/main" val="39030879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p:cNvSpPr>
            <a:spLocks noGrp="1"/>
          </p:cNvSpPr>
          <p:nvPr>
            <p:ph sz="half" idx="1"/>
          </p:nvPr>
        </p:nvSpPr>
        <p:spPr>
          <a:xfrm>
            <a:off x="838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περιεχομένου 3"/>
          <p:cNvSpPr>
            <a:spLocks noGrp="1"/>
          </p:cNvSpPr>
          <p:nvPr>
            <p:ph sz="half" idx="2"/>
          </p:nvPr>
        </p:nvSpPr>
        <p:spPr>
          <a:xfrm>
            <a:off x="6172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ημερομηνίας 3">
            <a:extLst>
              <a:ext uri="{FF2B5EF4-FFF2-40B4-BE49-F238E27FC236}">
                <a16:creationId xmlns:a16="http://schemas.microsoft.com/office/drawing/2014/main" id="{7CEA6665-160E-452D-8FAF-4CA7093D45A2}"/>
              </a:ext>
            </a:extLst>
          </p:cNvPr>
          <p:cNvSpPr>
            <a:spLocks noGrp="1"/>
          </p:cNvSpPr>
          <p:nvPr>
            <p:ph type="dt" sz="half" idx="10"/>
          </p:nvPr>
        </p:nvSpPr>
        <p:spPr/>
        <p:txBody>
          <a:bodyPr/>
          <a:lstStyle>
            <a:lvl1pPr>
              <a:defRPr/>
            </a:lvl1pPr>
          </a:lstStyle>
          <a:p>
            <a:pPr>
              <a:defRPr/>
            </a:pPr>
            <a:endParaRPr lang="el-GR"/>
          </a:p>
        </p:txBody>
      </p:sp>
      <p:sp>
        <p:nvSpPr>
          <p:cNvPr id="6" name="Θέση υποσέλιδου 4">
            <a:extLst>
              <a:ext uri="{FF2B5EF4-FFF2-40B4-BE49-F238E27FC236}">
                <a16:creationId xmlns:a16="http://schemas.microsoft.com/office/drawing/2014/main" id="{11EE7E06-7411-4B3F-A6E1-A90EBFF5078A}"/>
              </a:ext>
            </a:extLst>
          </p:cNvPr>
          <p:cNvSpPr>
            <a:spLocks noGrp="1"/>
          </p:cNvSpPr>
          <p:nvPr>
            <p:ph type="ftr" sz="quarter" idx="11"/>
          </p:nvPr>
        </p:nvSpPr>
        <p:spPr/>
        <p:txBody>
          <a:bodyPr/>
          <a:lstStyle>
            <a:lvl1pPr>
              <a:defRPr/>
            </a:lvl1pPr>
          </a:lstStyle>
          <a:p>
            <a:pPr>
              <a:defRPr/>
            </a:pPr>
            <a:r>
              <a:rPr lang="el-GR"/>
              <a:t>ΕΠΙΜΕΛΕΙΑ ΥΛΗΣ: ΒΙΚΥ ΒΑΡΔΑ     vicky.eclass4u@gmail.com</a:t>
            </a:r>
          </a:p>
        </p:txBody>
      </p:sp>
      <p:sp>
        <p:nvSpPr>
          <p:cNvPr id="7" name="Θέση αριθμού διαφάνειας 5">
            <a:extLst>
              <a:ext uri="{FF2B5EF4-FFF2-40B4-BE49-F238E27FC236}">
                <a16:creationId xmlns:a16="http://schemas.microsoft.com/office/drawing/2014/main" id="{8168C039-BDC5-4CB7-85B2-53F61A84F23E}"/>
              </a:ext>
            </a:extLst>
          </p:cNvPr>
          <p:cNvSpPr>
            <a:spLocks noGrp="1"/>
          </p:cNvSpPr>
          <p:nvPr>
            <p:ph type="sldNum" sz="quarter" idx="12"/>
          </p:nvPr>
        </p:nvSpPr>
        <p:spPr/>
        <p:txBody>
          <a:bodyPr/>
          <a:lstStyle>
            <a:lvl1pPr>
              <a:defRPr/>
            </a:lvl1pPr>
          </a:lstStyle>
          <a:p>
            <a:pPr>
              <a:defRPr/>
            </a:pPr>
            <a:fld id="{466CE828-53AD-4E5F-9B56-EEE29B7E03BE}" type="slidenum">
              <a:rPr lang="el-GR"/>
              <a:pPr>
                <a:defRPr/>
              </a:pPr>
              <a:t>‹#›</a:t>
            </a:fld>
            <a:endParaRPr lang="el-GR"/>
          </a:p>
        </p:txBody>
      </p:sp>
    </p:spTree>
    <p:extLst>
      <p:ext uri="{BB962C8B-B14F-4D97-AF65-F5344CB8AC3E}">
        <p14:creationId xmlns:p14="http://schemas.microsoft.com/office/powerpoint/2010/main" val="32574363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a:xfrm>
            <a:off x="839788" y="365125"/>
            <a:ext cx="10515600" cy="1325563"/>
          </a:xfrm>
        </p:spPr>
        <p:txBody>
          <a:bodyPr/>
          <a:lstStyle/>
          <a:p>
            <a:r>
              <a:rPr lang="el-GR"/>
              <a:t>Κάντε κλικ για να επεξεργαστείτε τον τίτλο υποδείγματος</a:t>
            </a:r>
          </a:p>
        </p:txBody>
      </p:sp>
      <p:sp>
        <p:nvSpPr>
          <p:cNvPr id="3" name="Θέση κειμένου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4" name="Θέση περιεχομένου 3"/>
          <p:cNvSpPr>
            <a:spLocks noGrp="1"/>
          </p:cNvSpPr>
          <p:nvPr>
            <p:ph sz="half" idx="2"/>
          </p:nvPr>
        </p:nvSpPr>
        <p:spPr>
          <a:xfrm>
            <a:off x="839788" y="2505075"/>
            <a:ext cx="5157787"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κειμένου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6" name="Θέση περιεχομένου 5"/>
          <p:cNvSpPr>
            <a:spLocks noGrp="1"/>
          </p:cNvSpPr>
          <p:nvPr>
            <p:ph sz="quarter" idx="4"/>
          </p:nvPr>
        </p:nvSpPr>
        <p:spPr>
          <a:xfrm>
            <a:off x="6172200" y="2505075"/>
            <a:ext cx="5183188"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7" name="Θέση ημερομηνίας 3">
            <a:extLst>
              <a:ext uri="{FF2B5EF4-FFF2-40B4-BE49-F238E27FC236}">
                <a16:creationId xmlns:a16="http://schemas.microsoft.com/office/drawing/2014/main" id="{B0660227-09D5-479B-893F-51FB8C61121C}"/>
              </a:ext>
            </a:extLst>
          </p:cNvPr>
          <p:cNvSpPr>
            <a:spLocks noGrp="1"/>
          </p:cNvSpPr>
          <p:nvPr>
            <p:ph type="dt" sz="half" idx="10"/>
          </p:nvPr>
        </p:nvSpPr>
        <p:spPr/>
        <p:txBody>
          <a:bodyPr/>
          <a:lstStyle>
            <a:lvl1pPr>
              <a:defRPr/>
            </a:lvl1pPr>
          </a:lstStyle>
          <a:p>
            <a:pPr>
              <a:defRPr/>
            </a:pPr>
            <a:endParaRPr lang="el-GR"/>
          </a:p>
        </p:txBody>
      </p:sp>
      <p:sp>
        <p:nvSpPr>
          <p:cNvPr id="8" name="Θέση υποσέλιδου 4">
            <a:extLst>
              <a:ext uri="{FF2B5EF4-FFF2-40B4-BE49-F238E27FC236}">
                <a16:creationId xmlns:a16="http://schemas.microsoft.com/office/drawing/2014/main" id="{E0967639-2CD9-4E27-879E-0A6F416D6813}"/>
              </a:ext>
            </a:extLst>
          </p:cNvPr>
          <p:cNvSpPr>
            <a:spLocks noGrp="1"/>
          </p:cNvSpPr>
          <p:nvPr>
            <p:ph type="ftr" sz="quarter" idx="11"/>
          </p:nvPr>
        </p:nvSpPr>
        <p:spPr/>
        <p:txBody>
          <a:bodyPr/>
          <a:lstStyle>
            <a:lvl1pPr>
              <a:defRPr/>
            </a:lvl1pPr>
          </a:lstStyle>
          <a:p>
            <a:pPr>
              <a:defRPr/>
            </a:pPr>
            <a:r>
              <a:rPr lang="el-GR"/>
              <a:t>ΕΠΙΜΕΛΕΙΑ ΥΛΗΣ: ΒΙΚΥ ΒΑΡΔΑ     vicky.eclass4u@gmail.com</a:t>
            </a:r>
          </a:p>
        </p:txBody>
      </p:sp>
      <p:sp>
        <p:nvSpPr>
          <p:cNvPr id="9" name="Θέση αριθμού διαφάνειας 5">
            <a:extLst>
              <a:ext uri="{FF2B5EF4-FFF2-40B4-BE49-F238E27FC236}">
                <a16:creationId xmlns:a16="http://schemas.microsoft.com/office/drawing/2014/main" id="{7C079DDE-AE1D-4B0E-BCA5-7B3B27247C73}"/>
              </a:ext>
            </a:extLst>
          </p:cNvPr>
          <p:cNvSpPr>
            <a:spLocks noGrp="1"/>
          </p:cNvSpPr>
          <p:nvPr>
            <p:ph type="sldNum" sz="quarter" idx="12"/>
          </p:nvPr>
        </p:nvSpPr>
        <p:spPr/>
        <p:txBody>
          <a:bodyPr/>
          <a:lstStyle>
            <a:lvl1pPr>
              <a:defRPr/>
            </a:lvl1pPr>
          </a:lstStyle>
          <a:p>
            <a:pPr>
              <a:defRPr/>
            </a:pPr>
            <a:fld id="{CF00468B-EA84-4CA7-8581-E47FD5C001A8}" type="slidenum">
              <a:rPr lang="el-GR"/>
              <a:pPr>
                <a:defRPr/>
              </a:pPr>
              <a:t>‹#›</a:t>
            </a:fld>
            <a:endParaRPr lang="el-GR"/>
          </a:p>
        </p:txBody>
      </p:sp>
    </p:spTree>
    <p:extLst>
      <p:ext uri="{BB962C8B-B14F-4D97-AF65-F5344CB8AC3E}">
        <p14:creationId xmlns:p14="http://schemas.microsoft.com/office/powerpoint/2010/main" val="9143600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ημερομηνίας 3">
            <a:extLst>
              <a:ext uri="{FF2B5EF4-FFF2-40B4-BE49-F238E27FC236}">
                <a16:creationId xmlns:a16="http://schemas.microsoft.com/office/drawing/2014/main" id="{2D2A577F-AD38-4C87-B042-D93696F7B616}"/>
              </a:ext>
            </a:extLst>
          </p:cNvPr>
          <p:cNvSpPr>
            <a:spLocks noGrp="1"/>
          </p:cNvSpPr>
          <p:nvPr>
            <p:ph type="dt" sz="half" idx="10"/>
          </p:nvPr>
        </p:nvSpPr>
        <p:spPr/>
        <p:txBody>
          <a:bodyPr/>
          <a:lstStyle>
            <a:lvl1pPr>
              <a:defRPr/>
            </a:lvl1pPr>
          </a:lstStyle>
          <a:p>
            <a:pPr>
              <a:defRPr/>
            </a:pPr>
            <a:endParaRPr lang="el-GR"/>
          </a:p>
        </p:txBody>
      </p:sp>
      <p:sp>
        <p:nvSpPr>
          <p:cNvPr id="4" name="Θέση υποσέλιδου 4">
            <a:extLst>
              <a:ext uri="{FF2B5EF4-FFF2-40B4-BE49-F238E27FC236}">
                <a16:creationId xmlns:a16="http://schemas.microsoft.com/office/drawing/2014/main" id="{636ED344-8B5C-4BA3-8BD8-9A00478F0C87}"/>
              </a:ext>
            </a:extLst>
          </p:cNvPr>
          <p:cNvSpPr>
            <a:spLocks noGrp="1"/>
          </p:cNvSpPr>
          <p:nvPr>
            <p:ph type="ftr" sz="quarter" idx="11"/>
          </p:nvPr>
        </p:nvSpPr>
        <p:spPr/>
        <p:txBody>
          <a:bodyPr/>
          <a:lstStyle>
            <a:lvl1pPr>
              <a:defRPr/>
            </a:lvl1pPr>
          </a:lstStyle>
          <a:p>
            <a:pPr>
              <a:defRPr/>
            </a:pPr>
            <a:r>
              <a:rPr lang="el-GR"/>
              <a:t>ΕΠΙΜΕΛΕΙΑ ΥΛΗΣ: ΒΙΚΥ ΒΑΡΔΑ     vicky.eclass4u@gmail.com</a:t>
            </a:r>
          </a:p>
        </p:txBody>
      </p:sp>
      <p:sp>
        <p:nvSpPr>
          <p:cNvPr id="5" name="Θέση αριθμού διαφάνειας 5">
            <a:extLst>
              <a:ext uri="{FF2B5EF4-FFF2-40B4-BE49-F238E27FC236}">
                <a16:creationId xmlns:a16="http://schemas.microsoft.com/office/drawing/2014/main" id="{8974E0B7-B2BE-4298-A32F-DCEE0F801341}"/>
              </a:ext>
            </a:extLst>
          </p:cNvPr>
          <p:cNvSpPr>
            <a:spLocks noGrp="1"/>
          </p:cNvSpPr>
          <p:nvPr>
            <p:ph type="sldNum" sz="quarter" idx="12"/>
          </p:nvPr>
        </p:nvSpPr>
        <p:spPr/>
        <p:txBody>
          <a:bodyPr/>
          <a:lstStyle>
            <a:lvl1pPr>
              <a:defRPr/>
            </a:lvl1pPr>
          </a:lstStyle>
          <a:p>
            <a:pPr>
              <a:defRPr/>
            </a:pPr>
            <a:fld id="{5426830F-6ECF-457D-989C-C8260C5BC791}" type="slidenum">
              <a:rPr lang="el-GR"/>
              <a:pPr>
                <a:defRPr/>
              </a:pPr>
              <a:t>‹#›</a:t>
            </a:fld>
            <a:endParaRPr lang="el-GR"/>
          </a:p>
        </p:txBody>
      </p:sp>
    </p:spTree>
    <p:extLst>
      <p:ext uri="{BB962C8B-B14F-4D97-AF65-F5344CB8AC3E}">
        <p14:creationId xmlns:p14="http://schemas.microsoft.com/office/powerpoint/2010/main" val="31453668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Θέση ημερομηνίας 3">
            <a:extLst>
              <a:ext uri="{FF2B5EF4-FFF2-40B4-BE49-F238E27FC236}">
                <a16:creationId xmlns:a16="http://schemas.microsoft.com/office/drawing/2014/main" id="{CEBD4EDD-D549-46BF-88B8-84301B47007F}"/>
              </a:ext>
            </a:extLst>
          </p:cNvPr>
          <p:cNvSpPr>
            <a:spLocks noGrp="1"/>
          </p:cNvSpPr>
          <p:nvPr>
            <p:ph type="dt" sz="half" idx="10"/>
          </p:nvPr>
        </p:nvSpPr>
        <p:spPr/>
        <p:txBody>
          <a:bodyPr/>
          <a:lstStyle>
            <a:lvl1pPr>
              <a:defRPr/>
            </a:lvl1pPr>
          </a:lstStyle>
          <a:p>
            <a:pPr>
              <a:defRPr/>
            </a:pPr>
            <a:endParaRPr lang="el-GR"/>
          </a:p>
        </p:txBody>
      </p:sp>
      <p:sp>
        <p:nvSpPr>
          <p:cNvPr id="3" name="Θέση υποσέλιδου 4">
            <a:extLst>
              <a:ext uri="{FF2B5EF4-FFF2-40B4-BE49-F238E27FC236}">
                <a16:creationId xmlns:a16="http://schemas.microsoft.com/office/drawing/2014/main" id="{36D6C878-4748-4C16-B0BD-A8D2CD7B037D}"/>
              </a:ext>
            </a:extLst>
          </p:cNvPr>
          <p:cNvSpPr>
            <a:spLocks noGrp="1"/>
          </p:cNvSpPr>
          <p:nvPr>
            <p:ph type="ftr" sz="quarter" idx="11"/>
          </p:nvPr>
        </p:nvSpPr>
        <p:spPr/>
        <p:txBody>
          <a:bodyPr/>
          <a:lstStyle>
            <a:lvl1pPr>
              <a:defRPr/>
            </a:lvl1pPr>
          </a:lstStyle>
          <a:p>
            <a:pPr>
              <a:defRPr/>
            </a:pPr>
            <a:r>
              <a:rPr lang="el-GR"/>
              <a:t>ΕΠΙΜΕΛΕΙΑ ΥΛΗΣ: ΒΙΚΥ ΒΑΡΔΑ     vicky.eclass4u@gmail.com</a:t>
            </a:r>
          </a:p>
        </p:txBody>
      </p:sp>
      <p:sp>
        <p:nvSpPr>
          <p:cNvPr id="4" name="Θέση αριθμού διαφάνειας 5">
            <a:extLst>
              <a:ext uri="{FF2B5EF4-FFF2-40B4-BE49-F238E27FC236}">
                <a16:creationId xmlns:a16="http://schemas.microsoft.com/office/drawing/2014/main" id="{C89BB4BC-DD0E-4EC4-B9D2-221E75B0DD4F}"/>
              </a:ext>
            </a:extLst>
          </p:cNvPr>
          <p:cNvSpPr>
            <a:spLocks noGrp="1"/>
          </p:cNvSpPr>
          <p:nvPr>
            <p:ph type="sldNum" sz="quarter" idx="12"/>
          </p:nvPr>
        </p:nvSpPr>
        <p:spPr/>
        <p:txBody>
          <a:bodyPr/>
          <a:lstStyle>
            <a:lvl1pPr>
              <a:defRPr/>
            </a:lvl1pPr>
          </a:lstStyle>
          <a:p>
            <a:pPr>
              <a:defRPr/>
            </a:pPr>
            <a:fld id="{88F603EF-07FC-4CBF-9271-882EB75D8B7B}" type="slidenum">
              <a:rPr lang="el-GR"/>
              <a:pPr>
                <a:defRPr/>
              </a:pPr>
              <a:t>‹#›</a:t>
            </a:fld>
            <a:endParaRPr lang="el-GR"/>
          </a:p>
        </p:txBody>
      </p:sp>
    </p:spTree>
    <p:extLst>
      <p:ext uri="{BB962C8B-B14F-4D97-AF65-F5344CB8AC3E}">
        <p14:creationId xmlns:p14="http://schemas.microsoft.com/office/powerpoint/2010/main" val="6132632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περιεχομένου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κειμένου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3">
            <a:extLst>
              <a:ext uri="{FF2B5EF4-FFF2-40B4-BE49-F238E27FC236}">
                <a16:creationId xmlns:a16="http://schemas.microsoft.com/office/drawing/2014/main" id="{CBEE4302-57D3-4495-A2BE-5D329CDA6C3F}"/>
              </a:ext>
            </a:extLst>
          </p:cNvPr>
          <p:cNvSpPr>
            <a:spLocks noGrp="1"/>
          </p:cNvSpPr>
          <p:nvPr>
            <p:ph type="dt" sz="half" idx="10"/>
          </p:nvPr>
        </p:nvSpPr>
        <p:spPr/>
        <p:txBody>
          <a:bodyPr/>
          <a:lstStyle>
            <a:lvl1pPr>
              <a:defRPr/>
            </a:lvl1pPr>
          </a:lstStyle>
          <a:p>
            <a:pPr>
              <a:defRPr/>
            </a:pPr>
            <a:endParaRPr lang="el-GR"/>
          </a:p>
        </p:txBody>
      </p:sp>
      <p:sp>
        <p:nvSpPr>
          <p:cNvPr id="6" name="Θέση υποσέλιδου 4">
            <a:extLst>
              <a:ext uri="{FF2B5EF4-FFF2-40B4-BE49-F238E27FC236}">
                <a16:creationId xmlns:a16="http://schemas.microsoft.com/office/drawing/2014/main" id="{B1080455-1E61-4281-BF50-BEEB7FE96CAD}"/>
              </a:ext>
            </a:extLst>
          </p:cNvPr>
          <p:cNvSpPr>
            <a:spLocks noGrp="1"/>
          </p:cNvSpPr>
          <p:nvPr>
            <p:ph type="ftr" sz="quarter" idx="11"/>
          </p:nvPr>
        </p:nvSpPr>
        <p:spPr/>
        <p:txBody>
          <a:bodyPr/>
          <a:lstStyle>
            <a:lvl1pPr>
              <a:defRPr/>
            </a:lvl1pPr>
          </a:lstStyle>
          <a:p>
            <a:pPr>
              <a:defRPr/>
            </a:pPr>
            <a:r>
              <a:rPr lang="el-GR"/>
              <a:t>ΕΠΙΜΕΛΕΙΑ ΥΛΗΣ: ΒΙΚΥ ΒΑΡΔΑ     vicky.eclass4u@gmail.com</a:t>
            </a:r>
          </a:p>
        </p:txBody>
      </p:sp>
      <p:sp>
        <p:nvSpPr>
          <p:cNvPr id="7" name="Θέση αριθμού διαφάνειας 5">
            <a:extLst>
              <a:ext uri="{FF2B5EF4-FFF2-40B4-BE49-F238E27FC236}">
                <a16:creationId xmlns:a16="http://schemas.microsoft.com/office/drawing/2014/main" id="{FB688EE1-07AE-4854-8AAB-C129C7BC2046}"/>
              </a:ext>
            </a:extLst>
          </p:cNvPr>
          <p:cNvSpPr>
            <a:spLocks noGrp="1"/>
          </p:cNvSpPr>
          <p:nvPr>
            <p:ph type="sldNum" sz="quarter" idx="12"/>
          </p:nvPr>
        </p:nvSpPr>
        <p:spPr/>
        <p:txBody>
          <a:bodyPr/>
          <a:lstStyle>
            <a:lvl1pPr>
              <a:defRPr/>
            </a:lvl1pPr>
          </a:lstStyle>
          <a:p>
            <a:pPr>
              <a:defRPr/>
            </a:pPr>
            <a:fld id="{2EA537A4-8D71-48A1-97E2-FCA7042C3195}" type="slidenum">
              <a:rPr lang="el-GR"/>
              <a:pPr>
                <a:defRPr/>
              </a:pPr>
              <a:t>‹#›</a:t>
            </a:fld>
            <a:endParaRPr lang="el-GR"/>
          </a:p>
        </p:txBody>
      </p:sp>
    </p:spTree>
    <p:extLst>
      <p:ext uri="{BB962C8B-B14F-4D97-AF65-F5344CB8AC3E}">
        <p14:creationId xmlns:p14="http://schemas.microsoft.com/office/powerpoint/2010/main" val="29477173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εικόνας 2"/>
          <p:cNvSpPr>
            <a:spLocks noGrp="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l-GR" noProof="0"/>
          </a:p>
        </p:txBody>
      </p:sp>
      <p:sp>
        <p:nvSpPr>
          <p:cNvPr id="4" name="Θέση κειμένου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3">
            <a:extLst>
              <a:ext uri="{FF2B5EF4-FFF2-40B4-BE49-F238E27FC236}">
                <a16:creationId xmlns:a16="http://schemas.microsoft.com/office/drawing/2014/main" id="{9CFC2938-CCC2-4B43-A8D6-C088D50EB59F}"/>
              </a:ext>
            </a:extLst>
          </p:cNvPr>
          <p:cNvSpPr>
            <a:spLocks noGrp="1"/>
          </p:cNvSpPr>
          <p:nvPr>
            <p:ph type="dt" sz="half" idx="10"/>
          </p:nvPr>
        </p:nvSpPr>
        <p:spPr/>
        <p:txBody>
          <a:bodyPr/>
          <a:lstStyle>
            <a:lvl1pPr>
              <a:defRPr/>
            </a:lvl1pPr>
          </a:lstStyle>
          <a:p>
            <a:pPr>
              <a:defRPr/>
            </a:pPr>
            <a:endParaRPr lang="el-GR"/>
          </a:p>
        </p:txBody>
      </p:sp>
      <p:sp>
        <p:nvSpPr>
          <p:cNvPr id="6" name="Θέση υποσέλιδου 4">
            <a:extLst>
              <a:ext uri="{FF2B5EF4-FFF2-40B4-BE49-F238E27FC236}">
                <a16:creationId xmlns:a16="http://schemas.microsoft.com/office/drawing/2014/main" id="{13DA7369-D515-488A-AE06-5E657B59451E}"/>
              </a:ext>
            </a:extLst>
          </p:cNvPr>
          <p:cNvSpPr>
            <a:spLocks noGrp="1"/>
          </p:cNvSpPr>
          <p:nvPr>
            <p:ph type="ftr" sz="quarter" idx="11"/>
          </p:nvPr>
        </p:nvSpPr>
        <p:spPr/>
        <p:txBody>
          <a:bodyPr/>
          <a:lstStyle>
            <a:lvl1pPr>
              <a:defRPr/>
            </a:lvl1pPr>
          </a:lstStyle>
          <a:p>
            <a:pPr>
              <a:defRPr/>
            </a:pPr>
            <a:r>
              <a:rPr lang="el-GR"/>
              <a:t>ΕΠΙΜΕΛΕΙΑ ΥΛΗΣ: ΒΙΚΥ ΒΑΡΔΑ     vicky.eclass4u@gmail.com</a:t>
            </a:r>
          </a:p>
        </p:txBody>
      </p:sp>
      <p:sp>
        <p:nvSpPr>
          <p:cNvPr id="7" name="Θέση αριθμού διαφάνειας 5">
            <a:extLst>
              <a:ext uri="{FF2B5EF4-FFF2-40B4-BE49-F238E27FC236}">
                <a16:creationId xmlns:a16="http://schemas.microsoft.com/office/drawing/2014/main" id="{C9FC3293-0E5D-4906-98F5-80B4F776CE89}"/>
              </a:ext>
            </a:extLst>
          </p:cNvPr>
          <p:cNvSpPr>
            <a:spLocks noGrp="1"/>
          </p:cNvSpPr>
          <p:nvPr>
            <p:ph type="sldNum" sz="quarter" idx="12"/>
          </p:nvPr>
        </p:nvSpPr>
        <p:spPr/>
        <p:txBody>
          <a:bodyPr/>
          <a:lstStyle>
            <a:lvl1pPr>
              <a:defRPr/>
            </a:lvl1pPr>
          </a:lstStyle>
          <a:p>
            <a:pPr>
              <a:defRPr/>
            </a:pPr>
            <a:fld id="{2773D41C-8A27-49D3-BA96-F0612E6010F9}" type="slidenum">
              <a:rPr lang="el-GR"/>
              <a:pPr>
                <a:defRPr/>
              </a:pPr>
              <a:t>‹#›</a:t>
            </a:fld>
            <a:endParaRPr lang="el-GR"/>
          </a:p>
        </p:txBody>
      </p:sp>
    </p:spTree>
    <p:extLst>
      <p:ext uri="{BB962C8B-B14F-4D97-AF65-F5344CB8AC3E}">
        <p14:creationId xmlns:p14="http://schemas.microsoft.com/office/powerpoint/2010/main" val="24996707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κατακόρυφου κειμένου 2"/>
          <p:cNvSpPr>
            <a:spLocks noGrp="1"/>
          </p:cNvSpPr>
          <p:nvPr>
            <p:ph type="body" orient="vert" idx="1"/>
          </p:nvPr>
        </p:nvSpPr>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9BBB1392-AA12-4D7C-B4C1-0144C02C5532}"/>
              </a:ext>
            </a:extLst>
          </p:cNvPr>
          <p:cNvSpPr>
            <a:spLocks noGrp="1"/>
          </p:cNvSpPr>
          <p:nvPr>
            <p:ph type="dt" sz="half" idx="10"/>
          </p:nvPr>
        </p:nvSpPr>
        <p:spPr/>
        <p:txBody>
          <a:bodyPr/>
          <a:lstStyle>
            <a:lvl1pPr>
              <a:defRPr/>
            </a:lvl1pPr>
          </a:lstStyle>
          <a:p>
            <a:pPr>
              <a:defRPr/>
            </a:pPr>
            <a:endParaRPr lang="el-GR"/>
          </a:p>
        </p:txBody>
      </p:sp>
      <p:sp>
        <p:nvSpPr>
          <p:cNvPr id="5" name="Θέση υποσέλιδου 4">
            <a:extLst>
              <a:ext uri="{FF2B5EF4-FFF2-40B4-BE49-F238E27FC236}">
                <a16:creationId xmlns:a16="http://schemas.microsoft.com/office/drawing/2014/main" id="{0F7C9747-C6A0-44B1-9C46-39441BB93162}"/>
              </a:ext>
            </a:extLst>
          </p:cNvPr>
          <p:cNvSpPr>
            <a:spLocks noGrp="1"/>
          </p:cNvSpPr>
          <p:nvPr>
            <p:ph type="ftr" sz="quarter" idx="11"/>
          </p:nvPr>
        </p:nvSpPr>
        <p:spPr/>
        <p:txBody>
          <a:bodyPr/>
          <a:lstStyle>
            <a:lvl1pPr>
              <a:defRPr/>
            </a:lvl1pPr>
          </a:lstStyle>
          <a:p>
            <a:pPr>
              <a:defRPr/>
            </a:pPr>
            <a:r>
              <a:rPr lang="el-GR"/>
              <a:t>ΕΠΙΜΕΛΕΙΑ ΥΛΗΣ: ΒΙΚΥ ΒΑΡΔΑ     vicky.eclass4u@gmail.com</a:t>
            </a:r>
          </a:p>
        </p:txBody>
      </p:sp>
      <p:sp>
        <p:nvSpPr>
          <p:cNvPr id="6" name="Θέση αριθμού διαφάνειας 5">
            <a:extLst>
              <a:ext uri="{FF2B5EF4-FFF2-40B4-BE49-F238E27FC236}">
                <a16:creationId xmlns:a16="http://schemas.microsoft.com/office/drawing/2014/main" id="{4886F8A0-8D78-4EF2-8E7A-FA89FE546DE2}"/>
              </a:ext>
            </a:extLst>
          </p:cNvPr>
          <p:cNvSpPr>
            <a:spLocks noGrp="1"/>
          </p:cNvSpPr>
          <p:nvPr>
            <p:ph type="sldNum" sz="quarter" idx="12"/>
          </p:nvPr>
        </p:nvSpPr>
        <p:spPr/>
        <p:txBody>
          <a:bodyPr/>
          <a:lstStyle>
            <a:lvl1pPr>
              <a:defRPr/>
            </a:lvl1pPr>
          </a:lstStyle>
          <a:p>
            <a:pPr>
              <a:defRPr/>
            </a:pPr>
            <a:fld id="{F86B80FB-6215-41BE-B225-62CB96B8CD54}" type="slidenum">
              <a:rPr lang="el-GR"/>
              <a:pPr>
                <a:defRPr/>
              </a:pPr>
              <a:t>‹#›</a:t>
            </a:fld>
            <a:endParaRPr lang="el-GR"/>
          </a:p>
        </p:txBody>
      </p:sp>
    </p:spTree>
    <p:extLst>
      <p:ext uri="{BB962C8B-B14F-4D97-AF65-F5344CB8AC3E}">
        <p14:creationId xmlns:p14="http://schemas.microsoft.com/office/powerpoint/2010/main" val="4627535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8724900" y="365125"/>
            <a:ext cx="2628900" cy="5811838"/>
          </a:xfrm>
        </p:spPr>
        <p:txBody>
          <a:bodyPr vert="eaVert"/>
          <a:lstStyle/>
          <a:p>
            <a:r>
              <a:rPr lang="el-GR"/>
              <a:t>Κάντε κλικ για να επεξεργαστείτε τον τίτλο υποδείγματος</a:t>
            </a:r>
          </a:p>
        </p:txBody>
      </p:sp>
      <p:sp>
        <p:nvSpPr>
          <p:cNvPr id="3" name="Θέση κατακόρυφου κειμένου 2"/>
          <p:cNvSpPr>
            <a:spLocks noGrp="1"/>
          </p:cNvSpPr>
          <p:nvPr>
            <p:ph type="body" orient="vert" idx="1"/>
          </p:nvPr>
        </p:nvSpPr>
        <p:spPr>
          <a:xfrm>
            <a:off x="838200" y="365125"/>
            <a:ext cx="7734300" cy="5811838"/>
          </a:xfrm>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179ED97B-A61B-4F85-A80F-9CCE58669E87}"/>
              </a:ext>
            </a:extLst>
          </p:cNvPr>
          <p:cNvSpPr>
            <a:spLocks noGrp="1"/>
          </p:cNvSpPr>
          <p:nvPr>
            <p:ph type="dt" sz="half" idx="10"/>
          </p:nvPr>
        </p:nvSpPr>
        <p:spPr/>
        <p:txBody>
          <a:bodyPr/>
          <a:lstStyle>
            <a:lvl1pPr>
              <a:defRPr/>
            </a:lvl1pPr>
          </a:lstStyle>
          <a:p>
            <a:pPr>
              <a:defRPr/>
            </a:pPr>
            <a:endParaRPr lang="el-GR"/>
          </a:p>
        </p:txBody>
      </p:sp>
      <p:sp>
        <p:nvSpPr>
          <p:cNvPr id="5" name="Θέση υποσέλιδου 4">
            <a:extLst>
              <a:ext uri="{FF2B5EF4-FFF2-40B4-BE49-F238E27FC236}">
                <a16:creationId xmlns:a16="http://schemas.microsoft.com/office/drawing/2014/main" id="{31EDC579-F754-4C5C-ABC1-AD1B5C37A750}"/>
              </a:ext>
            </a:extLst>
          </p:cNvPr>
          <p:cNvSpPr>
            <a:spLocks noGrp="1"/>
          </p:cNvSpPr>
          <p:nvPr>
            <p:ph type="ftr" sz="quarter" idx="11"/>
          </p:nvPr>
        </p:nvSpPr>
        <p:spPr/>
        <p:txBody>
          <a:bodyPr/>
          <a:lstStyle>
            <a:lvl1pPr>
              <a:defRPr/>
            </a:lvl1pPr>
          </a:lstStyle>
          <a:p>
            <a:pPr>
              <a:defRPr/>
            </a:pPr>
            <a:r>
              <a:rPr lang="el-GR"/>
              <a:t>ΕΠΙΜΕΛΕΙΑ ΥΛΗΣ: ΒΙΚΥ ΒΑΡΔΑ     vicky.eclass4u@gmail.com</a:t>
            </a:r>
          </a:p>
        </p:txBody>
      </p:sp>
      <p:sp>
        <p:nvSpPr>
          <p:cNvPr id="6" name="Θέση αριθμού διαφάνειας 5">
            <a:extLst>
              <a:ext uri="{FF2B5EF4-FFF2-40B4-BE49-F238E27FC236}">
                <a16:creationId xmlns:a16="http://schemas.microsoft.com/office/drawing/2014/main" id="{63B441EE-DA27-4F6D-A38E-331D0BA20617}"/>
              </a:ext>
            </a:extLst>
          </p:cNvPr>
          <p:cNvSpPr>
            <a:spLocks noGrp="1"/>
          </p:cNvSpPr>
          <p:nvPr>
            <p:ph type="sldNum" sz="quarter" idx="12"/>
          </p:nvPr>
        </p:nvSpPr>
        <p:spPr/>
        <p:txBody>
          <a:bodyPr/>
          <a:lstStyle>
            <a:lvl1pPr>
              <a:defRPr/>
            </a:lvl1pPr>
          </a:lstStyle>
          <a:p>
            <a:pPr>
              <a:defRPr/>
            </a:pPr>
            <a:fld id="{4CAAF463-C2DE-41FD-8A69-3AB8559DE254}" type="slidenum">
              <a:rPr lang="el-GR"/>
              <a:pPr>
                <a:defRPr/>
              </a:pPr>
              <a:t>‹#›</a:t>
            </a:fld>
            <a:endParaRPr lang="el-GR"/>
          </a:p>
        </p:txBody>
      </p:sp>
    </p:spTree>
    <p:extLst>
      <p:ext uri="{BB962C8B-B14F-4D97-AF65-F5344CB8AC3E}">
        <p14:creationId xmlns:p14="http://schemas.microsoft.com/office/powerpoint/2010/main" val="24705674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14400" y="2130426"/>
            <a:ext cx="10363200" cy="1470025"/>
          </a:xfrm>
        </p:spPr>
        <p:txBody>
          <a:bodyPr/>
          <a:lstStyle/>
          <a:p>
            <a:r>
              <a:rPr lang="ru-RU"/>
              <a:t>Образец заголовка</a:t>
            </a:r>
          </a:p>
        </p:txBody>
      </p:sp>
      <p:sp>
        <p:nvSpPr>
          <p:cNvPr id="3" name="Подзаголовок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a:t>Образец подзаголовка</a:t>
            </a:r>
          </a:p>
        </p:txBody>
      </p:sp>
      <p:sp>
        <p:nvSpPr>
          <p:cNvPr id="4" name="Rectangle 4">
            <a:extLst>
              <a:ext uri="{FF2B5EF4-FFF2-40B4-BE49-F238E27FC236}">
                <a16:creationId xmlns:a16="http://schemas.microsoft.com/office/drawing/2014/main" id="{7ED4AFD8-8D6B-4FA6-A1EB-E02C6F59B51E}"/>
              </a:ext>
            </a:extLst>
          </p:cNvPr>
          <p:cNvSpPr>
            <a:spLocks noGrp="1" noChangeArrowheads="1"/>
          </p:cNvSpPr>
          <p:nvPr>
            <p:ph type="dt" sz="half" idx="10"/>
          </p:nvPr>
        </p:nvSpPr>
        <p:spPr>
          <a:ln/>
        </p:spPr>
        <p:txBody>
          <a:bodyPr/>
          <a:lstStyle>
            <a:lvl1pPr>
              <a:defRPr/>
            </a:lvl1pPr>
          </a:lstStyle>
          <a:p>
            <a:pPr>
              <a:defRPr/>
            </a:pPr>
            <a:endParaRPr lang="ru-RU"/>
          </a:p>
        </p:txBody>
      </p:sp>
      <p:sp>
        <p:nvSpPr>
          <p:cNvPr id="5" name="Rectangle 5">
            <a:extLst>
              <a:ext uri="{FF2B5EF4-FFF2-40B4-BE49-F238E27FC236}">
                <a16:creationId xmlns:a16="http://schemas.microsoft.com/office/drawing/2014/main" id="{3411D784-966C-4081-9DD8-F20EF857C3DF}"/>
              </a:ext>
            </a:extLst>
          </p:cNvPr>
          <p:cNvSpPr>
            <a:spLocks noGrp="1" noChangeArrowheads="1"/>
          </p:cNvSpPr>
          <p:nvPr>
            <p:ph type="ftr" sz="quarter" idx="11"/>
          </p:nvPr>
        </p:nvSpPr>
        <p:spPr>
          <a:ln/>
        </p:spPr>
        <p:txBody>
          <a:bodyPr/>
          <a:lstStyle>
            <a:lvl1pPr>
              <a:defRPr/>
            </a:lvl1pPr>
          </a:lstStyle>
          <a:p>
            <a:pPr>
              <a:defRPr/>
            </a:pPr>
            <a:r>
              <a:rPr lang="el-GR"/>
              <a:t>ΕΠΙΜΕΛΕΙΑ ΥΛΗΣ: ΒΙΚΥ ΒΑΡΔΑ     vicky.eclass4u@gmail.com</a:t>
            </a:r>
            <a:endParaRPr lang="ru-RU"/>
          </a:p>
        </p:txBody>
      </p:sp>
      <p:sp>
        <p:nvSpPr>
          <p:cNvPr id="6" name="Rectangle 6">
            <a:extLst>
              <a:ext uri="{FF2B5EF4-FFF2-40B4-BE49-F238E27FC236}">
                <a16:creationId xmlns:a16="http://schemas.microsoft.com/office/drawing/2014/main" id="{C35E95A2-B991-4D33-89D0-A869DAF43B3B}"/>
              </a:ext>
            </a:extLst>
          </p:cNvPr>
          <p:cNvSpPr>
            <a:spLocks noGrp="1" noChangeArrowheads="1"/>
          </p:cNvSpPr>
          <p:nvPr>
            <p:ph type="sldNum" sz="quarter" idx="12"/>
          </p:nvPr>
        </p:nvSpPr>
        <p:spPr>
          <a:ln/>
        </p:spPr>
        <p:txBody>
          <a:bodyPr/>
          <a:lstStyle>
            <a:lvl1pPr>
              <a:defRPr/>
            </a:lvl1pPr>
          </a:lstStyle>
          <a:p>
            <a:pPr>
              <a:defRPr/>
            </a:pPr>
            <a:fld id="{D8314262-F995-4621-AE70-5B31EEAED1A2}" type="slidenum">
              <a:rPr lang="ru-RU"/>
              <a:pPr>
                <a:defRPr/>
              </a:pPr>
              <a:t>‹#›</a:t>
            </a:fld>
            <a:endParaRPr lang="ru-RU"/>
          </a:p>
        </p:txBody>
      </p:sp>
    </p:spTree>
    <p:extLst>
      <p:ext uri="{BB962C8B-B14F-4D97-AF65-F5344CB8AC3E}">
        <p14:creationId xmlns:p14="http://schemas.microsoft.com/office/powerpoint/2010/main" val="34303633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Rectangle 4">
            <a:extLst>
              <a:ext uri="{FF2B5EF4-FFF2-40B4-BE49-F238E27FC236}">
                <a16:creationId xmlns:a16="http://schemas.microsoft.com/office/drawing/2014/main" id="{6A36A781-9CCC-4BEC-8824-63EC8AC41CC2}"/>
              </a:ext>
            </a:extLst>
          </p:cNvPr>
          <p:cNvSpPr>
            <a:spLocks noGrp="1" noChangeArrowheads="1"/>
          </p:cNvSpPr>
          <p:nvPr>
            <p:ph type="dt" sz="half" idx="10"/>
          </p:nvPr>
        </p:nvSpPr>
        <p:spPr>
          <a:ln/>
        </p:spPr>
        <p:txBody>
          <a:bodyPr/>
          <a:lstStyle>
            <a:lvl1pPr>
              <a:defRPr/>
            </a:lvl1pPr>
          </a:lstStyle>
          <a:p>
            <a:pPr>
              <a:defRPr/>
            </a:pPr>
            <a:endParaRPr lang="ru-RU"/>
          </a:p>
        </p:txBody>
      </p:sp>
      <p:sp>
        <p:nvSpPr>
          <p:cNvPr id="5" name="Rectangle 5">
            <a:extLst>
              <a:ext uri="{FF2B5EF4-FFF2-40B4-BE49-F238E27FC236}">
                <a16:creationId xmlns:a16="http://schemas.microsoft.com/office/drawing/2014/main" id="{EC0825EC-7499-4837-AAD1-D42E2CAE9594}"/>
              </a:ext>
            </a:extLst>
          </p:cNvPr>
          <p:cNvSpPr>
            <a:spLocks noGrp="1" noChangeArrowheads="1"/>
          </p:cNvSpPr>
          <p:nvPr>
            <p:ph type="ftr" sz="quarter" idx="11"/>
          </p:nvPr>
        </p:nvSpPr>
        <p:spPr>
          <a:ln/>
        </p:spPr>
        <p:txBody>
          <a:bodyPr/>
          <a:lstStyle>
            <a:lvl1pPr>
              <a:defRPr/>
            </a:lvl1pPr>
          </a:lstStyle>
          <a:p>
            <a:pPr>
              <a:defRPr/>
            </a:pPr>
            <a:r>
              <a:rPr lang="el-GR"/>
              <a:t>ΕΠΙΜΕΛΕΙΑ ΥΛΗΣ: ΒΙΚΥ ΒΑΡΔΑ     vicky.eclass4u@gmail.com</a:t>
            </a:r>
            <a:endParaRPr lang="ru-RU"/>
          </a:p>
        </p:txBody>
      </p:sp>
      <p:sp>
        <p:nvSpPr>
          <p:cNvPr id="6" name="Rectangle 6">
            <a:extLst>
              <a:ext uri="{FF2B5EF4-FFF2-40B4-BE49-F238E27FC236}">
                <a16:creationId xmlns:a16="http://schemas.microsoft.com/office/drawing/2014/main" id="{D5B0FD1D-92A4-4BCC-B41C-A684A0960213}"/>
              </a:ext>
            </a:extLst>
          </p:cNvPr>
          <p:cNvSpPr>
            <a:spLocks noGrp="1" noChangeArrowheads="1"/>
          </p:cNvSpPr>
          <p:nvPr>
            <p:ph type="sldNum" sz="quarter" idx="12"/>
          </p:nvPr>
        </p:nvSpPr>
        <p:spPr>
          <a:ln/>
        </p:spPr>
        <p:txBody>
          <a:bodyPr/>
          <a:lstStyle>
            <a:lvl1pPr>
              <a:defRPr/>
            </a:lvl1pPr>
          </a:lstStyle>
          <a:p>
            <a:pPr>
              <a:defRPr/>
            </a:pPr>
            <a:fld id="{788DDC22-E6CF-4613-90A7-BCC6BFC97B91}" type="slidenum">
              <a:rPr lang="ru-RU"/>
              <a:pPr>
                <a:defRPr/>
              </a:pPr>
              <a:t>‹#›</a:t>
            </a:fld>
            <a:endParaRPr lang="ru-RU"/>
          </a:p>
        </p:txBody>
      </p:sp>
    </p:spTree>
    <p:extLst>
      <p:ext uri="{BB962C8B-B14F-4D97-AF65-F5344CB8AC3E}">
        <p14:creationId xmlns:p14="http://schemas.microsoft.com/office/powerpoint/2010/main" val="35321133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63084" y="4406901"/>
            <a:ext cx="103632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a:t>Образец текста</a:t>
            </a:r>
          </a:p>
        </p:txBody>
      </p:sp>
      <p:sp>
        <p:nvSpPr>
          <p:cNvPr id="4" name="Rectangle 4">
            <a:extLst>
              <a:ext uri="{FF2B5EF4-FFF2-40B4-BE49-F238E27FC236}">
                <a16:creationId xmlns:a16="http://schemas.microsoft.com/office/drawing/2014/main" id="{FF95FB6A-7E38-4EE1-A9E5-5589D60B6BCF}"/>
              </a:ext>
            </a:extLst>
          </p:cNvPr>
          <p:cNvSpPr>
            <a:spLocks noGrp="1" noChangeArrowheads="1"/>
          </p:cNvSpPr>
          <p:nvPr>
            <p:ph type="dt" sz="half" idx="10"/>
          </p:nvPr>
        </p:nvSpPr>
        <p:spPr>
          <a:ln/>
        </p:spPr>
        <p:txBody>
          <a:bodyPr/>
          <a:lstStyle>
            <a:lvl1pPr>
              <a:defRPr/>
            </a:lvl1pPr>
          </a:lstStyle>
          <a:p>
            <a:pPr>
              <a:defRPr/>
            </a:pPr>
            <a:endParaRPr lang="ru-RU"/>
          </a:p>
        </p:txBody>
      </p:sp>
      <p:sp>
        <p:nvSpPr>
          <p:cNvPr id="5" name="Rectangle 5">
            <a:extLst>
              <a:ext uri="{FF2B5EF4-FFF2-40B4-BE49-F238E27FC236}">
                <a16:creationId xmlns:a16="http://schemas.microsoft.com/office/drawing/2014/main" id="{8192BE3B-7592-4009-81B5-EA2AB6FE8840}"/>
              </a:ext>
            </a:extLst>
          </p:cNvPr>
          <p:cNvSpPr>
            <a:spLocks noGrp="1" noChangeArrowheads="1"/>
          </p:cNvSpPr>
          <p:nvPr>
            <p:ph type="ftr" sz="quarter" idx="11"/>
          </p:nvPr>
        </p:nvSpPr>
        <p:spPr>
          <a:ln/>
        </p:spPr>
        <p:txBody>
          <a:bodyPr/>
          <a:lstStyle>
            <a:lvl1pPr>
              <a:defRPr/>
            </a:lvl1pPr>
          </a:lstStyle>
          <a:p>
            <a:pPr>
              <a:defRPr/>
            </a:pPr>
            <a:r>
              <a:rPr lang="el-GR"/>
              <a:t>ΕΠΙΜΕΛΕΙΑ ΥΛΗΣ: ΒΙΚΥ ΒΑΡΔΑ     vicky.eclass4u@gmail.com</a:t>
            </a:r>
            <a:endParaRPr lang="ru-RU"/>
          </a:p>
        </p:txBody>
      </p:sp>
      <p:sp>
        <p:nvSpPr>
          <p:cNvPr id="6" name="Rectangle 6">
            <a:extLst>
              <a:ext uri="{FF2B5EF4-FFF2-40B4-BE49-F238E27FC236}">
                <a16:creationId xmlns:a16="http://schemas.microsoft.com/office/drawing/2014/main" id="{E66363AA-B98A-449C-8689-4B618E178B1F}"/>
              </a:ext>
            </a:extLst>
          </p:cNvPr>
          <p:cNvSpPr>
            <a:spLocks noGrp="1" noChangeArrowheads="1"/>
          </p:cNvSpPr>
          <p:nvPr>
            <p:ph type="sldNum" sz="quarter" idx="12"/>
          </p:nvPr>
        </p:nvSpPr>
        <p:spPr>
          <a:ln/>
        </p:spPr>
        <p:txBody>
          <a:bodyPr/>
          <a:lstStyle>
            <a:lvl1pPr>
              <a:defRPr/>
            </a:lvl1pPr>
          </a:lstStyle>
          <a:p>
            <a:pPr>
              <a:defRPr/>
            </a:pPr>
            <a:fld id="{129982F1-7159-4BF0-BE57-F5B881118796}" type="slidenum">
              <a:rPr lang="ru-RU"/>
              <a:pPr>
                <a:defRPr/>
              </a:pPr>
              <a:t>‹#›</a:t>
            </a:fld>
            <a:endParaRPr lang="ru-RU"/>
          </a:p>
        </p:txBody>
      </p:sp>
    </p:spTree>
    <p:extLst>
      <p:ext uri="{BB962C8B-B14F-4D97-AF65-F5344CB8AC3E}">
        <p14:creationId xmlns:p14="http://schemas.microsoft.com/office/powerpoint/2010/main" val="15801763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sz="half" idx="1"/>
          </p:nvPr>
        </p:nvSpPr>
        <p:spPr>
          <a:xfrm>
            <a:off x="2544234" y="1600201"/>
            <a:ext cx="4417484"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Содержимое 3"/>
          <p:cNvSpPr>
            <a:spLocks noGrp="1"/>
          </p:cNvSpPr>
          <p:nvPr>
            <p:ph sz="half" idx="2"/>
          </p:nvPr>
        </p:nvSpPr>
        <p:spPr>
          <a:xfrm>
            <a:off x="7164917" y="1600201"/>
            <a:ext cx="4417483"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Rectangle 4">
            <a:extLst>
              <a:ext uri="{FF2B5EF4-FFF2-40B4-BE49-F238E27FC236}">
                <a16:creationId xmlns:a16="http://schemas.microsoft.com/office/drawing/2014/main" id="{D7C9E0ED-15C5-46C8-858E-00586D094F0D}"/>
              </a:ext>
            </a:extLst>
          </p:cNvPr>
          <p:cNvSpPr>
            <a:spLocks noGrp="1" noChangeArrowheads="1"/>
          </p:cNvSpPr>
          <p:nvPr>
            <p:ph type="dt" sz="half" idx="10"/>
          </p:nvPr>
        </p:nvSpPr>
        <p:spPr>
          <a:ln/>
        </p:spPr>
        <p:txBody>
          <a:bodyPr/>
          <a:lstStyle>
            <a:lvl1pPr>
              <a:defRPr/>
            </a:lvl1pPr>
          </a:lstStyle>
          <a:p>
            <a:pPr>
              <a:defRPr/>
            </a:pPr>
            <a:endParaRPr lang="ru-RU"/>
          </a:p>
        </p:txBody>
      </p:sp>
      <p:sp>
        <p:nvSpPr>
          <p:cNvPr id="6" name="Rectangle 5">
            <a:extLst>
              <a:ext uri="{FF2B5EF4-FFF2-40B4-BE49-F238E27FC236}">
                <a16:creationId xmlns:a16="http://schemas.microsoft.com/office/drawing/2014/main" id="{F524A788-50E2-4882-84BB-DCC0036030E3}"/>
              </a:ext>
            </a:extLst>
          </p:cNvPr>
          <p:cNvSpPr>
            <a:spLocks noGrp="1" noChangeArrowheads="1"/>
          </p:cNvSpPr>
          <p:nvPr>
            <p:ph type="ftr" sz="quarter" idx="11"/>
          </p:nvPr>
        </p:nvSpPr>
        <p:spPr>
          <a:ln/>
        </p:spPr>
        <p:txBody>
          <a:bodyPr/>
          <a:lstStyle>
            <a:lvl1pPr>
              <a:defRPr/>
            </a:lvl1pPr>
          </a:lstStyle>
          <a:p>
            <a:pPr>
              <a:defRPr/>
            </a:pPr>
            <a:r>
              <a:rPr lang="el-GR"/>
              <a:t>ΕΠΙΜΕΛΕΙΑ ΥΛΗΣ: ΒΙΚΥ ΒΑΡΔΑ     vicky.eclass4u@gmail.com</a:t>
            </a:r>
            <a:endParaRPr lang="ru-RU"/>
          </a:p>
        </p:txBody>
      </p:sp>
      <p:sp>
        <p:nvSpPr>
          <p:cNvPr id="7" name="Rectangle 6">
            <a:extLst>
              <a:ext uri="{FF2B5EF4-FFF2-40B4-BE49-F238E27FC236}">
                <a16:creationId xmlns:a16="http://schemas.microsoft.com/office/drawing/2014/main" id="{B7FBC555-02EC-453C-9645-6BACE0166999}"/>
              </a:ext>
            </a:extLst>
          </p:cNvPr>
          <p:cNvSpPr>
            <a:spLocks noGrp="1" noChangeArrowheads="1"/>
          </p:cNvSpPr>
          <p:nvPr>
            <p:ph type="sldNum" sz="quarter" idx="12"/>
          </p:nvPr>
        </p:nvSpPr>
        <p:spPr>
          <a:ln/>
        </p:spPr>
        <p:txBody>
          <a:bodyPr/>
          <a:lstStyle>
            <a:lvl1pPr>
              <a:defRPr/>
            </a:lvl1pPr>
          </a:lstStyle>
          <a:p>
            <a:pPr>
              <a:defRPr/>
            </a:pPr>
            <a:fld id="{26CA8CE7-A1C8-42AA-AEC0-D7A968A4CD7C}" type="slidenum">
              <a:rPr lang="ru-RU"/>
              <a:pPr>
                <a:defRPr/>
              </a:pPr>
              <a:t>‹#›</a:t>
            </a:fld>
            <a:endParaRPr lang="ru-RU"/>
          </a:p>
        </p:txBody>
      </p:sp>
    </p:spTree>
    <p:extLst>
      <p:ext uri="{BB962C8B-B14F-4D97-AF65-F5344CB8AC3E}">
        <p14:creationId xmlns:p14="http://schemas.microsoft.com/office/powerpoint/2010/main" val="13844368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274638"/>
            <a:ext cx="10972800" cy="1143000"/>
          </a:xfrm>
        </p:spPr>
        <p:txBody>
          <a:bodyPr/>
          <a:lstStyle>
            <a:lvl1pPr>
              <a:defRPr/>
            </a:lvl1pPr>
          </a:lstStyle>
          <a:p>
            <a:r>
              <a:rPr lang="ru-RU"/>
              <a:t>Образец заголовка</a:t>
            </a:r>
          </a:p>
        </p:txBody>
      </p:sp>
      <p:sp>
        <p:nvSpPr>
          <p:cNvPr id="3" name="Текст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Содержимое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Содержимое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Rectangle 4">
            <a:extLst>
              <a:ext uri="{FF2B5EF4-FFF2-40B4-BE49-F238E27FC236}">
                <a16:creationId xmlns:a16="http://schemas.microsoft.com/office/drawing/2014/main" id="{BEBA025A-B876-4703-BEAB-40D25BF3567A}"/>
              </a:ext>
            </a:extLst>
          </p:cNvPr>
          <p:cNvSpPr>
            <a:spLocks noGrp="1" noChangeArrowheads="1"/>
          </p:cNvSpPr>
          <p:nvPr>
            <p:ph type="dt" sz="half" idx="10"/>
          </p:nvPr>
        </p:nvSpPr>
        <p:spPr>
          <a:ln/>
        </p:spPr>
        <p:txBody>
          <a:bodyPr/>
          <a:lstStyle>
            <a:lvl1pPr>
              <a:defRPr/>
            </a:lvl1pPr>
          </a:lstStyle>
          <a:p>
            <a:pPr>
              <a:defRPr/>
            </a:pPr>
            <a:endParaRPr lang="ru-RU"/>
          </a:p>
        </p:txBody>
      </p:sp>
      <p:sp>
        <p:nvSpPr>
          <p:cNvPr id="8" name="Rectangle 5">
            <a:extLst>
              <a:ext uri="{FF2B5EF4-FFF2-40B4-BE49-F238E27FC236}">
                <a16:creationId xmlns:a16="http://schemas.microsoft.com/office/drawing/2014/main" id="{836453C7-A087-4CA4-9E1F-692A8F945604}"/>
              </a:ext>
            </a:extLst>
          </p:cNvPr>
          <p:cNvSpPr>
            <a:spLocks noGrp="1" noChangeArrowheads="1"/>
          </p:cNvSpPr>
          <p:nvPr>
            <p:ph type="ftr" sz="quarter" idx="11"/>
          </p:nvPr>
        </p:nvSpPr>
        <p:spPr>
          <a:ln/>
        </p:spPr>
        <p:txBody>
          <a:bodyPr/>
          <a:lstStyle>
            <a:lvl1pPr>
              <a:defRPr/>
            </a:lvl1pPr>
          </a:lstStyle>
          <a:p>
            <a:pPr>
              <a:defRPr/>
            </a:pPr>
            <a:r>
              <a:rPr lang="el-GR"/>
              <a:t>ΕΠΙΜΕΛΕΙΑ ΥΛΗΣ: ΒΙΚΥ ΒΑΡΔΑ     vicky.eclass4u@gmail.com</a:t>
            </a:r>
            <a:endParaRPr lang="ru-RU"/>
          </a:p>
        </p:txBody>
      </p:sp>
      <p:sp>
        <p:nvSpPr>
          <p:cNvPr id="9" name="Rectangle 6">
            <a:extLst>
              <a:ext uri="{FF2B5EF4-FFF2-40B4-BE49-F238E27FC236}">
                <a16:creationId xmlns:a16="http://schemas.microsoft.com/office/drawing/2014/main" id="{7013A72F-ED6A-4A19-962B-A8554C0A1E57}"/>
              </a:ext>
            </a:extLst>
          </p:cNvPr>
          <p:cNvSpPr>
            <a:spLocks noGrp="1" noChangeArrowheads="1"/>
          </p:cNvSpPr>
          <p:nvPr>
            <p:ph type="sldNum" sz="quarter" idx="12"/>
          </p:nvPr>
        </p:nvSpPr>
        <p:spPr>
          <a:ln/>
        </p:spPr>
        <p:txBody>
          <a:bodyPr/>
          <a:lstStyle>
            <a:lvl1pPr>
              <a:defRPr/>
            </a:lvl1pPr>
          </a:lstStyle>
          <a:p>
            <a:pPr>
              <a:defRPr/>
            </a:pPr>
            <a:fld id="{BF8C0FEB-FB9B-4F70-95F8-3069E4258AEF}" type="slidenum">
              <a:rPr lang="ru-RU"/>
              <a:pPr>
                <a:defRPr/>
              </a:pPr>
              <a:t>‹#›</a:t>
            </a:fld>
            <a:endParaRPr lang="ru-RU"/>
          </a:p>
        </p:txBody>
      </p:sp>
    </p:spTree>
    <p:extLst>
      <p:ext uri="{BB962C8B-B14F-4D97-AF65-F5344CB8AC3E}">
        <p14:creationId xmlns:p14="http://schemas.microsoft.com/office/powerpoint/2010/main" val="348613331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Rectangle 4">
            <a:extLst>
              <a:ext uri="{FF2B5EF4-FFF2-40B4-BE49-F238E27FC236}">
                <a16:creationId xmlns:a16="http://schemas.microsoft.com/office/drawing/2014/main" id="{1D33DF2F-733B-40B8-BC1F-5BC782A8A741}"/>
              </a:ext>
            </a:extLst>
          </p:cNvPr>
          <p:cNvSpPr>
            <a:spLocks noGrp="1" noChangeArrowheads="1"/>
          </p:cNvSpPr>
          <p:nvPr>
            <p:ph type="dt" sz="half" idx="10"/>
          </p:nvPr>
        </p:nvSpPr>
        <p:spPr>
          <a:ln/>
        </p:spPr>
        <p:txBody>
          <a:bodyPr/>
          <a:lstStyle>
            <a:lvl1pPr>
              <a:defRPr/>
            </a:lvl1pPr>
          </a:lstStyle>
          <a:p>
            <a:pPr>
              <a:defRPr/>
            </a:pPr>
            <a:endParaRPr lang="ru-RU"/>
          </a:p>
        </p:txBody>
      </p:sp>
      <p:sp>
        <p:nvSpPr>
          <p:cNvPr id="4" name="Rectangle 5">
            <a:extLst>
              <a:ext uri="{FF2B5EF4-FFF2-40B4-BE49-F238E27FC236}">
                <a16:creationId xmlns:a16="http://schemas.microsoft.com/office/drawing/2014/main" id="{EC62A2D6-DD94-474D-82F9-A9ED9BAADCEC}"/>
              </a:ext>
            </a:extLst>
          </p:cNvPr>
          <p:cNvSpPr>
            <a:spLocks noGrp="1" noChangeArrowheads="1"/>
          </p:cNvSpPr>
          <p:nvPr>
            <p:ph type="ftr" sz="quarter" idx="11"/>
          </p:nvPr>
        </p:nvSpPr>
        <p:spPr>
          <a:ln/>
        </p:spPr>
        <p:txBody>
          <a:bodyPr/>
          <a:lstStyle>
            <a:lvl1pPr>
              <a:defRPr/>
            </a:lvl1pPr>
          </a:lstStyle>
          <a:p>
            <a:pPr>
              <a:defRPr/>
            </a:pPr>
            <a:r>
              <a:rPr lang="el-GR"/>
              <a:t>ΕΠΙΜΕΛΕΙΑ ΥΛΗΣ: ΒΙΚΥ ΒΑΡΔΑ     vicky.eclass4u@gmail.com</a:t>
            </a:r>
            <a:endParaRPr lang="ru-RU"/>
          </a:p>
        </p:txBody>
      </p:sp>
      <p:sp>
        <p:nvSpPr>
          <p:cNvPr id="5" name="Rectangle 6">
            <a:extLst>
              <a:ext uri="{FF2B5EF4-FFF2-40B4-BE49-F238E27FC236}">
                <a16:creationId xmlns:a16="http://schemas.microsoft.com/office/drawing/2014/main" id="{5E841D45-EA90-4611-8E04-B8569D944ABD}"/>
              </a:ext>
            </a:extLst>
          </p:cNvPr>
          <p:cNvSpPr>
            <a:spLocks noGrp="1" noChangeArrowheads="1"/>
          </p:cNvSpPr>
          <p:nvPr>
            <p:ph type="sldNum" sz="quarter" idx="12"/>
          </p:nvPr>
        </p:nvSpPr>
        <p:spPr>
          <a:ln/>
        </p:spPr>
        <p:txBody>
          <a:bodyPr/>
          <a:lstStyle>
            <a:lvl1pPr>
              <a:defRPr/>
            </a:lvl1pPr>
          </a:lstStyle>
          <a:p>
            <a:pPr>
              <a:defRPr/>
            </a:pPr>
            <a:fld id="{1B84A1FE-1B47-4725-B3E3-A1A29A420F39}" type="slidenum">
              <a:rPr lang="ru-RU"/>
              <a:pPr>
                <a:defRPr/>
              </a:pPr>
              <a:t>‹#›</a:t>
            </a:fld>
            <a:endParaRPr lang="ru-RU"/>
          </a:p>
        </p:txBody>
      </p:sp>
    </p:spTree>
    <p:extLst>
      <p:ext uri="{BB962C8B-B14F-4D97-AF65-F5344CB8AC3E}">
        <p14:creationId xmlns:p14="http://schemas.microsoft.com/office/powerpoint/2010/main" val="142728740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B1A25615-EF81-44AF-8E05-64516C4BE4F7}"/>
              </a:ext>
            </a:extLst>
          </p:cNvPr>
          <p:cNvSpPr>
            <a:spLocks noGrp="1" noChangeArrowheads="1"/>
          </p:cNvSpPr>
          <p:nvPr>
            <p:ph type="dt" sz="half" idx="10"/>
          </p:nvPr>
        </p:nvSpPr>
        <p:spPr>
          <a:ln/>
        </p:spPr>
        <p:txBody>
          <a:bodyPr/>
          <a:lstStyle>
            <a:lvl1pPr>
              <a:defRPr/>
            </a:lvl1pPr>
          </a:lstStyle>
          <a:p>
            <a:pPr>
              <a:defRPr/>
            </a:pPr>
            <a:endParaRPr lang="ru-RU"/>
          </a:p>
        </p:txBody>
      </p:sp>
      <p:sp>
        <p:nvSpPr>
          <p:cNvPr id="3" name="Rectangle 5">
            <a:extLst>
              <a:ext uri="{FF2B5EF4-FFF2-40B4-BE49-F238E27FC236}">
                <a16:creationId xmlns:a16="http://schemas.microsoft.com/office/drawing/2014/main" id="{1C13636A-A404-43A2-9929-E0F6C1EF7585}"/>
              </a:ext>
            </a:extLst>
          </p:cNvPr>
          <p:cNvSpPr>
            <a:spLocks noGrp="1" noChangeArrowheads="1"/>
          </p:cNvSpPr>
          <p:nvPr>
            <p:ph type="ftr" sz="quarter" idx="11"/>
          </p:nvPr>
        </p:nvSpPr>
        <p:spPr>
          <a:ln/>
        </p:spPr>
        <p:txBody>
          <a:bodyPr/>
          <a:lstStyle>
            <a:lvl1pPr>
              <a:defRPr/>
            </a:lvl1pPr>
          </a:lstStyle>
          <a:p>
            <a:pPr>
              <a:defRPr/>
            </a:pPr>
            <a:r>
              <a:rPr lang="el-GR"/>
              <a:t>ΕΠΙΜΕΛΕΙΑ ΥΛΗΣ: ΒΙΚΥ ΒΑΡΔΑ     vicky.eclass4u@gmail.com</a:t>
            </a:r>
            <a:endParaRPr lang="ru-RU"/>
          </a:p>
        </p:txBody>
      </p:sp>
      <p:sp>
        <p:nvSpPr>
          <p:cNvPr id="4" name="Rectangle 6">
            <a:extLst>
              <a:ext uri="{FF2B5EF4-FFF2-40B4-BE49-F238E27FC236}">
                <a16:creationId xmlns:a16="http://schemas.microsoft.com/office/drawing/2014/main" id="{A19BC9AE-5CA1-4885-88D1-B69459A88FE5}"/>
              </a:ext>
            </a:extLst>
          </p:cNvPr>
          <p:cNvSpPr>
            <a:spLocks noGrp="1" noChangeArrowheads="1"/>
          </p:cNvSpPr>
          <p:nvPr>
            <p:ph type="sldNum" sz="quarter" idx="12"/>
          </p:nvPr>
        </p:nvSpPr>
        <p:spPr>
          <a:ln/>
        </p:spPr>
        <p:txBody>
          <a:bodyPr/>
          <a:lstStyle>
            <a:lvl1pPr>
              <a:defRPr/>
            </a:lvl1pPr>
          </a:lstStyle>
          <a:p>
            <a:pPr>
              <a:defRPr/>
            </a:pPr>
            <a:fld id="{E98C015C-A51F-4EBF-ADD3-F387ACEDCF94}" type="slidenum">
              <a:rPr lang="ru-RU"/>
              <a:pPr>
                <a:defRPr/>
              </a:pPr>
              <a:t>‹#›</a:t>
            </a:fld>
            <a:endParaRPr lang="ru-RU"/>
          </a:p>
        </p:txBody>
      </p:sp>
    </p:spTree>
    <p:extLst>
      <p:ext uri="{BB962C8B-B14F-4D97-AF65-F5344CB8AC3E}">
        <p14:creationId xmlns:p14="http://schemas.microsoft.com/office/powerpoint/2010/main" val="51929771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1" y="273050"/>
            <a:ext cx="4011084" cy="1162050"/>
          </a:xfrm>
        </p:spPr>
        <p:txBody>
          <a:bodyPr anchor="b"/>
          <a:lstStyle>
            <a:lvl1pPr algn="l">
              <a:defRPr sz="2000" b="1"/>
            </a:lvl1pPr>
          </a:lstStyle>
          <a:p>
            <a:r>
              <a:rPr lang="ru-RU"/>
              <a:t>Образец заголовка</a:t>
            </a:r>
          </a:p>
        </p:txBody>
      </p:sp>
      <p:sp>
        <p:nvSpPr>
          <p:cNvPr id="3" name="Содержимое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Rectangle 4">
            <a:extLst>
              <a:ext uri="{FF2B5EF4-FFF2-40B4-BE49-F238E27FC236}">
                <a16:creationId xmlns:a16="http://schemas.microsoft.com/office/drawing/2014/main" id="{6690B496-BA11-4FF4-87FC-1CD612367180}"/>
              </a:ext>
            </a:extLst>
          </p:cNvPr>
          <p:cNvSpPr>
            <a:spLocks noGrp="1" noChangeArrowheads="1"/>
          </p:cNvSpPr>
          <p:nvPr>
            <p:ph type="dt" sz="half" idx="10"/>
          </p:nvPr>
        </p:nvSpPr>
        <p:spPr>
          <a:ln/>
        </p:spPr>
        <p:txBody>
          <a:bodyPr/>
          <a:lstStyle>
            <a:lvl1pPr>
              <a:defRPr/>
            </a:lvl1pPr>
          </a:lstStyle>
          <a:p>
            <a:pPr>
              <a:defRPr/>
            </a:pPr>
            <a:endParaRPr lang="ru-RU"/>
          </a:p>
        </p:txBody>
      </p:sp>
      <p:sp>
        <p:nvSpPr>
          <p:cNvPr id="6" name="Rectangle 5">
            <a:extLst>
              <a:ext uri="{FF2B5EF4-FFF2-40B4-BE49-F238E27FC236}">
                <a16:creationId xmlns:a16="http://schemas.microsoft.com/office/drawing/2014/main" id="{A8E4D232-BB58-4C4D-93C7-024DB3A8B25B}"/>
              </a:ext>
            </a:extLst>
          </p:cNvPr>
          <p:cNvSpPr>
            <a:spLocks noGrp="1" noChangeArrowheads="1"/>
          </p:cNvSpPr>
          <p:nvPr>
            <p:ph type="ftr" sz="quarter" idx="11"/>
          </p:nvPr>
        </p:nvSpPr>
        <p:spPr>
          <a:ln/>
        </p:spPr>
        <p:txBody>
          <a:bodyPr/>
          <a:lstStyle>
            <a:lvl1pPr>
              <a:defRPr/>
            </a:lvl1pPr>
          </a:lstStyle>
          <a:p>
            <a:pPr>
              <a:defRPr/>
            </a:pPr>
            <a:r>
              <a:rPr lang="el-GR"/>
              <a:t>ΕΠΙΜΕΛΕΙΑ ΥΛΗΣ: ΒΙΚΥ ΒΑΡΔΑ     vicky.eclass4u@gmail.com</a:t>
            </a:r>
            <a:endParaRPr lang="ru-RU"/>
          </a:p>
        </p:txBody>
      </p:sp>
      <p:sp>
        <p:nvSpPr>
          <p:cNvPr id="7" name="Rectangle 6">
            <a:extLst>
              <a:ext uri="{FF2B5EF4-FFF2-40B4-BE49-F238E27FC236}">
                <a16:creationId xmlns:a16="http://schemas.microsoft.com/office/drawing/2014/main" id="{16A06E44-5A84-482B-808B-75D463DD1FEA}"/>
              </a:ext>
            </a:extLst>
          </p:cNvPr>
          <p:cNvSpPr>
            <a:spLocks noGrp="1" noChangeArrowheads="1"/>
          </p:cNvSpPr>
          <p:nvPr>
            <p:ph type="sldNum" sz="quarter" idx="12"/>
          </p:nvPr>
        </p:nvSpPr>
        <p:spPr>
          <a:ln/>
        </p:spPr>
        <p:txBody>
          <a:bodyPr/>
          <a:lstStyle>
            <a:lvl1pPr>
              <a:defRPr/>
            </a:lvl1pPr>
          </a:lstStyle>
          <a:p>
            <a:pPr>
              <a:defRPr/>
            </a:pPr>
            <a:fld id="{8550FE56-A117-4F0B-99F2-BF79031FF608}" type="slidenum">
              <a:rPr lang="ru-RU"/>
              <a:pPr>
                <a:defRPr/>
              </a:pPr>
              <a:t>‹#›</a:t>
            </a:fld>
            <a:endParaRPr lang="ru-RU"/>
          </a:p>
        </p:txBody>
      </p:sp>
    </p:spTree>
    <p:extLst>
      <p:ext uri="{BB962C8B-B14F-4D97-AF65-F5344CB8AC3E}">
        <p14:creationId xmlns:p14="http://schemas.microsoft.com/office/powerpoint/2010/main" val="186034901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89717" y="4800600"/>
            <a:ext cx="73152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a:p>
        </p:txBody>
      </p:sp>
      <p:sp>
        <p:nvSpPr>
          <p:cNvPr id="4" name="Текст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Rectangle 4">
            <a:extLst>
              <a:ext uri="{FF2B5EF4-FFF2-40B4-BE49-F238E27FC236}">
                <a16:creationId xmlns:a16="http://schemas.microsoft.com/office/drawing/2014/main" id="{346DE3F3-2BD3-41E5-A461-4012792E3072}"/>
              </a:ext>
            </a:extLst>
          </p:cNvPr>
          <p:cNvSpPr>
            <a:spLocks noGrp="1" noChangeArrowheads="1"/>
          </p:cNvSpPr>
          <p:nvPr>
            <p:ph type="dt" sz="half" idx="10"/>
          </p:nvPr>
        </p:nvSpPr>
        <p:spPr>
          <a:ln/>
        </p:spPr>
        <p:txBody>
          <a:bodyPr/>
          <a:lstStyle>
            <a:lvl1pPr>
              <a:defRPr/>
            </a:lvl1pPr>
          </a:lstStyle>
          <a:p>
            <a:pPr>
              <a:defRPr/>
            </a:pPr>
            <a:endParaRPr lang="ru-RU"/>
          </a:p>
        </p:txBody>
      </p:sp>
      <p:sp>
        <p:nvSpPr>
          <p:cNvPr id="6" name="Rectangle 5">
            <a:extLst>
              <a:ext uri="{FF2B5EF4-FFF2-40B4-BE49-F238E27FC236}">
                <a16:creationId xmlns:a16="http://schemas.microsoft.com/office/drawing/2014/main" id="{B46CEDA6-D976-40CF-88CC-A332BF3BD126}"/>
              </a:ext>
            </a:extLst>
          </p:cNvPr>
          <p:cNvSpPr>
            <a:spLocks noGrp="1" noChangeArrowheads="1"/>
          </p:cNvSpPr>
          <p:nvPr>
            <p:ph type="ftr" sz="quarter" idx="11"/>
          </p:nvPr>
        </p:nvSpPr>
        <p:spPr>
          <a:ln/>
        </p:spPr>
        <p:txBody>
          <a:bodyPr/>
          <a:lstStyle>
            <a:lvl1pPr>
              <a:defRPr/>
            </a:lvl1pPr>
          </a:lstStyle>
          <a:p>
            <a:pPr>
              <a:defRPr/>
            </a:pPr>
            <a:r>
              <a:rPr lang="el-GR"/>
              <a:t>ΕΠΙΜΕΛΕΙΑ ΥΛΗΣ: ΒΙΚΥ ΒΑΡΔΑ     vicky.eclass4u@gmail.com</a:t>
            </a:r>
            <a:endParaRPr lang="ru-RU"/>
          </a:p>
        </p:txBody>
      </p:sp>
      <p:sp>
        <p:nvSpPr>
          <p:cNvPr id="7" name="Rectangle 6">
            <a:extLst>
              <a:ext uri="{FF2B5EF4-FFF2-40B4-BE49-F238E27FC236}">
                <a16:creationId xmlns:a16="http://schemas.microsoft.com/office/drawing/2014/main" id="{1538A8C1-CBDF-47C3-880D-AA3156317211}"/>
              </a:ext>
            </a:extLst>
          </p:cNvPr>
          <p:cNvSpPr>
            <a:spLocks noGrp="1" noChangeArrowheads="1"/>
          </p:cNvSpPr>
          <p:nvPr>
            <p:ph type="sldNum" sz="quarter" idx="12"/>
          </p:nvPr>
        </p:nvSpPr>
        <p:spPr>
          <a:ln/>
        </p:spPr>
        <p:txBody>
          <a:bodyPr/>
          <a:lstStyle>
            <a:lvl1pPr>
              <a:defRPr/>
            </a:lvl1pPr>
          </a:lstStyle>
          <a:p>
            <a:pPr>
              <a:defRPr/>
            </a:pPr>
            <a:fld id="{3AB269EA-8F05-4FF1-8138-DA1EAD34CE93}" type="slidenum">
              <a:rPr lang="ru-RU"/>
              <a:pPr>
                <a:defRPr/>
              </a:pPr>
              <a:t>‹#›</a:t>
            </a:fld>
            <a:endParaRPr lang="ru-RU"/>
          </a:p>
        </p:txBody>
      </p:sp>
    </p:spTree>
    <p:extLst>
      <p:ext uri="{BB962C8B-B14F-4D97-AF65-F5344CB8AC3E}">
        <p14:creationId xmlns:p14="http://schemas.microsoft.com/office/powerpoint/2010/main" val="312801189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Rectangle 4">
            <a:extLst>
              <a:ext uri="{FF2B5EF4-FFF2-40B4-BE49-F238E27FC236}">
                <a16:creationId xmlns:a16="http://schemas.microsoft.com/office/drawing/2014/main" id="{0C63DFEE-ED06-451B-BE96-27D92D5F86DD}"/>
              </a:ext>
            </a:extLst>
          </p:cNvPr>
          <p:cNvSpPr>
            <a:spLocks noGrp="1" noChangeArrowheads="1"/>
          </p:cNvSpPr>
          <p:nvPr>
            <p:ph type="dt" sz="half" idx="10"/>
          </p:nvPr>
        </p:nvSpPr>
        <p:spPr>
          <a:ln/>
        </p:spPr>
        <p:txBody>
          <a:bodyPr/>
          <a:lstStyle>
            <a:lvl1pPr>
              <a:defRPr/>
            </a:lvl1pPr>
          </a:lstStyle>
          <a:p>
            <a:pPr>
              <a:defRPr/>
            </a:pPr>
            <a:endParaRPr lang="ru-RU"/>
          </a:p>
        </p:txBody>
      </p:sp>
      <p:sp>
        <p:nvSpPr>
          <p:cNvPr id="5" name="Rectangle 5">
            <a:extLst>
              <a:ext uri="{FF2B5EF4-FFF2-40B4-BE49-F238E27FC236}">
                <a16:creationId xmlns:a16="http://schemas.microsoft.com/office/drawing/2014/main" id="{5D50A64C-B196-4617-B4AC-2338862D1EEE}"/>
              </a:ext>
            </a:extLst>
          </p:cNvPr>
          <p:cNvSpPr>
            <a:spLocks noGrp="1" noChangeArrowheads="1"/>
          </p:cNvSpPr>
          <p:nvPr>
            <p:ph type="ftr" sz="quarter" idx="11"/>
          </p:nvPr>
        </p:nvSpPr>
        <p:spPr>
          <a:ln/>
        </p:spPr>
        <p:txBody>
          <a:bodyPr/>
          <a:lstStyle>
            <a:lvl1pPr>
              <a:defRPr/>
            </a:lvl1pPr>
          </a:lstStyle>
          <a:p>
            <a:pPr>
              <a:defRPr/>
            </a:pPr>
            <a:r>
              <a:rPr lang="el-GR"/>
              <a:t>ΕΠΙΜΕΛΕΙΑ ΥΛΗΣ: ΒΙΚΥ ΒΑΡΔΑ     vicky.eclass4u@gmail.com</a:t>
            </a:r>
            <a:endParaRPr lang="ru-RU"/>
          </a:p>
        </p:txBody>
      </p:sp>
      <p:sp>
        <p:nvSpPr>
          <p:cNvPr id="6" name="Rectangle 6">
            <a:extLst>
              <a:ext uri="{FF2B5EF4-FFF2-40B4-BE49-F238E27FC236}">
                <a16:creationId xmlns:a16="http://schemas.microsoft.com/office/drawing/2014/main" id="{A6A9B7DA-1253-4509-A3FB-09DB2740D359}"/>
              </a:ext>
            </a:extLst>
          </p:cNvPr>
          <p:cNvSpPr>
            <a:spLocks noGrp="1" noChangeArrowheads="1"/>
          </p:cNvSpPr>
          <p:nvPr>
            <p:ph type="sldNum" sz="quarter" idx="12"/>
          </p:nvPr>
        </p:nvSpPr>
        <p:spPr>
          <a:ln/>
        </p:spPr>
        <p:txBody>
          <a:bodyPr/>
          <a:lstStyle>
            <a:lvl1pPr>
              <a:defRPr/>
            </a:lvl1pPr>
          </a:lstStyle>
          <a:p>
            <a:pPr>
              <a:defRPr/>
            </a:pPr>
            <a:fld id="{528B0929-F7D9-447F-A452-4D8B5A17D0EB}" type="slidenum">
              <a:rPr lang="ru-RU"/>
              <a:pPr>
                <a:defRPr/>
              </a:pPr>
              <a:t>‹#›</a:t>
            </a:fld>
            <a:endParaRPr lang="ru-RU"/>
          </a:p>
        </p:txBody>
      </p:sp>
    </p:spTree>
    <p:extLst>
      <p:ext uri="{BB962C8B-B14F-4D97-AF65-F5344CB8AC3E}">
        <p14:creationId xmlns:p14="http://schemas.microsoft.com/office/powerpoint/2010/main" val="99327410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9323917" y="274639"/>
            <a:ext cx="2258483" cy="5851525"/>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2544234" y="274639"/>
            <a:ext cx="6576484"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Rectangle 4">
            <a:extLst>
              <a:ext uri="{FF2B5EF4-FFF2-40B4-BE49-F238E27FC236}">
                <a16:creationId xmlns:a16="http://schemas.microsoft.com/office/drawing/2014/main" id="{87E05041-6F49-4A5F-817E-9F546FEEADE7}"/>
              </a:ext>
            </a:extLst>
          </p:cNvPr>
          <p:cNvSpPr>
            <a:spLocks noGrp="1" noChangeArrowheads="1"/>
          </p:cNvSpPr>
          <p:nvPr>
            <p:ph type="dt" sz="half" idx="10"/>
          </p:nvPr>
        </p:nvSpPr>
        <p:spPr>
          <a:ln/>
        </p:spPr>
        <p:txBody>
          <a:bodyPr/>
          <a:lstStyle>
            <a:lvl1pPr>
              <a:defRPr/>
            </a:lvl1pPr>
          </a:lstStyle>
          <a:p>
            <a:pPr>
              <a:defRPr/>
            </a:pPr>
            <a:endParaRPr lang="ru-RU"/>
          </a:p>
        </p:txBody>
      </p:sp>
      <p:sp>
        <p:nvSpPr>
          <p:cNvPr id="5" name="Rectangle 5">
            <a:extLst>
              <a:ext uri="{FF2B5EF4-FFF2-40B4-BE49-F238E27FC236}">
                <a16:creationId xmlns:a16="http://schemas.microsoft.com/office/drawing/2014/main" id="{78C2394D-C2E6-4A06-B1DA-E23F7DF5E024}"/>
              </a:ext>
            </a:extLst>
          </p:cNvPr>
          <p:cNvSpPr>
            <a:spLocks noGrp="1" noChangeArrowheads="1"/>
          </p:cNvSpPr>
          <p:nvPr>
            <p:ph type="ftr" sz="quarter" idx="11"/>
          </p:nvPr>
        </p:nvSpPr>
        <p:spPr>
          <a:ln/>
        </p:spPr>
        <p:txBody>
          <a:bodyPr/>
          <a:lstStyle>
            <a:lvl1pPr>
              <a:defRPr/>
            </a:lvl1pPr>
          </a:lstStyle>
          <a:p>
            <a:pPr>
              <a:defRPr/>
            </a:pPr>
            <a:r>
              <a:rPr lang="el-GR"/>
              <a:t>ΕΠΙΜΕΛΕΙΑ ΥΛΗΣ: ΒΙΚΥ ΒΑΡΔΑ     vicky.eclass4u@gmail.com</a:t>
            </a:r>
            <a:endParaRPr lang="ru-RU"/>
          </a:p>
        </p:txBody>
      </p:sp>
      <p:sp>
        <p:nvSpPr>
          <p:cNvPr id="6" name="Rectangle 6">
            <a:extLst>
              <a:ext uri="{FF2B5EF4-FFF2-40B4-BE49-F238E27FC236}">
                <a16:creationId xmlns:a16="http://schemas.microsoft.com/office/drawing/2014/main" id="{BD416F97-5B6A-42EE-B2CE-61B90E5C9D5D}"/>
              </a:ext>
            </a:extLst>
          </p:cNvPr>
          <p:cNvSpPr>
            <a:spLocks noGrp="1" noChangeArrowheads="1"/>
          </p:cNvSpPr>
          <p:nvPr>
            <p:ph type="sldNum" sz="quarter" idx="12"/>
          </p:nvPr>
        </p:nvSpPr>
        <p:spPr>
          <a:ln/>
        </p:spPr>
        <p:txBody>
          <a:bodyPr/>
          <a:lstStyle>
            <a:lvl1pPr>
              <a:defRPr/>
            </a:lvl1pPr>
          </a:lstStyle>
          <a:p>
            <a:pPr>
              <a:defRPr/>
            </a:pPr>
            <a:fld id="{799CDB2E-1CA6-46DD-A792-548E92C5831E}" type="slidenum">
              <a:rPr lang="ru-RU"/>
              <a:pPr>
                <a:defRPr/>
              </a:pPr>
              <a:t>‹#›</a:t>
            </a:fld>
            <a:endParaRPr lang="ru-RU"/>
          </a:p>
        </p:txBody>
      </p:sp>
    </p:spTree>
    <p:extLst>
      <p:ext uri="{BB962C8B-B14F-4D97-AF65-F5344CB8AC3E}">
        <p14:creationId xmlns:p14="http://schemas.microsoft.com/office/powerpoint/2010/main" val="236761386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Rectangle 11">
            <a:extLst>
              <a:ext uri="{FF2B5EF4-FFF2-40B4-BE49-F238E27FC236}">
                <a16:creationId xmlns:a16="http://schemas.microsoft.com/office/drawing/2014/main" id="{CD08C602-C8DE-482E-93F3-E047B14A8336}"/>
              </a:ext>
            </a:extLst>
          </p:cNvPr>
          <p:cNvSpPr>
            <a:spLocks noChangeArrowheads="1"/>
          </p:cNvSpPr>
          <p:nvPr userDrawn="1"/>
        </p:nvSpPr>
        <p:spPr bwMode="auto">
          <a:xfrm>
            <a:off x="0" y="1447800"/>
            <a:ext cx="5713413" cy="99060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en-US" altLang="el-GR">
              <a:solidFill>
                <a:schemeClr val="accent2"/>
              </a:solidFill>
              <a:latin typeface="Arial" panose="020B0604020202020204" pitchFamily="34" charset="0"/>
            </a:endParaRPr>
          </a:p>
        </p:txBody>
      </p:sp>
      <p:sp>
        <p:nvSpPr>
          <p:cNvPr id="5122" name="Rectangle 2"/>
          <p:cNvSpPr>
            <a:spLocks noGrp="1" noChangeArrowheads="1"/>
          </p:cNvSpPr>
          <p:nvPr>
            <p:ph type="ctrTitle"/>
          </p:nvPr>
        </p:nvSpPr>
        <p:spPr>
          <a:xfrm>
            <a:off x="239184" y="1123951"/>
            <a:ext cx="9550400" cy="1109663"/>
          </a:xfrm>
        </p:spPr>
        <p:txBody>
          <a:bodyPr/>
          <a:lstStyle>
            <a:lvl1pPr algn="l">
              <a:defRPr sz="2800"/>
            </a:lvl1pPr>
          </a:lstStyle>
          <a:p>
            <a:pPr lvl="0"/>
            <a:r>
              <a:rPr lang="el-GR" noProof="0"/>
              <a:t>Κάντε κλικ για να επεξεργαστείτε τον τίτλο υποδείγματος</a:t>
            </a:r>
            <a:endParaRPr lang="ru-RU" noProof="0"/>
          </a:p>
        </p:txBody>
      </p:sp>
      <p:sp>
        <p:nvSpPr>
          <p:cNvPr id="5123" name="Rectangle 3"/>
          <p:cNvSpPr>
            <a:spLocks noGrp="1" noChangeArrowheads="1"/>
          </p:cNvSpPr>
          <p:nvPr>
            <p:ph type="subTitle" idx="1"/>
          </p:nvPr>
        </p:nvSpPr>
        <p:spPr>
          <a:xfrm>
            <a:off x="239184" y="2011363"/>
            <a:ext cx="9550400" cy="696912"/>
          </a:xfrm>
        </p:spPr>
        <p:txBody>
          <a:bodyPr/>
          <a:lstStyle>
            <a:lvl1pPr marL="0" indent="0">
              <a:buFontTx/>
              <a:buNone/>
              <a:defRPr sz="2000" b="1">
                <a:solidFill>
                  <a:schemeClr val="bg1"/>
                </a:solidFill>
              </a:defRPr>
            </a:lvl1pPr>
          </a:lstStyle>
          <a:p>
            <a:pPr lvl="0"/>
            <a:r>
              <a:rPr lang="el-GR" noProof="0"/>
              <a:t>Κάντε κλικ για να επεξεργαστείτε τον υπότιτλο του υποδείγματος</a:t>
            </a:r>
            <a:endParaRPr lang="ru-RU" noProof="0"/>
          </a:p>
        </p:txBody>
      </p:sp>
    </p:spTree>
    <p:extLst>
      <p:ext uri="{BB962C8B-B14F-4D97-AF65-F5344CB8AC3E}">
        <p14:creationId xmlns:p14="http://schemas.microsoft.com/office/powerpoint/2010/main" val="83418213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l-GR"/>
              <a:t>Κάντε κλικ για να επεξεργαστείτε τον τίτλο υποδείγματος</a:t>
            </a:r>
            <a:endParaRPr lang="ru-RU"/>
          </a:p>
        </p:txBody>
      </p:sp>
      <p:sp>
        <p:nvSpPr>
          <p:cNvPr id="3" name="Объект 2"/>
          <p:cNvSpPr>
            <a:spLocks noGrp="1"/>
          </p:cNvSpPr>
          <p:nvPr>
            <p:ph idx="1"/>
          </p:nvPr>
        </p:nvSpPr>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ru-RU"/>
          </a:p>
        </p:txBody>
      </p:sp>
    </p:spTree>
    <p:extLst>
      <p:ext uri="{BB962C8B-B14F-4D97-AF65-F5344CB8AC3E}">
        <p14:creationId xmlns:p14="http://schemas.microsoft.com/office/powerpoint/2010/main" val="6617736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63084" y="4406901"/>
            <a:ext cx="10363200" cy="1362075"/>
          </a:xfrm>
        </p:spPr>
        <p:txBody>
          <a:bodyPr anchor="t"/>
          <a:lstStyle>
            <a:lvl1pPr algn="l">
              <a:defRPr sz="4000" b="1" cap="all"/>
            </a:lvl1pPr>
          </a:lstStyle>
          <a:p>
            <a:r>
              <a:rPr lang="el-GR"/>
              <a:t>Κάντε κλικ για να επεξεργαστείτε τον τίτλο υποδείγματος</a:t>
            </a:r>
            <a:endParaRPr lang="ru-RU"/>
          </a:p>
        </p:txBody>
      </p:sp>
      <p:sp>
        <p:nvSpPr>
          <p:cNvPr id="3" name="Текст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l-GR"/>
              <a:t>Στυλ κειμένου υποδείγματος</a:t>
            </a:r>
          </a:p>
        </p:txBody>
      </p:sp>
    </p:spTree>
    <p:extLst>
      <p:ext uri="{BB962C8B-B14F-4D97-AF65-F5344CB8AC3E}">
        <p14:creationId xmlns:p14="http://schemas.microsoft.com/office/powerpoint/2010/main" val="108439247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l-GR"/>
              <a:t>Κάντε κλικ για να επεξεργαστείτε τον τίτλο υποδείγματος</a:t>
            </a:r>
            <a:endParaRPr lang="ru-RU"/>
          </a:p>
        </p:txBody>
      </p:sp>
      <p:sp>
        <p:nvSpPr>
          <p:cNvPr id="3" name="Объект 2"/>
          <p:cNvSpPr>
            <a:spLocks noGrp="1"/>
          </p:cNvSpPr>
          <p:nvPr>
            <p:ph sz="half" idx="1"/>
          </p:nvPr>
        </p:nvSpPr>
        <p:spPr>
          <a:xfrm>
            <a:off x="1568451" y="1700213"/>
            <a:ext cx="4993216" cy="4826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ru-RU"/>
          </a:p>
        </p:txBody>
      </p:sp>
      <p:sp>
        <p:nvSpPr>
          <p:cNvPr id="4" name="Объект 3"/>
          <p:cNvSpPr>
            <a:spLocks noGrp="1"/>
          </p:cNvSpPr>
          <p:nvPr>
            <p:ph sz="half" idx="2"/>
          </p:nvPr>
        </p:nvSpPr>
        <p:spPr>
          <a:xfrm>
            <a:off x="6764867" y="1700213"/>
            <a:ext cx="4995333" cy="4826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ru-RU"/>
          </a:p>
        </p:txBody>
      </p:sp>
    </p:spTree>
    <p:extLst>
      <p:ext uri="{BB962C8B-B14F-4D97-AF65-F5344CB8AC3E}">
        <p14:creationId xmlns:p14="http://schemas.microsoft.com/office/powerpoint/2010/main" val="25088444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274638"/>
            <a:ext cx="10972800" cy="1143000"/>
          </a:xfrm>
        </p:spPr>
        <p:txBody>
          <a:bodyPr/>
          <a:lstStyle>
            <a:lvl1pPr>
              <a:defRPr/>
            </a:lvl1pPr>
          </a:lstStyle>
          <a:p>
            <a:r>
              <a:rPr lang="el-GR"/>
              <a:t>Κάντε κλικ για να επεξεργαστείτε τον τίτλο υποδείγματος</a:t>
            </a:r>
            <a:endParaRPr lang="ru-RU"/>
          </a:p>
        </p:txBody>
      </p:sp>
      <p:sp>
        <p:nvSpPr>
          <p:cNvPr id="3" name="Текст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4" name="Объект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ru-RU"/>
          </a:p>
        </p:txBody>
      </p:sp>
      <p:sp>
        <p:nvSpPr>
          <p:cNvPr id="5" name="Текст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6" name="Объект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ru-RU"/>
          </a:p>
        </p:txBody>
      </p:sp>
    </p:spTree>
    <p:extLst>
      <p:ext uri="{BB962C8B-B14F-4D97-AF65-F5344CB8AC3E}">
        <p14:creationId xmlns:p14="http://schemas.microsoft.com/office/powerpoint/2010/main" val="246965020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l-GR"/>
              <a:t>Κάντε κλικ για να επεξεργαστείτε τον τίτλο υποδείγματος</a:t>
            </a:r>
            <a:endParaRPr lang="ru-RU"/>
          </a:p>
        </p:txBody>
      </p:sp>
    </p:spTree>
    <p:extLst>
      <p:ext uri="{BB962C8B-B14F-4D97-AF65-F5344CB8AC3E}">
        <p14:creationId xmlns:p14="http://schemas.microsoft.com/office/powerpoint/2010/main" val="297420321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Tree>
    <p:extLst>
      <p:ext uri="{BB962C8B-B14F-4D97-AF65-F5344CB8AC3E}">
        <p14:creationId xmlns:p14="http://schemas.microsoft.com/office/powerpoint/2010/main" val="238243005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1" y="273050"/>
            <a:ext cx="4011084" cy="1162050"/>
          </a:xfrm>
        </p:spPr>
        <p:txBody>
          <a:bodyPr anchor="b"/>
          <a:lstStyle>
            <a:lvl1pPr algn="l">
              <a:defRPr sz="2000" b="1"/>
            </a:lvl1pPr>
          </a:lstStyle>
          <a:p>
            <a:r>
              <a:rPr lang="el-GR"/>
              <a:t>Κάντε κλικ για να επεξεργαστείτε τον τίτλο υποδείγματος</a:t>
            </a:r>
            <a:endParaRPr lang="ru-RU"/>
          </a:p>
        </p:txBody>
      </p:sp>
      <p:sp>
        <p:nvSpPr>
          <p:cNvPr id="3" name="Объект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ru-RU"/>
          </a:p>
        </p:txBody>
      </p:sp>
      <p:sp>
        <p:nvSpPr>
          <p:cNvPr id="4" name="Текст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Tree>
    <p:extLst>
      <p:ext uri="{BB962C8B-B14F-4D97-AF65-F5344CB8AC3E}">
        <p14:creationId xmlns:p14="http://schemas.microsoft.com/office/powerpoint/2010/main" val="338727792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89717" y="4800600"/>
            <a:ext cx="7315200" cy="566738"/>
          </a:xfrm>
        </p:spPr>
        <p:txBody>
          <a:bodyPr anchor="b"/>
          <a:lstStyle>
            <a:lvl1pPr algn="l">
              <a:defRPr sz="2000" b="1"/>
            </a:lvl1pPr>
          </a:lstStyle>
          <a:p>
            <a:r>
              <a:rPr lang="el-GR"/>
              <a:t>Κάντε κλικ για να επεξεργαστείτε τον τίτλο υποδείγματος</a:t>
            </a:r>
            <a:endParaRPr lang="ru-RU"/>
          </a:p>
        </p:txBody>
      </p:sp>
      <p:sp>
        <p:nvSpPr>
          <p:cNvPr id="3" name="Рисунок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l-GR" noProof="0"/>
              <a:t>Κάντε κλικ στο εικονίδιο για να προσθέσετε εικόνα</a:t>
            </a:r>
            <a:endParaRPr lang="ru-RU" noProof="0"/>
          </a:p>
        </p:txBody>
      </p:sp>
      <p:sp>
        <p:nvSpPr>
          <p:cNvPr id="4" name="Текст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Tree>
    <p:extLst>
      <p:ext uri="{BB962C8B-B14F-4D97-AF65-F5344CB8AC3E}">
        <p14:creationId xmlns:p14="http://schemas.microsoft.com/office/powerpoint/2010/main" val="394557803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l-GR"/>
              <a:t>Κάντε κλικ για να επεξεργαστείτε τον τίτλο υποδείγματος</a:t>
            </a:r>
            <a:endParaRPr lang="ru-RU"/>
          </a:p>
        </p:txBody>
      </p:sp>
      <p:sp>
        <p:nvSpPr>
          <p:cNvPr id="3" name="Вертикальный текст 2"/>
          <p:cNvSpPr>
            <a:spLocks noGrp="1"/>
          </p:cNvSpPr>
          <p:nvPr>
            <p:ph type="body" orient="vert" idx="1"/>
          </p:nvPr>
        </p:nvSpPr>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ru-RU"/>
          </a:p>
        </p:txBody>
      </p:sp>
    </p:spTree>
    <p:extLst>
      <p:ext uri="{BB962C8B-B14F-4D97-AF65-F5344CB8AC3E}">
        <p14:creationId xmlns:p14="http://schemas.microsoft.com/office/powerpoint/2010/main" val="296835388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9213851" y="549275"/>
            <a:ext cx="2548467" cy="5976938"/>
          </a:xfrm>
        </p:spPr>
        <p:txBody>
          <a:bodyPr vert="eaVert"/>
          <a:lstStyle/>
          <a:p>
            <a:r>
              <a:rPr lang="el-GR"/>
              <a:t>Κάντε κλικ για να επεξεργαστείτε τον τίτλο υποδείγματος</a:t>
            </a:r>
            <a:endParaRPr lang="ru-RU"/>
          </a:p>
        </p:txBody>
      </p:sp>
      <p:sp>
        <p:nvSpPr>
          <p:cNvPr id="3" name="Вертикальный текст 2"/>
          <p:cNvSpPr>
            <a:spLocks noGrp="1"/>
          </p:cNvSpPr>
          <p:nvPr>
            <p:ph type="body" orient="vert" idx="1"/>
          </p:nvPr>
        </p:nvSpPr>
        <p:spPr>
          <a:xfrm>
            <a:off x="1568451" y="549275"/>
            <a:ext cx="7442200" cy="5976938"/>
          </a:xfrm>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ru-RU"/>
          </a:p>
        </p:txBody>
      </p:sp>
    </p:spTree>
    <p:extLst>
      <p:ext uri="{BB962C8B-B14F-4D97-AF65-F5344CB8AC3E}">
        <p14:creationId xmlns:p14="http://schemas.microsoft.com/office/powerpoint/2010/main" val="14870452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2.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Θέση τίτλου 1">
            <a:extLst>
              <a:ext uri="{FF2B5EF4-FFF2-40B4-BE49-F238E27FC236}">
                <a16:creationId xmlns:a16="http://schemas.microsoft.com/office/drawing/2014/main" id="{76A08B2B-1F24-4C64-A89F-76589D9DA62D}"/>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l-GR" altLang="el-GR"/>
              <a:t>Κάντε κλικ για να επεξεργαστείτε τον τίτλο υποδείγματος</a:t>
            </a:r>
          </a:p>
        </p:txBody>
      </p:sp>
      <p:sp>
        <p:nvSpPr>
          <p:cNvPr id="1027" name="Θέση κειμένου 2">
            <a:extLst>
              <a:ext uri="{FF2B5EF4-FFF2-40B4-BE49-F238E27FC236}">
                <a16:creationId xmlns:a16="http://schemas.microsoft.com/office/drawing/2014/main" id="{01DE5638-7A2C-42EF-B19F-C4D53DD70C93}"/>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l-GR" altLang="el-GR"/>
              <a:t>Στυλ κειμένου υποδείγματος</a:t>
            </a:r>
          </a:p>
          <a:p>
            <a:pPr lvl="1"/>
            <a:r>
              <a:rPr lang="el-GR" altLang="el-GR"/>
              <a:t>Δεύτερο επίπεδο</a:t>
            </a:r>
          </a:p>
          <a:p>
            <a:pPr lvl="2"/>
            <a:r>
              <a:rPr lang="el-GR" altLang="el-GR"/>
              <a:t>Τρίτο επίπεδο</a:t>
            </a:r>
          </a:p>
          <a:p>
            <a:pPr lvl="3"/>
            <a:r>
              <a:rPr lang="el-GR" altLang="el-GR"/>
              <a:t>Τέταρτο επίπεδο</a:t>
            </a:r>
          </a:p>
          <a:p>
            <a:pPr lvl="4"/>
            <a:r>
              <a:rPr lang="el-GR" altLang="el-GR"/>
              <a:t>Πέμπτο επίπεδο</a:t>
            </a:r>
          </a:p>
        </p:txBody>
      </p:sp>
      <p:sp>
        <p:nvSpPr>
          <p:cNvPr id="4" name="Θέση ημερομηνίας 3">
            <a:extLst>
              <a:ext uri="{FF2B5EF4-FFF2-40B4-BE49-F238E27FC236}">
                <a16:creationId xmlns:a16="http://schemas.microsoft.com/office/drawing/2014/main" id="{B92B1C39-341D-4EC7-BC77-1A8CBF2F7EA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defRPr>
            </a:lvl1pPr>
          </a:lstStyle>
          <a:p>
            <a:pPr>
              <a:defRPr/>
            </a:pPr>
            <a:endParaRPr lang="el-GR"/>
          </a:p>
        </p:txBody>
      </p:sp>
      <p:sp>
        <p:nvSpPr>
          <p:cNvPr id="5" name="Θέση υποσέλιδου 4">
            <a:extLst>
              <a:ext uri="{FF2B5EF4-FFF2-40B4-BE49-F238E27FC236}">
                <a16:creationId xmlns:a16="http://schemas.microsoft.com/office/drawing/2014/main" id="{8FDBFFED-1211-4BB4-BA14-DF08C3B2132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defRPr>
            </a:lvl1pPr>
          </a:lstStyle>
          <a:p>
            <a:pPr>
              <a:defRPr/>
            </a:pPr>
            <a:r>
              <a:rPr lang="el-GR"/>
              <a:t>ΕΠΙΜΕΛΕΙΑ ΥΛΗΣ: ΒΙΚΥ ΒΑΡΔΑ     vicky.eclass4u@gmail.com</a:t>
            </a:r>
          </a:p>
        </p:txBody>
      </p:sp>
      <p:sp>
        <p:nvSpPr>
          <p:cNvPr id="6" name="Θέση αριθμού διαφάνειας 5">
            <a:extLst>
              <a:ext uri="{FF2B5EF4-FFF2-40B4-BE49-F238E27FC236}">
                <a16:creationId xmlns:a16="http://schemas.microsoft.com/office/drawing/2014/main" id="{C53E50DB-7A9F-4F9B-AA96-2C2E53E79C4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eaLnBrk="1" fontAlgn="auto" hangingPunct="1">
              <a:spcBef>
                <a:spcPts val="0"/>
              </a:spcBef>
              <a:spcAft>
                <a:spcPts val="0"/>
              </a:spcAft>
              <a:defRPr sz="1200" smtClean="0">
                <a:solidFill>
                  <a:schemeClr val="tx1">
                    <a:tint val="75000"/>
                  </a:schemeClr>
                </a:solidFill>
                <a:latin typeface="+mn-lt"/>
              </a:defRPr>
            </a:lvl1pPr>
          </a:lstStyle>
          <a:p>
            <a:pPr>
              <a:defRPr/>
            </a:pPr>
            <a:fld id="{2170253C-1AF0-41C8-8F0B-FA682E89614F}" type="slidenum">
              <a:rPr lang="el-GR"/>
              <a:pPr>
                <a:defRPr/>
              </a:pPr>
              <a:t>‹#›</a:t>
            </a:fld>
            <a:endParaRPr lang="el-GR"/>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hdr="0" dt="0"/>
  <p:txStyles>
    <p:title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Calibri Light" panose="020F0302020204030204" pitchFamily="34" charset="0"/>
        </a:defRPr>
      </a:lvl2pPr>
      <a:lvl3pPr algn="l" rtl="0" fontAlgn="base">
        <a:lnSpc>
          <a:spcPct val="90000"/>
        </a:lnSpc>
        <a:spcBef>
          <a:spcPct val="0"/>
        </a:spcBef>
        <a:spcAft>
          <a:spcPct val="0"/>
        </a:spcAft>
        <a:defRPr sz="4400">
          <a:solidFill>
            <a:schemeClr val="tx1"/>
          </a:solidFill>
          <a:latin typeface="Calibri Light" panose="020F0302020204030204" pitchFamily="34" charset="0"/>
        </a:defRPr>
      </a:lvl3pPr>
      <a:lvl4pPr algn="l" rtl="0" fontAlgn="base">
        <a:lnSpc>
          <a:spcPct val="90000"/>
        </a:lnSpc>
        <a:spcBef>
          <a:spcPct val="0"/>
        </a:spcBef>
        <a:spcAft>
          <a:spcPct val="0"/>
        </a:spcAft>
        <a:defRPr sz="4400">
          <a:solidFill>
            <a:schemeClr val="tx1"/>
          </a:solidFill>
          <a:latin typeface="Calibri Light" panose="020F0302020204030204" pitchFamily="34" charset="0"/>
        </a:defRPr>
      </a:lvl4pPr>
      <a:lvl5pPr algn="l" rtl="0" fontAlgn="base">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0BA7E5B0-122B-4141-A2D9-FDBAF654D87D}"/>
              </a:ext>
            </a:extLst>
          </p:cNvPr>
          <p:cNvSpPr>
            <a:spLocks noGrp="1" noChangeArrowheads="1"/>
          </p:cNvSpPr>
          <p:nvPr>
            <p:ph type="title"/>
          </p:nvPr>
        </p:nvSpPr>
        <p:spPr bwMode="auto">
          <a:xfrm>
            <a:off x="2544763" y="274638"/>
            <a:ext cx="8942387"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ru-RU" altLang="el-GR"/>
              <a:t>Click to edit Master title style</a:t>
            </a:r>
          </a:p>
        </p:txBody>
      </p:sp>
      <p:sp>
        <p:nvSpPr>
          <p:cNvPr id="2051" name="Rectangle 3">
            <a:extLst>
              <a:ext uri="{FF2B5EF4-FFF2-40B4-BE49-F238E27FC236}">
                <a16:creationId xmlns:a16="http://schemas.microsoft.com/office/drawing/2014/main" id="{9DFD790F-F78B-49BE-A2CE-B44EA0581EC9}"/>
              </a:ext>
            </a:extLst>
          </p:cNvPr>
          <p:cNvSpPr>
            <a:spLocks noGrp="1" noChangeArrowheads="1"/>
          </p:cNvSpPr>
          <p:nvPr>
            <p:ph type="body" idx="1"/>
          </p:nvPr>
        </p:nvSpPr>
        <p:spPr bwMode="auto">
          <a:xfrm>
            <a:off x="2544763" y="1600200"/>
            <a:ext cx="9037637"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ru-RU" altLang="el-GR"/>
              <a:t>Click to edit Master text styles</a:t>
            </a:r>
          </a:p>
          <a:p>
            <a:pPr lvl="1"/>
            <a:r>
              <a:rPr lang="ru-RU" altLang="el-GR"/>
              <a:t>Second level</a:t>
            </a:r>
          </a:p>
          <a:p>
            <a:pPr lvl="2"/>
            <a:r>
              <a:rPr lang="ru-RU" altLang="el-GR"/>
              <a:t>Third level</a:t>
            </a:r>
          </a:p>
          <a:p>
            <a:pPr lvl="3"/>
            <a:r>
              <a:rPr lang="ru-RU" altLang="el-GR"/>
              <a:t>Fourth level</a:t>
            </a:r>
          </a:p>
          <a:p>
            <a:pPr lvl="4"/>
            <a:r>
              <a:rPr lang="ru-RU" altLang="el-GR"/>
              <a:t>Fifth level</a:t>
            </a:r>
          </a:p>
        </p:txBody>
      </p:sp>
      <p:sp>
        <p:nvSpPr>
          <p:cNvPr id="190468" name="Rectangle 4">
            <a:extLst>
              <a:ext uri="{FF2B5EF4-FFF2-40B4-BE49-F238E27FC236}">
                <a16:creationId xmlns:a16="http://schemas.microsoft.com/office/drawing/2014/main" id="{2E02799B-0CDD-492F-9D48-77BAB63CE6BB}"/>
              </a:ext>
            </a:extLst>
          </p:cNvPr>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sz="1400" b="0">
                <a:latin typeface="+mn-lt"/>
              </a:defRPr>
            </a:lvl1pPr>
          </a:lstStyle>
          <a:p>
            <a:pPr>
              <a:defRPr/>
            </a:pPr>
            <a:endParaRPr lang="ru-RU"/>
          </a:p>
        </p:txBody>
      </p:sp>
      <p:sp>
        <p:nvSpPr>
          <p:cNvPr id="190469" name="Rectangle 5">
            <a:extLst>
              <a:ext uri="{FF2B5EF4-FFF2-40B4-BE49-F238E27FC236}">
                <a16:creationId xmlns:a16="http://schemas.microsoft.com/office/drawing/2014/main" id="{AFB9AA3B-93F4-4E49-8A9F-55FD1B012B97}"/>
              </a:ext>
            </a:extLst>
          </p:cNvPr>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fontAlgn="auto" hangingPunct="1">
              <a:spcBef>
                <a:spcPts val="0"/>
              </a:spcBef>
              <a:spcAft>
                <a:spcPts val="0"/>
              </a:spcAft>
              <a:defRPr sz="1400" b="0">
                <a:latin typeface="+mn-lt"/>
              </a:defRPr>
            </a:lvl1pPr>
          </a:lstStyle>
          <a:p>
            <a:pPr>
              <a:defRPr/>
            </a:pPr>
            <a:r>
              <a:rPr lang="el-GR"/>
              <a:t>ΕΠΙΜΕΛΕΙΑ ΥΛΗΣ: ΒΙΚΥ ΒΑΡΔΑ     vicky.eclass4u@gmail.com</a:t>
            </a:r>
            <a:endParaRPr lang="ru-RU"/>
          </a:p>
        </p:txBody>
      </p:sp>
      <p:sp>
        <p:nvSpPr>
          <p:cNvPr id="190470" name="Rectangle 6">
            <a:extLst>
              <a:ext uri="{FF2B5EF4-FFF2-40B4-BE49-F238E27FC236}">
                <a16:creationId xmlns:a16="http://schemas.microsoft.com/office/drawing/2014/main" id="{1442F96B-4EE3-4014-BBE4-E6DB2CCA9120}"/>
              </a:ext>
            </a:extLst>
          </p:cNvPr>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fontAlgn="auto" hangingPunct="1">
              <a:spcBef>
                <a:spcPts val="0"/>
              </a:spcBef>
              <a:spcAft>
                <a:spcPts val="0"/>
              </a:spcAft>
              <a:defRPr sz="1400" b="0">
                <a:latin typeface="+mn-lt"/>
              </a:defRPr>
            </a:lvl1pPr>
          </a:lstStyle>
          <a:p>
            <a:pPr>
              <a:defRPr/>
            </a:pPr>
            <a:fld id="{4B3E9FF9-419D-4206-BDC5-0E1E1EE6EFCB}" type="slidenum">
              <a:rPr lang="ru-RU"/>
              <a:pPr>
                <a:defRPr/>
              </a:pPr>
              <a:t>‹#›</a:t>
            </a:fld>
            <a:endParaRPr lang="ru-RU"/>
          </a:p>
        </p:txBody>
      </p:sp>
    </p:spTree>
  </p:cSld>
  <p:clrMap bg1="lt1" tx1="dk1" bg2="lt2" tx2="dk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Lst>
  <p:hf hdr="0" dt="0"/>
  <p:txStyles>
    <p:titleStyle>
      <a:lvl1pPr algn="l" rtl="0" eaLnBrk="0" fontAlgn="base" hangingPunct="0">
        <a:spcBef>
          <a:spcPct val="0"/>
        </a:spcBef>
        <a:spcAft>
          <a:spcPct val="0"/>
        </a:spcAft>
        <a:defRPr sz="4400">
          <a:solidFill>
            <a:srgbClr val="C21C1C"/>
          </a:solidFill>
          <a:latin typeface="+mj-lt"/>
          <a:ea typeface="+mj-ea"/>
          <a:cs typeface="+mj-cs"/>
        </a:defRPr>
      </a:lvl1pPr>
      <a:lvl2pPr algn="l" rtl="0" eaLnBrk="0" fontAlgn="base" hangingPunct="0">
        <a:spcBef>
          <a:spcPct val="0"/>
        </a:spcBef>
        <a:spcAft>
          <a:spcPct val="0"/>
        </a:spcAft>
        <a:defRPr sz="4400">
          <a:solidFill>
            <a:srgbClr val="C21C1C"/>
          </a:solidFill>
          <a:latin typeface="HelveticaNeueLT Pro 33 ThEx" pitchFamily="34" charset="0"/>
        </a:defRPr>
      </a:lvl2pPr>
      <a:lvl3pPr algn="l" rtl="0" eaLnBrk="0" fontAlgn="base" hangingPunct="0">
        <a:spcBef>
          <a:spcPct val="0"/>
        </a:spcBef>
        <a:spcAft>
          <a:spcPct val="0"/>
        </a:spcAft>
        <a:defRPr sz="4400">
          <a:solidFill>
            <a:srgbClr val="C21C1C"/>
          </a:solidFill>
          <a:latin typeface="HelveticaNeueLT Pro 33 ThEx" pitchFamily="34" charset="0"/>
        </a:defRPr>
      </a:lvl3pPr>
      <a:lvl4pPr algn="l" rtl="0" eaLnBrk="0" fontAlgn="base" hangingPunct="0">
        <a:spcBef>
          <a:spcPct val="0"/>
        </a:spcBef>
        <a:spcAft>
          <a:spcPct val="0"/>
        </a:spcAft>
        <a:defRPr sz="4400">
          <a:solidFill>
            <a:srgbClr val="C21C1C"/>
          </a:solidFill>
          <a:latin typeface="HelveticaNeueLT Pro 33 ThEx" pitchFamily="34" charset="0"/>
        </a:defRPr>
      </a:lvl4pPr>
      <a:lvl5pPr algn="l" rtl="0" eaLnBrk="0" fontAlgn="base" hangingPunct="0">
        <a:spcBef>
          <a:spcPct val="0"/>
        </a:spcBef>
        <a:spcAft>
          <a:spcPct val="0"/>
        </a:spcAft>
        <a:defRPr sz="4400">
          <a:solidFill>
            <a:srgbClr val="C21C1C"/>
          </a:solidFill>
          <a:latin typeface="HelveticaNeueLT Pro 33 ThEx" pitchFamily="34" charset="0"/>
        </a:defRPr>
      </a:lvl5pPr>
      <a:lvl6pPr marL="457200" algn="l" rtl="0" fontAlgn="base">
        <a:spcBef>
          <a:spcPct val="0"/>
        </a:spcBef>
        <a:spcAft>
          <a:spcPct val="0"/>
        </a:spcAft>
        <a:defRPr sz="4400">
          <a:solidFill>
            <a:srgbClr val="C21C1C"/>
          </a:solidFill>
          <a:latin typeface="HelveticaNeueLT Pro 33 ThEx" pitchFamily="34" charset="0"/>
        </a:defRPr>
      </a:lvl6pPr>
      <a:lvl7pPr marL="914400" algn="l" rtl="0" fontAlgn="base">
        <a:spcBef>
          <a:spcPct val="0"/>
        </a:spcBef>
        <a:spcAft>
          <a:spcPct val="0"/>
        </a:spcAft>
        <a:defRPr sz="4400">
          <a:solidFill>
            <a:srgbClr val="C21C1C"/>
          </a:solidFill>
          <a:latin typeface="HelveticaNeueLT Pro 33 ThEx" pitchFamily="34" charset="0"/>
        </a:defRPr>
      </a:lvl7pPr>
      <a:lvl8pPr marL="1371600" algn="l" rtl="0" fontAlgn="base">
        <a:spcBef>
          <a:spcPct val="0"/>
        </a:spcBef>
        <a:spcAft>
          <a:spcPct val="0"/>
        </a:spcAft>
        <a:defRPr sz="4400">
          <a:solidFill>
            <a:srgbClr val="C21C1C"/>
          </a:solidFill>
          <a:latin typeface="HelveticaNeueLT Pro 33 ThEx" pitchFamily="34" charset="0"/>
        </a:defRPr>
      </a:lvl8pPr>
      <a:lvl9pPr marL="1828800" algn="l" rtl="0" fontAlgn="base">
        <a:spcBef>
          <a:spcPct val="0"/>
        </a:spcBef>
        <a:spcAft>
          <a:spcPct val="0"/>
        </a:spcAft>
        <a:defRPr sz="4400">
          <a:solidFill>
            <a:srgbClr val="C21C1C"/>
          </a:solidFill>
          <a:latin typeface="HelveticaNeueLT Pro 33 ThEx" pitchFamily="34" charset="0"/>
        </a:defRPr>
      </a:lvl9pPr>
    </p:titleStyle>
    <p:bodyStyle>
      <a:lvl1pPr marL="342900" indent="-342900" algn="l" rtl="0" eaLnBrk="0" fontAlgn="base" hangingPunct="0">
        <a:spcBef>
          <a:spcPct val="20000"/>
        </a:spcBef>
        <a:spcAft>
          <a:spcPct val="0"/>
        </a:spcAft>
        <a:buChar char="•"/>
        <a:defRPr sz="32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2"/>
          </a:solidFill>
          <a:latin typeface="+mn-lt"/>
        </a:defRPr>
      </a:lvl2pPr>
      <a:lvl3pPr marL="1143000" indent="-228600" algn="l" rtl="0" eaLnBrk="0" fontAlgn="base" hangingPunct="0">
        <a:spcBef>
          <a:spcPct val="20000"/>
        </a:spcBef>
        <a:spcAft>
          <a:spcPct val="0"/>
        </a:spcAft>
        <a:buChar char="•"/>
        <a:defRPr sz="2400">
          <a:solidFill>
            <a:schemeClr val="tx2"/>
          </a:solidFill>
          <a:latin typeface="+mn-lt"/>
        </a:defRPr>
      </a:lvl3pPr>
      <a:lvl4pPr marL="1600200" indent="-228600" algn="l" rtl="0" eaLnBrk="0" fontAlgn="base" hangingPunct="0">
        <a:spcBef>
          <a:spcPct val="20000"/>
        </a:spcBef>
        <a:spcAft>
          <a:spcPct val="0"/>
        </a:spcAft>
        <a:buChar char="–"/>
        <a:defRPr sz="2000">
          <a:solidFill>
            <a:schemeClr val="tx2"/>
          </a:solidFill>
          <a:latin typeface="+mn-lt"/>
        </a:defRPr>
      </a:lvl4pPr>
      <a:lvl5pPr marL="2057400" indent="-228600" algn="l" rtl="0" eaLnBrk="0" fontAlgn="base" hangingPunct="0">
        <a:spcBef>
          <a:spcPct val="20000"/>
        </a:spcBef>
        <a:spcAft>
          <a:spcPct val="0"/>
        </a:spcAft>
        <a:buChar char="»"/>
        <a:defRPr sz="2000">
          <a:solidFill>
            <a:schemeClr val="tx2"/>
          </a:solidFill>
          <a:latin typeface="+mn-lt"/>
        </a:defRPr>
      </a:lvl5pPr>
      <a:lvl6pPr marL="2514600" indent="-228600" algn="l" rtl="0" fontAlgn="base">
        <a:spcBef>
          <a:spcPct val="20000"/>
        </a:spcBef>
        <a:spcAft>
          <a:spcPct val="0"/>
        </a:spcAft>
        <a:buChar char="»"/>
        <a:defRPr sz="2000">
          <a:solidFill>
            <a:schemeClr val="tx2"/>
          </a:solidFill>
          <a:latin typeface="+mn-lt"/>
        </a:defRPr>
      </a:lvl6pPr>
      <a:lvl7pPr marL="2971800" indent="-228600" algn="l" rtl="0" fontAlgn="base">
        <a:spcBef>
          <a:spcPct val="20000"/>
        </a:spcBef>
        <a:spcAft>
          <a:spcPct val="0"/>
        </a:spcAft>
        <a:buChar char="»"/>
        <a:defRPr sz="2000">
          <a:solidFill>
            <a:schemeClr val="tx2"/>
          </a:solidFill>
          <a:latin typeface="+mn-lt"/>
        </a:defRPr>
      </a:lvl7pPr>
      <a:lvl8pPr marL="3429000" indent="-228600" algn="l" rtl="0" fontAlgn="base">
        <a:spcBef>
          <a:spcPct val="20000"/>
        </a:spcBef>
        <a:spcAft>
          <a:spcPct val="0"/>
        </a:spcAft>
        <a:buChar char="»"/>
        <a:defRPr sz="2000">
          <a:solidFill>
            <a:schemeClr val="tx2"/>
          </a:solidFill>
          <a:latin typeface="+mn-lt"/>
        </a:defRPr>
      </a:lvl8pPr>
      <a:lvl9pPr marL="3886200" indent="-228600" algn="l" rtl="0" fontAlgn="base">
        <a:spcBef>
          <a:spcPct val="20000"/>
        </a:spcBef>
        <a:spcAft>
          <a:spcPct val="0"/>
        </a:spcAft>
        <a:buChar char="»"/>
        <a:defRPr sz="2000">
          <a:solidFill>
            <a:schemeClr val="tx2"/>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F3DA4292-8EF1-49CB-82B6-EF71F030EA7F}"/>
              </a:ext>
            </a:extLst>
          </p:cNvPr>
          <p:cNvSpPr>
            <a:spLocks noGrp="1" noChangeArrowheads="1"/>
          </p:cNvSpPr>
          <p:nvPr>
            <p:ph type="title"/>
          </p:nvPr>
        </p:nvSpPr>
        <p:spPr bwMode="auto">
          <a:xfrm>
            <a:off x="3024188" y="549275"/>
            <a:ext cx="873760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l-GR" altLang="el-GR"/>
              <a:t>Κάντε κλικ για να επεξεργαστείτε τον τίτλο υποδείγματος</a:t>
            </a:r>
            <a:endParaRPr lang="ru-RU" altLang="el-GR"/>
          </a:p>
        </p:txBody>
      </p:sp>
      <p:sp>
        <p:nvSpPr>
          <p:cNvPr id="3075" name="Rectangle 3">
            <a:extLst>
              <a:ext uri="{FF2B5EF4-FFF2-40B4-BE49-F238E27FC236}">
                <a16:creationId xmlns:a16="http://schemas.microsoft.com/office/drawing/2014/main" id="{7C599A74-1901-4E93-998A-F955A3351DD5}"/>
              </a:ext>
            </a:extLst>
          </p:cNvPr>
          <p:cNvSpPr>
            <a:spLocks noGrp="1" noChangeArrowheads="1"/>
          </p:cNvSpPr>
          <p:nvPr>
            <p:ph type="body" idx="1"/>
          </p:nvPr>
        </p:nvSpPr>
        <p:spPr bwMode="auto">
          <a:xfrm>
            <a:off x="1568450" y="1700213"/>
            <a:ext cx="10191750" cy="482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l-GR" altLang="el-GR"/>
              <a:t>Στυλ κειμένου υποδείγματος</a:t>
            </a:r>
          </a:p>
          <a:p>
            <a:pPr lvl="1"/>
            <a:r>
              <a:rPr lang="el-GR" altLang="el-GR"/>
              <a:t>Δεύτερο επίπεδο</a:t>
            </a:r>
          </a:p>
          <a:p>
            <a:pPr lvl="2"/>
            <a:r>
              <a:rPr lang="el-GR" altLang="el-GR"/>
              <a:t>Τρίτο επίπεδο</a:t>
            </a:r>
          </a:p>
          <a:p>
            <a:pPr lvl="3"/>
            <a:r>
              <a:rPr lang="el-GR" altLang="el-GR"/>
              <a:t>Τέταρτο επίπεδο</a:t>
            </a:r>
          </a:p>
          <a:p>
            <a:pPr lvl="4"/>
            <a:r>
              <a:rPr lang="el-GR" altLang="el-GR"/>
              <a:t>Πέμπτο επίπεδο</a:t>
            </a:r>
            <a:endParaRPr lang="ru-RU" altLang="el-GR"/>
          </a:p>
        </p:txBody>
      </p:sp>
    </p:spTree>
  </p:cSld>
  <p:clrMap bg1="lt1" tx1="dk1" bg2="lt2" tx2="dk2" accent1="accent1" accent2="accent2" accent3="accent3" accent4="accent4" accent5="accent5" accent6="accent6" hlink="hlink" folHlink="folHlink"/>
  <p:sldLayoutIdLst>
    <p:sldLayoutId id="2147483729" r:id="rId1"/>
    <p:sldLayoutId id="2147483719" r:id="rId2"/>
    <p:sldLayoutId id="2147483720" r:id="rId3"/>
    <p:sldLayoutId id="2147483721" r:id="rId4"/>
    <p:sldLayoutId id="2147483722" r:id="rId5"/>
    <p:sldLayoutId id="2147483723" r:id="rId6"/>
    <p:sldLayoutId id="2147483724" r:id="rId7"/>
    <p:sldLayoutId id="2147483725" r:id="rId8"/>
    <p:sldLayoutId id="2147483726" r:id="rId9"/>
    <p:sldLayoutId id="2147483727" r:id="rId10"/>
    <p:sldLayoutId id="2147483728" r:id="rId11"/>
  </p:sldLayoutIdLst>
  <p:hf hdr="0" dt="0"/>
  <p:txStyles>
    <p:titleStyle>
      <a:lvl1pPr algn="r" rtl="0" fontAlgn="base">
        <a:spcBef>
          <a:spcPct val="0"/>
        </a:spcBef>
        <a:spcAft>
          <a:spcPct val="0"/>
        </a:spcAft>
        <a:defRPr sz="3600" b="1">
          <a:solidFill>
            <a:schemeClr val="bg1"/>
          </a:solidFill>
          <a:latin typeface="+mj-lt"/>
          <a:ea typeface="+mj-ea"/>
          <a:cs typeface="+mj-cs"/>
        </a:defRPr>
      </a:lvl1pPr>
      <a:lvl2pPr algn="r" rtl="0" fontAlgn="base">
        <a:spcBef>
          <a:spcPct val="0"/>
        </a:spcBef>
        <a:spcAft>
          <a:spcPct val="0"/>
        </a:spcAft>
        <a:defRPr sz="3600" b="1">
          <a:solidFill>
            <a:schemeClr val="bg1"/>
          </a:solidFill>
          <a:latin typeface="Arial" charset="0"/>
        </a:defRPr>
      </a:lvl2pPr>
      <a:lvl3pPr algn="r" rtl="0" fontAlgn="base">
        <a:spcBef>
          <a:spcPct val="0"/>
        </a:spcBef>
        <a:spcAft>
          <a:spcPct val="0"/>
        </a:spcAft>
        <a:defRPr sz="3600" b="1">
          <a:solidFill>
            <a:schemeClr val="bg1"/>
          </a:solidFill>
          <a:latin typeface="Arial" charset="0"/>
        </a:defRPr>
      </a:lvl3pPr>
      <a:lvl4pPr algn="r" rtl="0" fontAlgn="base">
        <a:spcBef>
          <a:spcPct val="0"/>
        </a:spcBef>
        <a:spcAft>
          <a:spcPct val="0"/>
        </a:spcAft>
        <a:defRPr sz="3600" b="1">
          <a:solidFill>
            <a:schemeClr val="bg1"/>
          </a:solidFill>
          <a:latin typeface="Arial" charset="0"/>
        </a:defRPr>
      </a:lvl4pPr>
      <a:lvl5pPr algn="r" rtl="0" fontAlgn="base">
        <a:spcBef>
          <a:spcPct val="0"/>
        </a:spcBef>
        <a:spcAft>
          <a:spcPct val="0"/>
        </a:spcAft>
        <a:defRPr sz="3600" b="1">
          <a:solidFill>
            <a:schemeClr val="bg1"/>
          </a:solidFill>
          <a:latin typeface="Arial" charset="0"/>
        </a:defRPr>
      </a:lvl5pPr>
      <a:lvl6pPr marL="457200" algn="r" rtl="0" eaLnBrk="1" fontAlgn="base" hangingPunct="1">
        <a:spcBef>
          <a:spcPct val="0"/>
        </a:spcBef>
        <a:spcAft>
          <a:spcPct val="0"/>
        </a:spcAft>
        <a:defRPr sz="3600" b="1">
          <a:solidFill>
            <a:schemeClr val="bg1"/>
          </a:solidFill>
          <a:latin typeface="Arial" charset="0"/>
        </a:defRPr>
      </a:lvl6pPr>
      <a:lvl7pPr marL="914400" algn="r" rtl="0" eaLnBrk="1" fontAlgn="base" hangingPunct="1">
        <a:spcBef>
          <a:spcPct val="0"/>
        </a:spcBef>
        <a:spcAft>
          <a:spcPct val="0"/>
        </a:spcAft>
        <a:defRPr sz="3600" b="1">
          <a:solidFill>
            <a:schemeClr val="bg1"/>
          </a:solidFill>
          <a:latin typeface="Arial" charset="0"/>
        </a:defRPr>
      </a:lvl7pPr>
      <a:lvl8pPr marL="1371600" algn="r" rtl="0" eaLnBrk="1" fontAlgn="base" hangingPunct="1">
        <a:spcBef>
          <a:spcPct val="0"/>
        </a:spcBef>
        <a:spcAft>
          <a:spcPct val="0"/>
        </a:spcAft>
        <a:defRPr sz="3600" b="1">
          <a:solidFill>
            <a:schemeClr val="bg1"/>
          </a:solidFill>
          <a:latin typeface="Arial" charset="0"/>
        </a:defRPr>
      </a:lvl8pPr>
      <a:lvl9pPr marL="1828800" algn="r" rtl="0" eaLnBrk="1" fontAlgn="base" hangingPunct="1">
        <a:spcBef>
          <a:spcPct val="0"/>
        </a:spcBef>
        <a:spcAft>
          <a:spcPct val="0"/>
        </a:spcAft>
        <a:defRPr sz="3600" b="1">
          <a:solidFill>
            <a:schemeClr val="bg1"/>
          </a:solidFill>
          <a:latin typeface="Arial" charset="0"/>
        </a:defRPr>
      </a:lvl9pPr>
    </p:titleStyle>
    <p:bodyStyle>
      <a:lvl1pPr marL="342900" indent="-342900" algn="l" rtl="0" fontAlgn="base">
        <a:spcBef>
          <a:spcPct val="20000"/>
        </a:spcBef>
        <a:spcAft>
          <a:spcPct val="0"/>
        </a:spcAft>
        <a:buChar char="•"/>
        <a:defRPr sz="2400">
          <a:solidFill>
            <a:schemeClr val="tx1"/>
          </a:solidFill>
          <a:latin typeface="+mn-lt"/>
          <a:ea typeface="+mn-ea"/>
          <a:cs typeface="+mn-cs"/>
        </a:defRPr>
      </a:lvl1pPr>
      <a:lvl2pPr marL="742950" indent="-285750" algn="l" rtl="0" fontAlgn="base">
        <a:spcBef>
          <a:spcPct val="20000"/>
        </a:spcBef>
        <a:spcAft>
          <a:spcPct val="0"/>
        </a:spcAft>
        <a:buChar char="–"/>
        <a:defRPr sz="2400" b="1">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5" Type="http://schemas.openxmlformats.org/officeDocument/2006/relationships/hyperlink" Target="https://www.forin.gr/laws/law/3767/nomos-4622-2019" TargetMode="External"/><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5" Type="http://schemas.openxmlformats.org/officeDocument/2006/relationships/hyperlink" Target="https://www.lawspot.gr/nomikes-plirofories/nomothesia/n-4622-2019/arthro-36-nomos-4622-2019-ypiresiakoi-grammateis" TargetMode="External"/><Relationship Id="rId4" Type="http://schemas.openxmlformats.org/officeDocument/2006/relationships/image" Target="../media/image4.png"/></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7.xml.rels><?xml version="1.0" encoding="UTF-8" standalone="yes"?>
<Relationships xmlns="http://schemas.openxmlformats.org/package/2006/relationships"><Relationship Id="rId3" Type="http://schemas.openxmlformats.org/officeDocument/2006/relationships/hyperlink" Target="https://www.forin.gr/laws/law/3767/nomos-4622-2019" TargetMode="External"/><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5" Type="http://schemas.openxmlformats.org/officeDocument/2006/relationships/hyperlink" Target="https://www.lawspot.gr/nomikes-plirofories/nomothesia/n-4389-2016/arthro-170-nomos-4389-2016-dioikitikoi-grammateis" TargetMode="External"/><Relationship Id="rId4" Type="http://schemas.openxmlformats.org/officeDocument/2006/relationships/image" Target="../media/image4.png"/></Relationships>
</file>

<file path=ppt/slides/_rels/slide3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7.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6.png"/><Relationship Id="rId7" Type="http://schemas.openxmlformats.org/officeDocument/2006/relationships/diagramQuickStyle" Target="../diagrams/quickStyle1.xml"/><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4.png"/><Relationship Id="rId9" Type="http://schemas.microsoft.com/office/2007/relationships/diagramDrawing" Target="../diagrams/drawing1.xml"/></Relationships>
</file>

<file path=ppt/slides/_rels/slide3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4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4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4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4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0BECB05-643F-453C-A969-38C441741805}"/>
              </a:ext>
            </a:extLst>
          </p:cNvPr>
          <p:cNvSpPr txBox="1"/>
          <p:nvPr/>
        </p:nvSpPr>
        <p:spPr>
          <a:xfrm>
            <a:off x="6293187" y="1166813"/>
            <a:ext cx="6098146" cy="1421928"/>
          </a:xfrm>
          <a:prstGeom prst="rect">
            <a:avLst/>
          </a:prstGeom>
          <a:noFill/>
        </p:spPr>
        <p:txBody>
          <a:bodyPr>
            <a:spAutoFit/>
          </a:bodyPr>
          <a:lstStyle/>
          <a:p>
            <a:pPr algn="ctr" eaLnBrk="1" fontAlgn="auto" hangingPunct="1">
              <a:lnSpc>
                <a:spcPct val="90000"/>
              </a:lnSpc>
              <a:spcAft>
                <a:spcPts val="600"/>
              </a:spcAft>
              <a:defRPr/>
            </a:pPr>
            <a:r>
              <a:rPr lang="en-US" sz="9600" b="1" dirty="0">
                <a:ln>
                  <a:solidFill>
                    <a:srgbClr val="FFFF00"/>
                  </a:solidFill>
                </a:ln>
                <a:solidFill>
                  <a:schemeClr val="tx2"/>
                </a:solidFill>
                <a:effectLst>
                  <a:reflection blurRad="6350" stA="60000" endA="900" endPos="60000" dist="29997" dir="5400000" sy="-100000" algn="bl" rotWithShape="0"/>
                </a:effectLst>
                <a:latin typeface="Calibri"/>
              </a:rPr>
              <a:t>ΔΕΟ </a:t>
            </a:r>
            <a:r>
              <a:rPr lang="el-GR" sz="9600" b="1" dirty="0">
                <a:ln>
                  <a:solidFill>
                    <a:srgbClr val="FFFF00"/>
                  </a:solidFill>
                </a:ln>
                <a:solidFill>
                  <a:schemeClr val="tx2"/>
                </a:solidFill>
                <a:effectLst>
                  <a:reflection blurRad="6350" stA="60000" endA="900" endPos="60000" dist="29997" dir="5400000" sy="-100000" algn="bl" rotWithShape="0"/>
                </a:effectLst>
                <a:latin typeface="Calibri"/>
              </a:rPr>
              <a:t>24</a:t>
            </a:r>
            <a:endParaRPr lang="en-US" sz="9600" b="1" dirty="0">
              <a:ln>
                <a:solidFill>
                  <a:srgbClr val="FFFF00"/>
                </a:solidFill>
              </a:ln>
              <a:solidFill>
                <a:schemeClr val="tx2"/>
              </a:solidFill>
              <a:effectLst>
                <a:reflection blurRad="6350" stA="60000" endA="900" endPos="60000" dist="29997" dir="5400000" sy="-100000" algn="bl" rotWithShape="0"/>
              </a:effectLst>
              <a:latin typeface="Calibri"/>
            </a:endParaRPr>
          </a:p>
        </p:txBody>
      </p:sp>
      <p:sp>
        <p:nvSpPr>
          <p:cNvPr id="9" name="Rectangle 12">
            <a:extLst>
              <a:ext uri="{FF2B5EF4-FFF2-40B4-BE49-F238E27FC236}">
                <a16:creationId xmlns:a16="http://schemas.microsoft.com/office/drawing/2014/main" id="{2FEFA99B-C8EE-40B7-984E-CD0B52B0D983}"/>
              </a:ext>
            </a:extLst>
          </p:cNvPr>
          <p:cNvSpPr>
            <a:spLocks noGrp="1" noChangeArrowheads="1"/>
          </p:cNvSpPr>
          <p:nvPr>
            <p:ph type="ctrTitle"/>
          </p:nvPr>
        </p:nvSpPr>
        <p:spPr>
          <a:xfrm>
            <a:off x="-396518" y="2083762"/>
            <a:ext cx="6295332" cy="647700"/>
          </a:xfrm>
          <a:ln>
            <a:miter lim="800000"/>
            <a:headEnd/>
            <a:tailEnd/>
          </a:ln>
        </p:spPr>
        <p:txBody>
          <a:bodyPr/>
          <a:lstStyle/>
          <a:p>
            <a:pPr algn="ctr" fontAlgn="auto">
              <a:lnSpc>
                <a:spcPct val="90000"/>
              </a:lnSpc>
              <a:spcAft>
                <a:spcPts val="600"/>
              </a:spcAft>
              <a:defRPr/>
            </a:pPr>
            <a:r>
              <a:rPr lang="en-US" i="1" kern="1200" dirty="0">
                <a:ln>
                  <a:solidFill>
                    <a:srgbClr val="C00000"/>
                  </a:solidFill>
                </a:ln>
                <a:solidFill>
                  <a:schemeClr val="accent1">
                    <a:lumMod val="75000"/>
                  </a:schemeClr>
                </a:solidFill>
                <a:latin typeface="Aharoni" panose="02010803020104030203" pitchFamily="2" charset="-79"/>
                <a:ea typeface="+mn-ea"/>
                <a:cs typeface="Aharoni" panose="02010803020104030203" pitchFamily="2" charset="-79"/>
              </a:rPr>
              <a:t>ΕΝΔΕΙΚΤΙΚΗ ΑΠΑΝΤΗΣΗ</a:t>
            </a:r>
            <a:br>
              <a:rPr lang="en-US" i="1" kern="1200" dirty="0">
                <a:ln>
                  <a:solidFill>
                    <a:srgbClr val="C00000"/>
                  </a:solidFill>
                </a:ln>
                <a:solidFill>
                  <a:schemeClr val="accent1">
                    <a:lumMod val="75000"/>
                  </a:schemeClr>
                </a:solidFill>
                <a:latin typeface="Aharoni" panose="02010803020104030203" pitchFamily="2" charset="-79"/>
                <a:ea typeface="+mn-ea"/>
                <a:cs typeface="Aharoni" panose="02010803020104030203" pitchFamily="2" charset="-79"/>
              </a:rPr>
            </a:br>
            <a:r>
              <a:rPr lang="el-GR" i="1" kern="1200" dirty="0">
                <a:ln>
                  <a:solidFill>
                    <a:srgbClr val="C00000"/>
                  </a:solidFill>
                </a:ln>
                <a:solidFill>
                  <a:schemeClr val="accent1">
                    <a:lumMod val="75000"/>
                  </a:schemeClr>
                </a:solidFill>
                <a:latin typeface="Aharoni" panose="02010803020104030203" pitchFamily="2" charset="-79"/>
                <a:ea typeface="+mn-ea"/>
                <a:cs typeface="Aharoni" panose="02010803020104030203" pitchFamily="2" charset="-79"/>
              </a:rPr>
              <a:t>ΔΕΥΤΕΡΗΣ</a:t>
            </a:r>
            <a:r>
              <a:rPr lang="en-US" i="1" kern="1200" dirty="0">
                <a:ln>
                  <a:solidFill>
                    <a:srgbClr val="C00000"/>
                  </a:solidFill>
                </a:ln>
                <a:solidFill>
                  <a:schemeClr val="accent1">
                    <a:lumMod val="75000"/>
                  </a:schemeClr>
                </a:solidFill>
                <a:latin typeface="Aharoni" panose="02010803020104030203" pitchFamily="2" charset="-79"/>
                <a:ea typeface="+mn-ea"/>
                <a:cs typeface="Aharoni" panose="02010803020104030203" pitchFamily="2" charset="-79"/>
              </a:rPr>
              <a:t> ΓΡΑΠΤΗΣ ΕΡΓΑΣΙΑΣ</a:t>
            </a:r>
            <a:br>
              <a:rPr lang="en-US" i="1" kern="1200" dirty="0">
                <a:ln>
                  <a:solidFill>
                    <a:srgbClr val="C00000"/>
                  </a:solidFill>
                </a:ln>
                <a:solidFill>
                  <a:schemeClr val="accent1">
                    <a:lumMod val="75000"/>
                  </a:schemeClr>
                </a:solidFill>
                <a:latin typeface="Aharoni" panose="02010803020104030203" pitchFamily="2" charset="-79"/>
                <a:ea typeface="+mn-ea"/>
                <a:cs typeface="Aharoni" panose="02010803020104030203" pitchFamily="2" charset="-79"/>
              </a:rPr>
            </a:br>
            <a:r>
              <a:rPr lang="en-US" i="1" kern="1200" dirty="0">
                <a:ln>
                  <a:solidFill>
                    <a:srgbClr val="C00000"/>
                  </a:solidFill>
                </a:ln>
                <a:solidFill>
                  <a:schemeClr val="accent1">
                    <a:lumMod val="75000"/>
                  </a:schemeClr>
                </a:solidFill>
                <a:latin typeface="Aharoni" panose="02010803020104030203" pitchFamily="2" charset="-79"/>
                <a:ea typeface="+mn-ea"/>
                <a:cs typeface="Aharoni" panose="02010803020104030203" pitchFamily="2" charset="-79"/>
              </a:rPr>
              <a:t> </a:t>
            </a:r>
            <a:br>
              <a:rPr lang="en-US" i="1" kern="1200" dirty="0">
                <a:ln>
                  <a:solidFill>
                    <a:srgbClr val="C00000"/>
                  </a:solidFill>
                </a:ln>
                <a:solidFill>
                  <a:schemeClr val="accent1">
                    <a:lumMod val="75000"/>
                  </a:schemeClr>
                </a:solidFill>
                <a:latin typeface="Aharoni" panose="02010803020104030203" pitchFamily="2" charset="-79"/>
                <a:ea typeface="+mn-ea"/>
                <a:cs typeface="Aharoni" panose="02010803020104030203" pitchFamily="2" charset="-79"/>
              </a:rPr>
            </a:br>
            <a:r>
              <a:rPr lang="en-US" i="1" kern="1200" dirty="0">
                <a:ln>
                  <a:solidFill>
                    <a:srgbClr val="C00000"/>
                  </a:solidFill>
                </a:ln>
                <a:solidFill>
                  <a:schemeClr val="accent1">
                    <a:lumMod val="75000"/>
                  </a:schemeClr>
                </a:solidFill>
                <a:latin typeface="Aharoni" panose="02010803020104030203" pitchFamily="2" charset="-79"/>
                <a:ea typeface="+mn-ea"/>
                <a:cs typeface="Aharoni" panose="02010803020104030203" pitchFamily="2" charset="-79"/>
              </a:rPr>
              <a:t>2020-2021</a:t>
            </a:r>
            <a:br>
              <a:rPr lang="en-US" i="1" kern="1200" dirty="0">
                <a:ln>
                  <a:solidFill>
                    <a:srgbClr val="C00000"/>
                  </a:solidFill>
                </a:ln>
                <a:solidFill>
                  <a:schemeClr val="accent1">
                    <a:lumMod val="75000"/>
                  </a:schemeClr>
                </a:solidFill>
                <a:latin typeface="Aharoni" panose="02010803020104030203" pitchFamily="2" charset="-79"/>
                <a:ea typeface="+mn-ea"/>
                <a:cs typeface="Aharoni" panose="02010803020104030203" pitchFamily="2" charset="-79"/>
              </a:rPr>
            </a:br>
            <a:endParaRPr lang="en-US" dirty="0">
              <a:ln>
                <a:solidFill>
                  <a:srgbClr val="C00000"/>
                </a:solidFill>
              </a:ln>
              <a:solidFill>
                <a:schemeClr val="accent1">
                  <a:lumMod val="75000"/>
                </a:schemeClr>
              </a:solidFill>
              <a:latin typeface="Aharoni" panose="02010803020104030203" pitchFamily="2" charset="-79"/>
              <a:cs typeface="Aharoni" panose="02010803020104030203" pitchFamily="2" charset="-79"/>
            </a:endParaRPr>
          </a:p>
        </p:txBody>
      </p:sp>
      <p:pic>
        <p:nvPicPr>
          <p:cNvPr id="6148" name="Εικόνα 9">
            <a:extLst>
              <a:ext uri="{FF2B5EF4-FFF2-40B4-BE49-F238E27FC236}">
                <a16:creationId xmlns:a16="http://schemas.microsoft.com/office/drawing/2014/main" id="{B7350DA7-7FC2-465C-A78F-FEACACD1596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16187" y="-180975"/>
            <a:ext cx="1655763" cy="1196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9" name="Θέση υποσέλιδου 5">
            <a:extLst>
              <a:ext uri="{FF2B5EF4-FFF2-40B4-BE49-F238E27FC236}">
                <a16:creationId xmlns:a16="http://schemas.microsoft.com/office/drawing/2014/main" id="{016FB940-B913-4CFC-A1AA-F08154371D11}"/>
              </a:ext>
            </a:extLst>
          </p:cNvPr>
          <p:cNvSpPr txBox="1">
            <a:spLocks noChangeArrowheads="1"/>
          </p:cNvSpPr>
          <p:nvPr/>
        </p:nvSpPr>
        <p:spPr bwMode="auto">
          <a:xfrm>
            <a:off x="3967163" y="6470650"/>
            <a:ext cx="2820987"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2400">
                <a:solidFill>
                  <a:schemeClr val="tx1"/>
                </a:solidFill>
                <a:latin typeface="Arial" panose="020B0604020202020204" pitchFamily="34" charset="0"/>
              </a:defRPr>
            </a:lvl1pPr>
            <a:lvl2pPr indent="-285750">
              <a:spcBef>
                <a:spcPct val="20000"/>
              </a:spcBef>
              <a:buChar char="–"/>
              <a:defRPr sz="2400" b="1">
                <a:solidFill>
                  <a:schemeClr val="tx1"/>
                </a:solidFill>
                <a:latin typeface="Arial" panose="020B0604020202020204" pitchFamily="34" charset="0"/>
              </a:defRPr>
            </a:lvl2pPr>
            <a:lvl3pPr indent="-228600">
              <a:spcBef>
                <a:spcPct val="20000"/>
              </a:spcBef>
              <a:buChar char="•"/>
              <a:defRPr sz="2400">
                <a:solidFill>
                  <a:schemeClr val="tx1"/>
                </a:solidFill>
                <a:latin typeface="Arial" panose="020B0604020202020204" pitchFamily="34" charset="0"/>
              </a:defRPr>
            </a:lvl3pPr>
            <a:lvl4pPr indent="-228600">
              <a:spcBef>
                <a:spcPct val="20000"/>
              </a:spcBef>
              <a:buChar char="–"/>
              <a:defRPr sz="2000">
                <a:solidFill>
                  <a:schemeClr val="tx1"/>
                </a:solidFill>
                <a:latin typeface="Arial" panose="020B0604020202020204" pitchFamily="34" charset="0"/>
              </a:defRPr>
            </a:lvl4pPr>
            <a:lvl5pPr indent="-228600">
              <a:spcBef>
                <a:spcPct val="20000"/>
              </a:spcBef>
              <a:buChar char="»"/>
              <a:defRPr sz="2000">
                <a:solidFill>
                  <a:schemeClr val="tx1"/>
                </a:solidFill>
                <a:latin typeface="Arial" panose="020B0604020202020204" pitchFamily="34" charset="0"/>
              </a:defRPr>
            </a:lvl5pPr>
            <a:lvl6pPr indent="-228600" fontAlgn="base">
              <a:spcBef>
                <a:spcPct val="20000"/>
              </a:spcBef>
              <a:spcAft>
                <a:spcPct val="0"/>
              </a:spcAft>
              <a:buChar char="»"/>
              <a:defRPr sz="2000">
                <a:solidFill>
                  <a:schemeClr val="tx1"/>
                </a:solidFill>
                <a:latin typeface="Arial" panose="020B0604020202020204" pitchFamily="34" charset="0"/>
              </a:defRPr>
            </a:lvl6pPr>
            <a:lvl7pPr indent="-228600" fontAlgn="base">
              <a:spcBef>
                <a:spcPct val="20000"/>
              </a:spcBef>
              <a:spcAft>
                <a:spcPct val="0"/>
              </a:spcAft>
              <a:buChar char="»"/>
              <a:defRPr sz="2000">
                <a:solidFill>
                  <a:schemeClr val="tx1"/>
                </a:solidFill>
                <a:latin typeface="Arial" panose="020B0604020202020204" pitchFamily="34" charset="0"/>
              </a:defRPr>
            </a:lvl7pPr>
            <a:lvl8pPr indent="-228600" fontAlgn="base">
              <a:spcBef>
                <a:spcPct val="20000"/>
              </a:spcBef>
              <a:spcAft>
                <a:spcPct val="0"/>
              </a:spcAft>
              <a:buChar char="»"/>
              <a:defRPr sz="2000">
                <a:solidFill>
                  <a:schemeClr val="tx1"/>
                </a:solidFill>
                <a:latin typeface="Arial" panose="020B0604020202020204" pitchFamily="34" charset="0"/>
              </a:defRPr>
            </a:lvl8pPr>
            <a:lvl9pPr indent="-228600" fontAlgn="base">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l-GR" altLang="el-GR" sz="1400" dirty="0">
                <a:solidFill>
                  <a:srgbClr val="000000"/>
                </a:solidFill>
                <a:latin typeface="Calibri" panose="020F0502020204030204" pitchFamily="34" charset="0"/>
              </a:rPr>
              <a:t>ΕΠΙΜΕΛΕΙΑ ΥΛΗΣ: ΒΙΚΥ ΒΑΡΔΑ         vicky.eclass4u@gmail.com</a:t>
            </a:r>
            <a:endParaRPr lang="en-US" altLang="el-GR" sz="1400" dirty="0">
              <a:solidFill>
                <a:srgbClr val="000000"/>
              </a:solidFill>
              <a:latin typeface="Calibri" panose="020F050202020403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Εικόνα 7">
            <a:extLst>
              <a:ext uri="{FF2B5EF4-FFF2-40B4-BE49-F238E27FC236}">
                <a16:creationId xmlns:a16="http://schemas.microsoft.com/office/drawing/2014/main" id="{D0DA43B8-0005-4FB9-861A-B255C871BC5D}"/>
              </a:ext>
            </a:extLst>
          </p:cNvPr>
          <p:cNvPicPr>
            <a:picLocks noChangeAspect="1"/>
          </p:cNvPicPr>
          <p:nvPr/>
        </p:nvPicPr>
        <p:blipFill>
          <a:blip r:embed="rId2"/>
          <a:stretch>
            <a:fillRect/>
          </a:stretch>
        </p:blipFill>
        <p:spPr>
          <a:xfrm>
            <a:off x="11096625" y="5372100"/>
            <a:ext cx="1095375" cy="1485900"/>
          </a:xfrm>
          <a:prstGeom prst="rect">
            <a:avLst/>
          </a:prstGeom>
        </p:spPr>
      </p:pic>
      <p:pic>
        <p:nvPicPr>
          <p:cNvPr id="6" name="Εικόνα 5">
            <a:extLst>
              <a:ext uri="{FF2B5EF4-FFF2-40B4-BE49-F238E27FC236}">
                <a16:creationId xmlns:a16="http://schemas.microsoft.com/office/drawing/2014/main" id="{1F661ED6-A20A-4CF6-9D93-585DC6AC6069}"/>
              </a:ext>
            </a:extLst>
          </p:cNvPr>
          <p:cNvPicPr>
            <a:picLocks noChangeAspect="1"/>
          </p:cNvPicPr>
          <p:nvPr/>
        </p:nvPicPr>
        <p:blipFill>
          <a:blip r:embed="rId3"/>
          <a:stretch>
            <a:fillRect/>
          </a:stretch>
        </p:blipFill>
        <p:spPr>
          <a:xfrm>
            <a:off x="0" y="0"/>
            <a:ext cx="12192000" cy="1171977"/>
          </a:xfrm>
          <a:prstGeom prst="rect">
            <a:avLst/>
          </a:prstGeom>
        </p:spPr>
      </p:pic>
      <p:sp>
        <p:nvSpPr>
          <p:cNvPr id="3" name="Θέση αριθμού διαφάνειας 2">
            <a:extLst>
              <a:ext uri="{FF2B5EF4-FFF2-40B4-BE49-F238E27FC236}">
                <a16:creationId xmlns:a16="http://schemas.microsoft.com/office/drawing/2014/main" id="{2A838B7A-2EA1-48DB-8D11-912364C2BD1D}"/>
              </a:ext>
            </a:extLst>
          </p:cNvPr>
          <p:cNvSpPr>
            <a:spLocks noGrp="1"/>
          </p:cNvSpPr>
          <p:nvPr>
            <p:ph type="sldNum" sz="quarter" idx="12"/>
          </p:nvPr>
        </p:nvSpPr>
        <p:spPr/>
        <p:txBody>
          <a:bodyPr/>
          <a:lstStyle/>
          <a:p>
            <a:pPr>
              <a:defRPr/>
            </a:pPr>
            <a:fld id="{D9920B36-BBFD-404E-8465-89A42E06082A}" type="slidenum">
              <a:rPr lang="el-GR" smtClean="0"/>
              <a:pPr>
                <a:defRPr/>
              </a:pPr>
              <a:t>2</a:t>
            </a:fld>
            <a:endParaRPr lang="el-GR"/>
          </a:p>
        </p:txBody>
      </p:sp>
      <p:pic>
        <p:nvPicPr>
          <p:cNvPr id="11" name="Εικόνα 9">
            <a:extLst>
              <a:ext uri="{FF2B5EF4-FFF2-40B4-BE49-F238E27FC236}">
                <a16:creationId xmlns:a16="http://schemas.microsoft.com/office/drawing/2014/main" id="{EC56293B-17D7-490E-A3A6-36CCB66A2D9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16430" y="-136525"/>
            <a:ext cx="1655763" cy="1196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Θέση υποσέλιδου 8">
            <a:extLst>
              <a:ext uri="{FF2B5EF4-FFF2-40B4-BE49-F238E27FC236}">
                <a16:creationId xmlns:a16="http://schemas.microsoft.com/office/drawing/2014/main" id="{43147D98-D212-4045-B307-7B12429AC607}"/>
              </a:ext>
            </a:extLst>
          </p:cNvPr>
          <p:cNvSpPr>
            <a:spLocks noGrp="1"/>
          </p:cNvSpPr>
          <p:nvPr>
            <p:ph type="ftr" sz="quarter" idx="11"/>
          </p:nvPr>
        </p:nvSpPr>
        <p:spPr/>
        <p:txBody>
          <a:bodyPr/>
          <a:lstStyle/>
          <a:p>
            <a:pPr>
              <a:defRPr/>
            </a:pPr>
            <a:r>
              <a:rPr lang="el-GR"/>
              <a:t>ΕΠΙΜΕΛΕΙΑ ΥΛΗΣ: ΒΙΚΥ ΒΑΡΔΑ     vicky.eclass4u@gmail.com</a:t>
            </a:r>
          </a:p>
        </p:txBody>
      </p:sp>
      <p:sp>
        <p:nvSpPr>
          <p:cNvPr id="14" name="TextBox 13">
            <a:extLst>
              <a:ext uri="{FF2B5EF4-FFF2-40B4-BE49-F238E27FC236}">
                <a16:creationId xmlns:a16="http://schemas.microsoft.com/office/drawing/2014/main" id="{0D21D2F8-4588-4656-9E6B-52579B19E05B}"/>
              </a:ext>
            </a:extLst>
          </p:cNvPr>
          <p:cNvSpPr txBox="1"/>
          <p:nvPr/>
        </p:nvSpPr>
        <p:spPr>
          <a:xfrm>
            <a:off x="4978757" y="136525"/>
            <a:ext cx="3791755" cy="823174"/>
          </a:xfrm>
          <a:prstGeom prst="rect">
            <a:avLst/>
          </a:prstGeom>
          <a:noFill/>
        </p:spPr>
        <p:txBody>
          <a:bodyPr wrap="square">
            <a:spAutoFit/>
          </a:bodyPr>
          <a:lstStyle/>
          <a:p>
            <a:pPr algn="just">
              <a:lnSpc>
                <a:spcPct val="150000"/>
              </a:lnSpc>
            </a:pPr>
            <a:r>
              <a:rPr lang="el-GR" sz="3600" b="1" dirty="0">
                <a:solidFill>
                  <a:srgbClr val="FFFF00"/>
                </a:solidFill>
                <a:effectLst/>
                <a:latin typeface="Times New Roman" panose="02020603050405020304" pitchFamily="18" charset="0"/>
                <a:ea typeface="Arial" panose="020B0604020202020204" pitchFamily="34" charset="0"/>
              </a:rPr>
              <a:t>ΕΙΣΑΓΩΓΗ</a:t>
            </a:r>
            <a:endParaRPr lang="el-GR" sz="3600" dirty="0">
              <a:solidFill>
                <a:srgbClr val="FFFF00"/>
              </a:solidFill>
              <a:effectLst/>
              <a:latin typeface="Arial" panose="020B0604020202020204" pitchFamily="34" charset="0"/>
              <a:ea typeface="Arial" panose="020B0604020202020204" pitchFamily="34" charset="0"/>
            </a:endParaRPr>
          </a:p>
        </p:txBody>
      </p:sp>
      <p:sp>
        <p:nvSpPr>
          <p:cNvPr id="20" name="TextBox 19">
            <a:extLst>
              <a:ext uri="{FF2B5EF4-FFF2-40B4-BE49-F238E27FC236}">
                <a16:creationId xmlns:a16="http://schemas.microsoft.com/office/drawing/2014/main" id="{1F50A690-3637-4466-8B5B-AA574ECD291A}"/>
              </a:ext>
            </a:extLst>
          </p:cNvPr>
          <p:cNvSpPr txBox="1"/>
          <p:nvPr/>
        </p:nvSpPr>
        <p:spPr>
          <a:xfrm>
            <a:off x="103030" y="1308502"/>
            <a:ext cx="5847009" cy="5233740"/>
          </a:xfrm>
          <a:prstGeom prst="rect">
            <a:avLst/>
          </a:prstGeom>
          <a:noFill/>
        </p:spPr>
        <p:txBody>
          <a:bodyPr wrap="square">
            <a:spAutoFit/>
          </a:bodyPr>
          <a:lstStyle/>
          <a:p>
            <a:pPr algn="just">
              <a:lnSpc>
                <a:spcPct val="150000"/>
              </a:lnSpc>
              <a:spcAft>
                <a:spcPts val="800"/>
              </a:spcAft>
            </a:pPr>
            <a:r>
              <a:rPr lang="el-GR" sz="1800" dirty="0">
                <a:effectLst/>
                <a:latin typeface="Times New Roman" panose="02020603050405020304" pitchFamily="18" charset="0"/>
                <a:ea typeface="Arial" panose="020B0604020202020204" pitchFamily="34" charset="0"/>
              </a:rPr>
              <a:t>Κοινά αποδεκτή τόσο σε εθνικό όσο και σε παγκόσμιο επίπεδο είναι η άποψη ότι η διοικητική πολυπλοκότητα, η πολυνομία, η υπερδιόγκωση του κρατικού τομέα και η ποιότητα των κανονιστικών ρυθμίσεων διαχρονικά προκαλούν σημαντικές παθογένειες στην ελληνική δημόσια διοίκηση.</a:t>
            </a:r>
            <a:endParaRPr lang="en-US" sz="1800" dirty="0">
              <a:effectLst/>
              <a:latin typeface="Times New Roman" panose="02020603050405020304" pitchFamily="18" charset="0"/>
              <a:ea typeface="Arial" panose="020B0604020202020204" pitchFamily="34" charset="0"/>
            </a:endParaRPr>
          </a:p>
          <a:p>
            <a:pPr algn="just">
              <a:lnSpc>
                <a:spcPct val="150000"/>
              </a:lnSpc>
              <a:spcAft>
                <a:spcPts val="800"/>
              </a:spcAft>
            </a:pPr>
            <a:endParaRPr lang="el-GR" sz="1800" dirty="0">
              <a:effectLst/>
              <a:latin typeface="Times New Roman" panose="02020603050405020304" pitchFamily="18" charset="0"/>
              <a:ea typeface="Arial" panose="020B0604020202020204" pitchFamily="34" charset="0"/>
            </a:endParaRPr>
          </a:p>
          <a:p>
            <a:pPr algn="just">
              <a:lnSpc>
                <a:spcPct val="150000"/>
              </a:lnSpc>
              <a:spcAft>
                <a:spcPts val="800"/>
              </a:spcAft>
            </a:pPr>
            <a:r>
              <a:rPr lang="el-GR" sz="1800" dirty="0">
                <a:effectLst/>
                <a:latin typeface="Times New Roman" panose="02020603050405020304" pitchFamily="18" charset="0"/>
                <a:ea typeface="Arial" panose="020B0604020202020204" pitchFamily="34" charset="0"/>
              </a:rPr>
              <a:t>Τα διαρθρωτικά προβλήματα που απασχολούν τις ελληνικές κυβερνήσεις από τη μεταπολίτευση επιδέχονται νομοθετικές παρεμβάσεις και μια εκ νέου στοχοθεσία που αφορά την προσπάθεια για απλούστευση και αναμόρφωση, καλύτερη νομοθεσία, διαφάνεια και αναμόρφωση δικαίου.</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Εικόνα 7">
            <a:extLst>
              <a:ext uri="{FF2B5EF4-FFF2-40B4-BE49-F238E27FC236}">
                <a16:creationId xmlns:a16="http://schemas.microsoft.com/office/drawing/2014/main" id="{D0DA43B8-0005-4FB9-861A-B255C871BC5D}"/>
              </a:ext>
            </a:extLst>
          </p:cNvPr>
          <p:cNvPicPr>
            <a:picLocks noChangeAspect="1"/>
          </p:cNvPicPr>
          <p:nvPr/>
        </p:nvPicPr>
        <p:blipFill>
          <a:blip r:embed="rId2"/>
          <a:stretch>
            <a:fillRect/>
          </a:stretch>
        </p:blipFill>
        <p:spPr>
          <a:xfrm>
            <a:off x="11096625" y="5372100"/>
            <a:ext cx="1095375" cy="1485900"/>
          </a:xfrm>
          <a:prstGeom prst="rect">
            <a:avLst/>
          </a:prstGeom>
        </p:spPr>
      </p:pic>
      <p:pic>
        <p:nvPicPr>
          <p:cNvPr id="6" name="Εικόνα 5">
            <a:extLst>
              <a:ext uri="{FF2B5EF4-FFF2-40B4-BE49-F238E27FC236}">
                <a16:creationId xmlns:a16="http://schemas.microsoft.com/office/drawing/2014/main" id="{1F661ED6-A20A-4CF6-9D93-585DC6AC6069}"/>
              </a:ext>
            </a:extLst>
          </p:cNvPr>
          <p:cNvPicPr>
            <a:picLocks noChangeAspect="1"/>
          </p:cNvPicPr>
          <p:nvPr/>
        </p:nvPicPr>
        <p:blipFill>
          <a:blip r:embed="rId3"/>
          <a:stretch>
            <a:fillRect/>
          </a:stretch>
        </p:blipFill>
        <p:spPr>
          <a:xfrm>
            <a:off x="0" y="0"/>
            <a:ext cx="12192000" cy="1171977"/>
          </a:xfrm>
          <a:prstGeom prst="rect">
            <a:avLst/>
          </a:prstGeom>
        </p:spPr>
      </p:pic>
      <p:sp>
        <p:nvSpPr>
          <p:cNvPr id="3" name="Θέση αριθμού διαφάνειας 2">
            <a:extLst>
              <a:ext uri="{FF2B5EF4-FFF2-40B4-BE49-F238E27FC236}">
                <a16:creationId xmlns:a16="http://schemas.microsoft.com/office/drawing/2014/main" id="{2A838B7A-2EA1-48DB-8D11-912364C2BD1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920B36-BBFD-404E-8465-89A42E06082A}" type="slidenum">
              <a:rPr kumimoji="0" lang="el-G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l-G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11" name="Εικόνα 9">
            <a:extLst>
              <a:ext uri="{FF2B5EF4-FFF2-40B4-BE49-F238E27FC236}">
                <a16:creationId xmlns:a16="http://schemas.microsoft.com/office/drawing/2014/main" id="{EC56293B-17D7-490E-A3A6-36CCB66A2D9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16430" y="-136525"/>
            <a:ext cx="1655763" cy="1196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Θέση υποσέλιδου 8">
            <a:extLst>
              <a:ext uri="{FF2B5EF4-FFF2-40B4-BE49-F238E27FC236}">
                <a16:creationId xmlns:a16="http://schemas.microsoft.com/office/drawing/2014/main" id="{43147D98-D212-4045-B307-7B12429AC607}"/>
              </a:ext>
            </a:extLst>
          </p:cNvPr>
          <p:cNvSpPr>
            <a:spLocks noGrp="1"/>
          </p:cNvSpPr>
          <p:nvPr>
            <p:ph type="ftr" sz="quarter" idx="11"/>
          </p:nvPr>
        </p:nvSpPr>
        <p:spPr>
          <a:xfrm>
            <a:off x="4038600" y="6492875"/>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ΕΠΙΜΕΛΕΙΑ ΥΛΗΣ: ΒΙΚΥ ΒΑΡΔΑ     vicky.eclass4u@gmail.com</a:t>
            </a:r>
          </a:p>
        </p:txBody>
      </p:sp>
      <p:sp>
        <p:nvSpPr>
          <p:cNvPr id="10" name="TextBox 9">
            <a:extLst>
              <a:ext uri="{FF2B5EF4-FFF2-40B4-BE49-F238E27FC236}">
                <a16:creationId xmlns:a16="http://schemas.microsoft.com/office/drawing/2014/main" id="{46C1F9A3-20CD-4C82-A5FF-27C3F6805255}"/>
              </a:ext>
            </a:extLst>
          </p:cNvPr>
          <p:cNvSpPr txBox="1"/>
          <p:nvPr/>
        </p:nvSpPr>
        <p:spPr>
          <a:xfrm>
            <a:off x="0" y="1028806"/>
            <a:ext cx="9517486" cy="5546647"/>
          </a:xfrm>
          <a:prstGeom prst="rect">
            <a:avLst/>
          </a:prstGeom>
          <a:noFill/>
        </p:spPr>
        <p:txBody>
          <a:bodyPr wrap="square">
            <a:spAutoFit/>
          </a:bodyPr>
          <a:lstStyle/>
          <a:p>
            <a:pPr algn="just">
              <a:lnSpc>
                <a:spcPct val="150000"/>
              </a:lnSpc>
              <a:spcAft>
                <a:spcPts val="800"/>
              </a:spcAft>
            </a:pPr>
            <a:r>
              <a:rPr lang="el-GR" sz="1800" dirty="0">
                <a:effectLst/>
                <a:latin typeface="Times New Roman" panose="02020603050405020304" pitchFamily="18" charset="0"/>
                <a:ea typeface="Arial" panose="020B0604020202020204" pitchFamily="34" charset="0"/>
              </a:rPr>
              <a:t>Στο πλαίσιο αυτών των διαχρονικών επιδιώξεων για διεξοδική και ουσιαστική παρέμβαση στη βελτίωση του έργου της Κυβέρνησης και για την ενδυνάμωση της αποτελεσματικότητας της εκτελεστικής εξουσίας στην εφαρμογή των μεταρρυθμίσεων, ψηφίστηκε ο Ν.4622/2019 για το επιτελικό κράτος. Σε αυτό το νομοθέτημα μεταξύ άλλων προβλέπεται και η θεσμική αναμόρφωση του επιτελείου του Πρωθυπουργού και του Υπουργικού Συμβουλίου με τη θέσπιση νέων συντονιστικών, διοικητικών και υποστηρικτικών Γραμματειών.</a:t>
            </a:r>
          </a:p>
          <a:p>
            <a:pPr algn="just">
              <a:lnSpc>
                <a:spcPct val="150000"/>
              </a:lnSpc>
              <a:spcAft>
                <a:spcPts val="800"/>
              </a:spcAft>
            </a:pPr>
            <a:r>
              <a:rPr lang="el-GR" sz="1800" dirty="0">
                <a:effectLst/>
                <a:latin typeface="Times New Roman" panose="02020603050405020304" pitchFamily="18" charset="0"/>
                <a:ea typeface="Arial" panose="020B0604020202020204" pitchFamily="34" charset="0"/>
              </a:rPr>
              <a:t>Με την ανά χείρας εργασία γίνεται μια προσπάθεια περιγραφής των κυριότερων διαφορών μεταξύ των υποστηρικτικών και επιτελικών Υπηρεσιών και των Ειδικών και Γενικών Γραμματειών, έτσι ώστε να παρουσιαστεί ολοκληρωμένα το είδος και η σημασία των αρμοδιοτήτων τους. Στο δεύτερο μέρος της παρούσας,  αναλύεται η διαδικασία τοποθέτησης των Γραμματέων των Υπουργείων με βάση το πρότερο και το τωρινό σχετικό νομοθετικό πλαίσιο του Ν.4622/2019 και του Ν.4389/2016. Στο τρίτο μέρος γίνεται συζήτηση για τον βαθμό </a:t>
            </a:r>
            <a:r>
              <a:rPr lang="el-GR" sz="1800" dirty="0" err="1">
                <a:effectLst/>
                <a:latin typeface="Times New Roman" panose="02020603050405020304" pitchFamily="18" charset="0"/>
                <a:ea typeface="Arial" panose="020B0604020202020204" pitchFamily="34" charset="0"/>
              </a:rPr>
              <a:t>αποκομματικοποίησης</a:t>
            </a:r>
            <a:r>
              <a:rPr lang="el-GR" sz="1800" dirty="0">
                <a:effectLst/>
                <a:latin typeface="Times New Roman" panose="02020603050405020304" pitchFamily="18" charset="0"/>
                <a:ea typeface="Arial" panose="020B0604020202020204" pitchFamily="34" charset="0"/>
              </a:rPr>
              <a:t> που επιτυγχάνεται στην κάθε περίπτωση ρύθμισης των ανωτέρω δύο νόμων για το επιτελικό κράτος.</a:t>
            </a:r>
          </a:p>
        </p:txBody>
      </p:sp>
    </p:spTree>
    <p:extLst>
      <p:ext uri="{BB962C8B-B14F-4D97-AF65-F5344CB8AC3E}">
        <p14:creationId xmlns:p14="http://schemas.microsoft.com/office/powerpoint/2010/main" val="14242845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Εικόνα 7" descr="Εικόνα που περιέχει κείμενο&#10;&#10;Περιγραφή που δημιουργήθηκε αυτόματα">
            <a:extLst>
              <a:ext uri="{FF2B5EF4-FFF2-40B4-BE49-F238E27FC236}">
                <a16:creationId xmlns:a16="http://schemas.microsoft.com/office/drawing/2014/main" id="{D0DA43B8-0005-4FB9-861A-B255C871BC5D}"/>
              </a:ext>
            </a:extLst>
          </p:cNvPr>
          <p:cNvPicPr>
            <a:picLocks noChangeAspect="1"/>
          </p:cNvPicPr>
          <p:nvPr/>
        </p:nvPicPr>
        <p:blipFill>
          <a:blip r:embed="rId2"/>
          <a:stretch>
            <a:fillRect/>
          </a:stretch>
        </p:blipFill>
        <p:spPr>
          <a:xfrm>
            <a:off x="11217175" y="5430078"/>
            <a:ext cx="827302" cy="1427922"/>
          </a:xfrm>
          <a:prstGeom prst="rect">
            <a:avLst/>
          </a:prstGeom>
        </p:spPr>
      </p:pic>
      <p:pic>
        <p:nvPicPr>
          <p:cNvPr id="6" name="Εικόνα 5">
            <a:extLst>
              <a:ext uri="{FF2B5EF4-FFF2-40B4-BE49-F238E27FC236}">
                <a16:creationId xmlns:a16="http://schemas.microsoft.com/office/drawing/2014/main" id="{1F661ED6-A20A-4CF6-9D93-585DC6AC6069}"/>
              </a:ext>
            </a:extLst>
          </p:cNvPr>
          <p:cNvPicPr>
            <a:picLocks noChangeAspect="1"/>
          </p:cNvPicPr>
          <p:nvPr/>
        </p:nvPicPr>
        <p:blipFill>
          <a:blip r:embed="rId3"/>
          <a:stretch>
            <a:fillRect/>
          </a:stretch>
        </p:blipFill>
        <p:spPr>
          <a:xfrm>
            <a:off x="0" y="0"/>
            <a:ext cx="12192000" cy="1171977"/>
          </a:xfrm>
          <a:prstGeom prst="rect">
            <a:avLst/>
          </a:prstGeom>
        </p:spPr>
      </p:pic>
      <p:sp>
        <p:nvSpPr>
          <p:cNvPr id="17" name="Rectangle 16">
            <a:extLst>
              <a:ext uri="{FF2B5EF4-FFF2-40B4-BE49-F238E27FC236}">
                <a16:creationId xmlns:a16="http://schemas.microsoft.com/office/drawing/2014/main" id="{42A5316D-ED2F-4F89-B4B4-8D9240B1A3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71977"/>
            <a:ext cx="2013557" cy="6858000"/>
          </a:xfrm>
          <a:prstGeom prst="rect">
            <a:avLst/>
          </a:prstGeom>
          <a:solidFill>
            <a:srgbClr val="523E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TextBox 11">
            <a:extLst>
              <a:ext uri="{FF2B5EF4-FFF2-40B4-BE49-F238E27FC236}">
                <a16:creationId xmlns:a16="http://schemas.microsoft.com/office/drawing/2014/main" id="{3949C517-D4DB-49C9-85A2-B188DA6E73B7}"/>
              </a:ext>
            </a:extLst>
          </p:cNvPr>
          <p:cNvSpPr txBox="1"/>
          <p:nvPr/>
        </p:nvSpPr>
        <p:spPr>
          <a:xfrm>
            <a:off x="694510" y="2659249"/>
            <a:ext cx="2743200" cy="2743200"/>
          </a:xfrm>
          <a:prstGeom prst="ellipse">
            <a:avLst/>
          </a:prstGeom>
          <a:solidFill>
            <a:srgbClr val="262626"/>
          </a:solidFill>
          <a:ln w="174625" cmpd="thinThick">
            <a:solidFill>
              <a:srgbClr val="262626"/>
            </a:solidFill>
          </a:ln>
        </p:spPr>
        <p:txBody>
          <a:bodyPr vert="horz" lIns="91440" tIns="45720" rIns="91440" bIns="45720" rtlCol="0" anchor="ctr">
            <a:normAutofit/>
          </a:bodyPr>
          <a:lstStyle/>
          <a:p>
            <a:pPr algn="ctr" eaLnBrk="1" hangingPunct="1">
              <a:lnSpc>
                <a:spcPct val="90000"/>
              </a:lnSpc>
              <a:spcAft>
                <a:spcPts val="600"/>
              </a:spcAft>
            </a:pPr>
            <a:r>
              <a:rPr lang="en-US" sz="2600" b="1" i="1">
                <a:solidFill>
                  <a:srgbClr val="FFFFFF"/>
                </a:solidFill>
                <a:latin typeface="+mj-lt"/>
                <a:ea typeface="+mj-ea"/>
                <a:cs typeface="+mj-cs"/>
              </a:rPr>
              <a:t>ΕΡΩΤΗΜΑ 1</a:t>
            </a:r>
            <a:r>
              <a:rPr lang="en-US" sz="2600" b="1" i="1">
                <a:solidFill>
                  <a:srgbClr val="FFFFFF"/>
                </a:solidFill>
                <a:effectLst/>
                <a:latin typeface="+mj-lt"/>
                <a:ea typeface="+mj-ea"/>
                <a:cs typeface="+mj-cs"/>
              </a:rPr>
              <a:t> </a:t>
            </a:r>
            <a:endParaRPr lang="en-US" sz="2600">
              <a:solidFill>
                <a:srgbClr val="FFFFFF"/>
              </a:solidFill>
              <a:latin typeface="+mj-lt"/>
              <a:ea typeface="+mj-ea"/>
              <a:cs typeface="+mj-cs"/>
            </a:endParaRPr>
          </a:p>
        </p:txBody>
      </p:sp>
      <p:pic>
        <p:nvPicPr>
          <p:cNvPr id="11" name="Εικόνα 9">
            <a:extLst>
              <a:ext uri="{FF2B5EF4-FFF2-40B4-BE49-F238E27FC236}">
                <a16:creationId xmlns:a16="http://schemas.microsoft.com/office/drawing/2014/main" id="{EC56293B-17D7-490E-A3A6-36CCB66A2D98}"/>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10779259" y="-120113"/>
            <a:ext cx="1703134" cy="129209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a:extLst>
              <a:ext uri="{FF2B5EF4-FFF2-40B4-BE49-F238E27FC236}">
                <a16:creationId xmlns:a16="http://schemas.microsoft.com/office/drawing/2014/main" id="{F52FE68D-9669-4C76-8237-AC72FE2C3F25}"/>
              </a:ext>
            </a:extLst>
          </p:cNvPr>
          <p:cNvSpPr txBox="1"/>
          <p:nvPr/>
        </p:nvSpPr>
        <p:spPr>
          <a:xfrm>
            <a:off x="3591060" y="1367159"/>
            <a:ext cx="7188199" cy="1292090"/>
          </a:xfrm>
          <a:prstGeom prst="rect">
            <a:avLst/>
          </a:prstGeom>
        </p:spPr>
        <p:txBody>
          <a:bodyPr vert="horz" lIns="91440" tIns="45720" rIns="91440" bIns="45720" rtlCol="0">
            <a:normAutofit/>
          </a:bodyPr>
          <a:lstStyle/>
          <a:p>
            <a:pPr indent="-228600" eaLnBrk="1" hangingPunct="1">
              <a:lnSpc>
                <a:spcPct val="90000"/>
              </a:lnSpc>
              <a:spcAft>
                <a:spcPts val="800"/>
              </a:spcAft>
              <a:buFont typeface="Arial" panose="020B0604020202020204" pitchFamily="34" charset="0"/>
              <a:buChar char="•"/>
            </a:pPr>
            <a:r>
              <a:rPr lang="en-US" sz="1700" b="1" i="1">
                <a:effectLst/>
                <a:latin typeface="+mn-lt"/>
              </a:rPr>
              <a:t>1. Ποια είναι η διαφορά μεταξύ των Γενικών και Ειδικών Γραμματειών που περιλαμβάνουν τα Υπουργεία και των οριζόντιων επιτελικών και υποστηρικτικών υπηρεσιών τους, όπως αναφέρονται στην παράγραφο 2 του άρθρου 35 του Ν.4622/2019 , αναφορικά με το είδος των αρμοδιοτήτων τους;</a:t>
            </a:r>
            <a:endParaRPr lang="en-US" sz="1700">
              <a:effectLst/>
              <a:latin typeface="+mn-lt"/>
            </a:endParaRPr>
          </a:p>
        </p:txBody>
      </p:sp>
      <p:sp>
        <p:nvSpPr>
          <p:cNvPr id="9" name="Θέση υποσέλιδου 8">
            <a:extLst>
              <a:ext uri="{FF2B5EF4-FFF2-40B4-BE49-F238E27FC236}">
                <a16:creationId xmlns:a16="http://schemas.microsoft.com/office/drawing/2014/main" id="{43147D98-D212-4045-B307-7B12429AC607}"/>
              </a:ext>
            </a:extLst>
          </p:cNvPr>
          <p:cNvSpPr>
            <a:spLocks noGrp="1"/>
          </p:cNvSpPr>
          <p:nvPr>
            <p:ph type="ftr" sz="quarter" idx="11"/>
          </p:nvPr>
        </p:nvSpPr>
        <p:spPr>
          <a:xfrm>
            <a:off x="4311554" y="6489031"/>
            <a:ext cx="4847897" cy="365125"/>
          </a:xfrm>
        </p:spPr>
        <p:txBody>
          <a:bodyPr vert="horz" lIns="91440" tIns="45720" rIns="91440" bIns="45720" rtlCol="0" anchor="ctr">
            <a:normAutofit/>
          </a:bodyPr>
          <a:lstStyle/>
          <a:p>
            <a:pPr marR="0" lvl="0" indent="0" algn="l" fontAlgn="auto">
              <a:spcBef>
                <a:spcPts val="0"/>
              </a:spcBef>
              <a:spcAft>
                <a:spcPts val="600"/>
              </a:spcAft>
              <a:buClrTx/>
              <a:buSzTx/>
              <a:buFontTx/>
              <a:buNone/>
              <a:tabLst/>
              <a:defRPr/>
            </a:pPr>
            <a:r>
              <a:rPr kumimoji="0" lang="en-US" b="0" i="0" u="none" strike="noStrike" kern="1200" cap="none" spc="0" normalizeH="0" baseline="0" noProof="0" dirty="0">
                <a:ln>
                  <a:noFill/>
                </a:ln>
                <a:solidFill>
                  <a:prstClr val="black">
                    <a:tint val="75000"/>
                  </a:prstClr>
                </a:solidFill>
                <a:effectLst/>
                <a:uLnTx/>
                <a:uFillTx/>
                <a:latin typeface="+mn-lt"/>
                <a:ea typeface="+mn-ea"/>
                <a:cs typeface="+mn-cs"/>
              </a:rPr>
              <a:t>ΕΠΙΜΕΛΕΙΑ ΥΛΗΣ: ΒΙΚΥ ΒΑΡΔΑ     vicky.eclass4u@gmail.com</a:t>
            </a:r>
          </a:p>
        </p:txBody>
      </p:sp>
      <p:sp>
        <p:nvSpPr>
          <p:cNvPr id="3" name="Θέση αριθμού διαφάνειας 2">
            <a:extLst>
              <a:ext uri="{FF2B5EF4-FFF2-40B4-BE49-F238E27FC236}">
                <a16:creationId xmlns:a16="http://schemas.microsoft.com/office/drawing/2014/main" id="{2A838B7A-2EA1-48DB-8D11-912364C2BD1D}"/>
              </a:ext>
            </a:extLst>
          </p:cNvPr>
          <p:cNvSpPr>
            <a:spLocks noGrp="1"/>
          </p:cNvSpPr>
          <p:nvPr>
            <p:ph type="sldNum" sz="quarter" idx="12"/>
          </p:nvPr>
        </p:nvSpPr>
        <p:spPr>
          <a:xfrm>
            <a:off x="10044848" y="6489032"/>
            <a:ext cx="1468821" cy="365125"/>
          </a:xfrm>
        </p:spPr>
        <p:txBody>
          <a:bodyPr vert="horz" lIns="91440" tIns="45720" rIns="91440" bIns="45720" rtlCol="0" anchor="ctr">
            <a:normAutofit/>
          </a:bodyPr>
          <a:lstStyle/>
          <a:p>
            <a:pPr marR="0" lvl="0" indent="0" fontAlgn="auto">
              <a:spcBef>
                <a:spcPts val="0"/>
              </a:spcBef>
              <a:spcAft>
                <a:spcPts val="600"/>
              </a:spcAft>
              <a:buClrTx/>
              <a:buSzTx/>
              <a:buFontTx/>
              <a:buNone/>
              <a:tabLst/>
              <a:defRPr/>
            </a:pPr>
            <a:fld id="{D9920B36-BBFD-404E-8465-89A42E06082A}" type="slidenum">
              <a:rPr kumimoji="0" lang="en-US" b="0" i="0" u="none" strike="noStrike" cap="none" spc="0" normalizeH="0" baseline="0" noProof="0">
                <a:ln>
                  <a:noFill/>
                </a:ln>
                <a:solidFill>
                  <a:prstClr val="black">
                    <a:tint val="75000"/>
                  </a:prstClr>
                </a:solidFill>
                <a:effectLst/>
                <a:uLnTx/>
                <a:uFillTx/>
              </a:rPr>
              <a:pPr marR="0" lvl="0" indent="0" fontAlgn="auto">
                <a:spcBef>
                  <a:spcPts val="0"/>
                </a:spcBef>
                <a:spcAft>
                  <a:spcPts val="600"/>
                </a:spcAft>
                <a:buClrTx/>
                <a:buSzTx/>
                <a:buFontTx/>
                <a:buNone/>
                <a:tabLst/>
                <a:defRPr/>
              </a:pPr>
              <a:t>4</a:t>
            </a:fld>
            <a:endParaRPr kumimoji="0" lang="en-US" b="0" i="0" u="none" strike="noStrike" cap="none" spc="0" normalizeH="0" baseline="0" noProof="0">
              <a:ln>
                <a:noFill/>
              </a:ln>
              <a:solidFill>
                <a:prstClr val="black">
                  <a:tint val="75000"/>
                </a:prstClr>
              </a:solidFill>
              <a:effectLst/>
              <a:uLnTx/>
              <a:uFillTx/>
            </a:endParaRPr>
          </a:p>
        </p:txBody>
      </p:sp>
    </p:spTree>
    <p:extLst>
      <p:ext uri="{BB962C8B-B14F-4D97-AF65-F5344CB8AC3E}">
        <p14:creationId xmlns:p14="http://schemas.microsoft.com/office/powerpoint/2010/main" val="29477970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Εικόνα 7">
            <a:extLst>
              <a:ext uri="{FF2B5EF4-FFF2-40B4-BE49-F238E27FC236}">
                <a16:creationId xmlns:a16="http://schemas.microsoft.com/office/drawing/2014/main" id="{D0DA43B8-0005-4FB9-861A-B255C871BC5D}"/>
              </a:ext>
            </a:extLst>
          </p:cNvPr>
          <p:cNvPicPr>
            <a:picLocks noChangeAspect="1"/>
          </p:cNvPicPr>
          <p:nvPr/>
        </p:nvPicPr>
        <p:blipFill>
          <a:blip r:embed="rId2"/>
          <a:stretch>
            <a:fillRect/>
          </a:stretch>
        </p:blipFill>
        <p:spPr>
          <a:xfrm>
            <a:off x="11096625" y="5372100"/>
            <a:ext cx="1095375" cy="1485900"/>
          </a:xfrm>
          <a:prstGeom prst="rect">
            <a:avLst/>
          </a:prstGeom>
        </p:spPr>
      </p:pic>
      <p:pic>
        <p:nvPicPr>
          <p:cNvPr id="6" name="Εικόνα 5">
            <a:extLst>
              <a:ext uri="{FF2B5EF4-FFF2-40B4-BE49-F238E27FC236}">
                <a16:creationId xmlns:a16="http://schemas.microsoft.com/office/drawing/2014/main" id="{1F661ED6-A20A-4CF6-9D93-585DC6AC6069}"/>
              </a:ext>
            </a:extLst>
          </p:cNvPr>
          <p:cNvPicPr>
            <a:picLocks noChangeAspect="1"/>
          </p:cNvPicPr>
          <p:nvPr/>
        </p:nvPicPr>
        <p:blipFill>
          <a:blip r:embed="rId3"/>
          <a:stretch>
            <a:fillRect/>
          </a:stretch>
        </p:blipFill>
        <p:spPr>
          <a:xfrm>
            <a:off x="0" y="0"/>
            <a:ext cx="12192000" cy="1171977"/>
          </a:xfrm>
          <a:prstGeom prst="rect">
            <a:avLst/>
          </a:prstGeom>
        </p:spPr>
      </p:pic>
      <p:sp>
        <p:nvSpPr>
          <p:cNvPr id="3" name="Θέση αριθμού διαφάνειας 2">
            <a:extLst>
              <a:ext uri="{FF2B5EF4-FFF2-40B4-BE49-F238E27FC236}">
                <a16:creationId xmlns:a16="http://schemas.microsoft.com/office/drawing/2014/main" id="{2A838B7A-2EA1-48DB-8D11-912364C2BD1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920B36-BBFD-404E-8465-89A42E06082A}" type="slidenum">
              <a:rPr kumimoji="0" lang="el-G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l-G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11" name="Εικόνα 9">
            <a:extLst>
              <a:ext uri="{FF2B5EF4-FFF2-40B4-BE49-F238E27FC236}">
                <a16:creationId xmlns:a16="http://schemas.microsoft.com/office/drawing/2014/main" id="{EC56293B-17D7-490E-A3A6-36CCB66A2D9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16430" y="-136525"/>
            <a:ext cx="1655763" cy="1196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Θέση υποσέλιδου 8">
            <a:extLst>
              <a:ext uri="{FF2B5EF4-FFF2-40B4-BE49-F238E27FC236}">
                <a16:creationId xmlns:a16="http://schemas.microsoft.com/office/drawing/2014/main" id="{43147D98-D212-4045-B307-7B12429AC607}"/>
              </a:ext>
            </a:extLst>
          </p:cNvPr>
          <p:cNvSpPr>
            <a:spLocks noGrp="1"/>
          </p:cNvSpPr>
          <p:nvPr>
            <p:ph type="ftr" sz="quarter" idx="11"/>
          </p:nvPr>
        </p:nvSpPr>
        <p:spPr>
          <a:xfrm>
            <a:off x="4038600" y="6492875"/>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ΕΠΙΜΕΛΕΙΑ ΥΛΗΣ: ΒΙΚΥ ΒΑΡΔΑ     vicky.eclass4u@gmail.com</a:t>
            </a:r>
          </a:p>
        </p:txBody>
      </p:sp>
      <p:sp>
        <p:nvSpPr>
          <p:cNvPr id="10" name="TextBox 9">
            <a:extLst>
              <a:ext uri="{FF2B5EF4-FFF2-40B4-BE49-F238E27FC236}">
                <a16:creationId xmlns:a16="http://schemas.microsoft.com/office/drawing/2014/main" id="{31706113-5DA3-4E0D-896A-D28129BC9D53}"/>
              </a:ext>
            </a:extLst>
          </p:cNvPr>
          <p:cNvSpPr txBox="1"/>
          <p:nvPr/>
        </p:nvSpPr>
        <p:spPr>
          <a:xfrm>
            <a:off x="3942009" y="229453"/>
            <a:ext cx="6233374" cy="830997"/>
          </a:xfrm>
          <a:prstGeom prst="rect">
            <a:avLst/>
          </a:prstGeom>
          <a:noFill/>
        </p:spPr>
        <p:txBody>
          <a:bodyPr wrap="square">
            <a:spAutoFit/>
          </a:bodyPr>
          <a:lstStyle/>
          <a:p>
            <a:pPr marL="6350" marR="258445" indent="-6350" algn="ctr"/>
            <a:r>
              <a:rPr lang="el-GR" sz="2400" b="1" kern="1400" spc="-50" dirty="0">
                <a:solidFill>
                  <a:srgbClr val="FFFF00"/>
                </a:solidFill>
                <a:effectLst/>
                <a:latin typeface="Times New Roman" panose="02020603050405020304" pitchFamily="18" charset="0"/>
                <a:ea typeface="Times New Roman" panose="02020603050405020304" pitchFamily="18" charset="0"/>
                <a:cs typeface="Times New Roman" panose="02020603050405020304" pitchFamily="18" charset="0"/>
              </a:rPr>
              <a:t>ΚΕΦΑΛΑΙΟ</a:t>
            </a:r>
            <a:r>
              <a:rPr lang="el-GR" sz="2400" b="1" kern="1400" spc="-5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l-GR" sz="2400" b="1" kern="1400" spc="-5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1. </a:t>
            </a:r>
            <a:r>
              <a:rPr lang="el-GR" sz="2400" b="1" kern="1400" spc="-50" dirty="0">
                <a:solidFill>
                  <a:srgbClr val="FFFF00"/>
                </a:solidFill>
                <a:effectLst/>
                <a:latin typeface="Times New Roman" panose="02020603050405020304" pitchFamily="18" charset="0"/>
                <a:ea typeface="Times New Roman" panose="02020603050405020304" pitchFamily="18" charset="0"/>
                <a:cs typeface="Times New Roman" panose="02020603050405020304" pitchFamily="18" charset="0"/>
              </a:rPr>
              <a:t>ΟΙ ΝΕΕΣ ΥΠΗΡΕΣΙΕΣ ΚΑΙ ΓΡΑΜΜΑΤΕΙΕΣ ΤΟΥ Ν.4622/2019</a:t>
            </a:r>
            <a:endParaRPr lang="el-GR" sz="2400" kern="1400" spc="-50" dirty="0">
              <a:solidFill>
                <a:srgbClr val="FFFF00"/>
              </a:solidFill>
              <a:effectLst/>
              <a:latin typeface="Calibri Light" panose="020F0302020204030204" pitchFamily="34" charset="0"/>
              <a:ea typeface="Times New Roman" panose="02020603050405020304" pitchFamily="18" charset="0"/>
              <a:cs typeface="Times New Roman" panose="02020603050405020304" pitchFamily="18" charset="0"/>
            </a:endParaRPr>
          </a:p>
        </p:txBody>
      </p:sp>
      <p:sp>
        <p:nvSpPr>
          <p:cNvPr id="12" name="TextBox 11">
            <a:extLst>
              <a:ext uri="{FF2B5EF4-FFF2-40B4-BE49-F238E27FC236}">
                <a16:creationId xmlns:a16="http://schemas.microsoft.com/office/drawing/2014/main" id="{B8685F0F-0B02-4E2D-A682-DAA157550CDD}"/>
              </a:ext>
            </a:extLst>
          </p:cNvPr>
          <p:cNvSpPr txBox="1"/>
          <p:nvPr/>
        </p:nvSpPr>
        <p:spPr>
          <a:xfrm>
            <a:off x="218941" y="1439237"/>
            <a:ext cx="6233374" cy="400110"/>
          </a:xfrm>
          <a:prstGeom prst="rect">
            <a:avLst/>
          </a:prstGeom>
          <a:noFill/>
        </p:spPr>
        <p:txBody>
          <a:bodyPr wrap="square">
            <a:spAutoFit/>
          </a:bodyPr>
          <a:lstStyle/>
          <a:p>
            <a:r>
              <a:rPr lang="el-GR" sz="2000" b="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1. Περιγραφή Οργάνων </a:t>
            </a:r>
            <a:endParaRPr lang="el-GR" sz="2000" b="1" dirty="0">
              <a:solidFill>
                <a:srgbClr val="C00000"/>
              </a:solidFill>
            </a:endParaRPr>
          </a:p>
        </p:txBody>
      </p:sp>
      <p:sp>
        <p:nvSpPr>
          <p:cNvPr id="13" name="TextBox 12">
            <a:extLst>
              <a:ext uri="{FF2B5EF4-FFF2-40B4-BE49-F238E27FC236}">
                <a16:creationId xmlns:a16="http://schemas.microsoft.com/office/drawing/2014/main" id="{DC50259B-4FFF-46AD-83FF-2DBBBAC3DD9A}"/>
              </a:ext>
            </a:extLst>
          </p:cNvPr>
          <p:cNvSpPr txBox="1"/>
          <p:nvPr/>
        </p:nvSpPr>
        <p:spPr>
          <a:xfrm>
            <a:off x="0" y="2106607"/>
            <a:ext cx="7572777" cy="4300152"/>
          </a:xfrm>
          <a:prstGeom prst="rect">
            <a:avLst/>
          </a:prstGeom>
          <a:noFill/>
        </p:spPr>
        <p:txBody>
          <a:bodyPr wrap="square">
            <a:spAutoFit/>
          </a:bodyPr>
          <a:lstStyle/>
          <a:p>
            <a:pPr algn="just">
              <a:lnSpc>
                <a:spcPct val="150000"/>
              </a:lnSpc>
              <a:spcAft>
                <a:spcPts val="800"/>
              </a:spcAft>
            </a:pPr>
            <a:r>
              <a:rPr lang="el-GR" sz="1800" dirty="0">
                <a:effectLst/>
                <a:latin typeface="Times New Roman" panose="02020603050405020304" pitchFamily="18" charset="0"/>
                <a:ea typeface="Arial" panose="020B0604020202020204" pitchFamily="34" charset="0"/>
              </a:rPr>
              <a:t>Στο πλαίσιο της εφαρμογής των δημόσιων πολιτικών που  διαμορφώνει και αποφασίζει συλλογικά η Κυβέρνηση, τα Υπουργεία μετά την ψήφιση του Ν.4622/2019 διαρθρώνονται έτσι ώστε να συμμετέχουν στο επιτελείο της κεντρικής διοίκησης του κράτους</a:t>
            </a:r>
            <a:r>
              <a:rPr lang="el-GR" sz="1800" b="1" i="1" dirty="0">
                <a:effectLst/>
                <a:latin typeface="Times New Roman" panose="02020603050405020304" pitchFamily="18" charset="0"/>
                <a:ea typeface="Arial" panose="020B0604020202020204" pitchFamily="34" charset="0"/>
              </a:rPr>
              <a:t>, α/ οριζόντιες επιτελικές, β/ οριζόντιες υποστηρικτικές , γ/ Γενικές Γραμματείες και δ/ Ειδικές Γραμματείες</a:t>
            </a:r>
            <a:r>
              <a:rPr lang="el-GR" sz="1800" dirty="0">
                <a:effectLst/>
                <a:latin typeface="Times New Roman" panose="02020603050405020304" pitchFamily="18" charset="0"/>
                <a:ea typeface="Arial" panose="020B0604020202020204" pitchFamily="34" charset="0"/>
              </a:rPr>
              <a:t> και ε/ </a:t>
            </a:r>
            <a:r>
              <a:rPr lang="el-GR" sz="1800" b="1" i="1" dirty="0">
                <a:effectLst/>
                <a:latin typeface="Times New Roman" panose="02020603050405020304" pitchFamily="18" charset="0"/>
                <a:ea typeface="Arial" panose="020B0604020202020204" pitchFamily="34" charset="0"/>
              </a:rPr>
              <a:t>αποκεντρωμένες ή περιφερειακές υπηρεσίες</a:t>
            </a:r>
            <a:r>
              <a:rPr lang="el-GR" sz="1800" dirty="0">
                <a:effectLst/>
                <a:latin typeface="Times New Roman" panose="02020603050405020304" pitchFamily="18" charset="0"/>
                <a:ea typeface="Arial" panose="020B0604020202020204" pitchFamily="34" charset="0"/>
              </a:rPr>
              <a:t> με συγκεκριμένη κατά </a:t>
            </a:r>
            <a:r>
              <a:rPr lang="el-GR" sz="1800" dirty="0" err="1">
                <a:effectLst/>
                <a:latin typeface="Times New Roman" panose="02020603050405020304" pitchFamily="18" charset="0"/>
                <a:ea typeface="Arial" panose="020B0604020202020204" pitchFamily="34" charset="0"/>
              </a:rPr>
              <a:t>τόπον</a:t>
            </a:r>
            <a:r>
              <a:rPr lang="el-GR" sz="1800" dirty="0">
                <a:effectLst/>
                <a:latin typeface="Times New Roman" panose="02020603050405020304" pitchFamily="18" charset="0"/>
                <a:ea typeface="Arial" panose="020B0604020202020204" pitchFamily="34" charset="0"/>
              </a:rPr>
              <a:t> ή καθ’ ύλην αρμοδιότητα ως προς την εφαρμογή των </a:t>
            </a:r>
            <a:r>
              <a:rPr lang="el-GR" sz="1800" dirty="0" err="1">
                <a:effectLst/>
                <a:latin typeface="Times New Roman" panose="02020603050405020304" pitchFamily="18" charset="0"/>
                <a:ea typeface="Arial" panose="020B0604020202020204" pitchFamily="34" charset="0"/>
              </a:rPr>
              <a:t>αρ</a:t>
            </a:r>
            <a:r>
              <a:rPr lang="el-GR" sz="1800" dirty="0">
                <a:effectLst/>
                <a:latin typeface="Times New Roman" panose="02020603050405020304" pitchFamily="18" charset="0"/>
                <a:ea typeface="Arial" panose="020B0604020202020204" pitchFamily="34" charset="0"/>
              </a:rPr>
              <a:t> </a:t>
            </a:r>
            <a:r>
              <a:rPr lang="el-GR" sz="1800" dirty="0" err="1">
                <a:effectLst/>
                <a:latin typeface="Times New Roman" panose="02020603050405020304" pitchFamily="18" charset="0"/>
                <a:ea typeface="Arial" panose="020B0604020202020204" pitchFamily="34" charset="0"/>
              </a:rPr>
              <a:t>μοδιοτήτων</a:t>
            </a:r>
            <a:r>
              <a:rPr lang="el-GR" sz="1800" dirty="0">
                <a:effectLst/>
                <a:latin typeface="Times New Roman" panose="02020603050405020304" pitchFamily="18" charset="0"/>
                <a:ea typeface="Arial" panose="020B0604020202020204" pitchFamily="34" charset="0"/>
              </a:rPr>
              <a:t> του οικείου Υπουργείου.</a:t>
            </a:r>
          </a:p>
          <a:p>
            <a:pPr algn="just">
              <a:lnSpc>
                <a:spcPct val="150000"/>
              </a:lnSpc>
              <a:spcAft>
                <a:spcPts val="800"/>
              </a:spcAft>
            </a:pPr>
            <a:r>
              <a:rPr lang="el-GR" sz="1800" dirty="0">
                <a:effectLst/>
                <a:latin typeface="Times New Roman" panose="02020603050405020304" pitchFamily="18" charset="0"/>
                <a:ea typeface="Arial" panose="020B0604020202020204" pitchFamily="34" charset="0"/>
              </a:rPr>
              <a:t>Πιο αναλυτικά, στο άρθρο 35 του Ν.4622/2019 προβλέπονται για κάθε ένα από τα τέσσερα πρώτα ανωτέρω όργανα οι ακόλουθες αρμοδιότητες:</a:t>
            </a:r>
          </a:p>
        </p:txBody>
      </p:sp>
    </p:spTree>
    <p:extLst>
      <p:ext uri="{BB962C8B-B14F-4D97-AF65-F5344CB8AC3E}">
        <p14:creationId xmlns:p14="http://schemas.microsoft.com/office/powerpoint/2010/main" val="3371734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7" name="Εικόνα 16">
            <a:extLst>
              <a:ext uri="{FF2B5EF4-FFF2-40B4-BE49-F238E27FC236}">
                <a16:creationId xmlns:a16="http://schemas.microsoft.com/office/drawing/2014/main" id="{E5C5AE32-65B2-47C8-8861-C6B14D3C1F80}"/>
              </a:ext>
            </a:extLst>
          </p:cNvPr>
          <p:cNvPicPr>
            <a:picLocks noChangeAspect="1"/>
          </p:cNvPicPr>
          <p:nvPr/>
        </p:nvPicPr>
        <p:blipFill>
          <a:blip r:embed="rId2"/>
          <a:stretch>
            <a:fillRect/>
          </a:stretch>
        </p:blipFill>
        <p:spPr>
          <a:xfrm>
            <a:off x="11096625" y="5372100"/>
            <a:ext cx="1095375" cy="1485900"/>
          </a:xfrm>
          <a:prstGeom prst="rect">
            <a:avLst/>
          </a:prstGeom>
        </p:spPr>
      </p:pic>
      <p:pic>
        <p:nvPicPr>
          <p:cNvPr id="15" name="Εικόνα 9">
            <a:extLst>
              <a:ext uri="{FF2B5EF4-FFF2-40B4-BE49-F238E27FC236}">
                <a16:creationId xmlns:a16="http://schemas.microsoft.com/office/drawing/2014/main" id="{F3398416-ACBB-4944-9337-F72FC784850A}"/>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0419009" y="-166910"/>
            <a:ext cx="2211349" cy="151919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Θέση υποσέλιδου 1">
            <a:extLst>
              <a:ext uri="{FF2B5EF4-FFF2-40B4-BE49-F238E27FC236}">
                <a16:creationId xmlns:a16="http://schemas.microsoft.com/office/drawing/2014/main" id="{097E4D21-704F-4D63-9C61-4D5A4FF579DA}"/>
              </a:ext>
            </a:extLst>
          </p:cNvPr>
          <p:cNvSpPr>
            <a:spLocks noGrp="1"/>
          </p:cNvSpPr>
          <p:nvPr>
            <p:ph type="ftr" sz="quarter" idx="11"/>
          </p:nvPr>
        </p:nvSpPr>
        <p:spPr>
          <a:xfrm>
            <a:off x="7239000" y="6492874"/>
            <a:ext cx="4114800" cy="365125"/>
          </a:xfrm>
        </p:spPr>
        <p:txBody>
          <a:bodyPr>
            <a:normAutofit/>
          </a:bodyPr>
          <a:lstStyle/>
          <a:p>
            <a:pPr>
              <a:spcAft>
                <a:spcPts val="600"/>
              </a:spcAft>
              <a:defRPr/>
            </a:pPr>
            <a:r>
              <a:rPr lang="el-GR" dirty="0"/>
              <a:t>ΕΠΙΜΕΛΕΙΑ ΥΛΗΣ: ΒΙΚΥ ΒΑΡΔΑ     vicky.eclass4u@gmail.com</a:t>
            </a:r>
          </a:p>
        </p:txBody>
      </p:sp>
      <p:sp>
        <p:nvSpPr>
          <p:cNvPr id="3" name="Θέση αριθμού διαφάνειας 2">
            <a:extLst>
              <a:ext uri="{FF2B5EF4-FFF2-40B4-BE49-F238E27FC236}">
                <a16:creationId xmlns:a16="http://schemas.microsoft.com/office/drawing/2014/main" id="{5F836320-BFB7-408E-9C3F-EE4BC1C03400}"/>
              </a:ext>
            </a:extLst>
          </p:cNvPr>
          <p:cNvSpPr>
            <a:spLocks noGrp="1"/>
          </p:cNvSpPr>
          <p:nvPr>
            <p:ph type="sldNum" sz="quarter" idx="12"/>
          </p:nvPr>
        </p:nvSpPr>
        <p:spPr>
          <a:xfrm>
            <a:off x="8610600" y="6356350"/>
            <a:ext cx="2743200" cy="365125"/>
          </a:xfrm>
        </p:spPr>
        <p:txBody>
          <a:bodyPr>
            <a:normAutofit/>
          </a:bodyPr>
          <a:lstStyle/>
          <a:p>
            <a:pPr>
              <a:spcAft>
                <a:spcPts val="600"/>
              </a:spcAft>
              <a:defRPr/>
            </a:pPr>
            <a:fld id="{88F603EF-07FC-4CBF-9271-882EB75D8B7B}" type="slidenum">
              <a:rPr lang="el-GR" smtClean="0"/>
              <a:pPr>
                <a:spcAft>
                  <a:spcPts val="600"/>
                </a:spcAft>
                <a:defRPr/>
              </a:pPr>
              <a:t>6</a:t>
            </a:fld>
            <a:endParaRPr lang="el-GR"/>
          </a:p>
        </p:txBody>
      </p:sp>
      <p:pic>
        <p:nvPicPr>
          <p:cNvPr id="7" name="Εικόνα 6">
            <a:extLst>
              <a:ext uri="{FF2B5EF4-FFF2-40B4-BE49-F238E27FC236}">
                <a16:creationId xmlns:a16="http://schemas.microsoft.com/office/drawing/2014/main" id="{3386A57F-D449-4AC4-8812-4DE5A915DC6F}"/>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25000"/>
                    </a14:imgEffect>
                  </a14:imgLayer>
                </a14:imgProps>
              </a:ext>
            </a:extLst>
          </a:blip>
          <a:stretch>
            <a:fillRect/>
          </a:stretch>
        </p:blipFill>
        <p:spPr>
          <a:xfrm>
            <a:off x="-87252" y="-1"/>
            <a:ext cx="6565325" cy="6858000"/>
          </a:xfrm>
          <a:prstGeom prst="rect">
            <a:avLst/>
          </a:prstGeom>
        </p:spPr>
      </p:pic>
    </p:spTree>
    <p:extLst>
      <p:ext uri="{BB962C8B-B14F-4D97-AF65-F5344CB8AC3E}">
        <p14:creationId xmlns:p14="http://schemas.microsoft.com/office/powerpoint/2010/main" val="17817171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Εικόνα 7">
            <a:extLst>
              <a:ext uri="{FF2B5EF4-FFF2-40B4-BE49-F238E27FC236}">
                <a16:creationId xmlns:a16="http://schemas.microsoft.com/office/drawing/2014/main" id="{D0DA43B8-0005-4FB9-861A-B255C871BC5D}"/>
              </a:ext>
            </a:extLst>
          </p:cNvPr>
          <p:cNvPicPr>
            <a:picLocks noChangeAspect="1"/>
          </p:cNvPicPr>
          <p:nvPr/>
        </p:nvPicPr>
        <p:blipFill>
          <a:blip r:embed="rId2"/>
          <a:stretch>
            <a:fillRect/>
          </a:stretch>
        </p:blipFill>
        <p:spPr>
          <a:xfrm>
            <a:off x="11096625" y="5372100"/>
            <a:ext cx="1095375" cy="1485900"/>
          </a:xfrm>
          <a:prstGeom prst="rect">
            <a:avLst/>
          </a:prstGeom>
        </p:spPr>
      </p:pic>
      <p:pic>
        <p:nvPicPr>
          <p:cNvPr id="6" name="Εικόνα 5">
            <a:extLst>
              <a:ext uri="{FF2B5EF4-FFF2-40B4-BE49-F238E27FC236}">
                <a16:creationId xmlns:a16="http://schemas.microsoft.com/office/drawing/2014/main" id="{1F661ED6-A20A-4CF6-9D93-585DC6AC6069}"/>
              </a:ext>
            </a:extLst>
          </p:cNvPr>
          <p:cNvPicPr>
            <a:picLocks noChangeAspect="1"/>
          </p:cNvPicPr>
          <p:nvPr/>
        </p:nvPicPr>
        <p:blipFill>
          <a:blip r:embed="rId3"/>
          <a:stretch>
            <a:fillRect/>
          </a:stretch>
        </p:blipFill>
        <p:spPr>
          <a:xfrm>
            <a:off x="0" y="0"/>
            <a:ext cx="12192000" cy="1171977"/>
          </a:xfrm>
          <a:prstGeom prst="rect">
            <a:avLst/>
          </a:prstGeom>
        </p:spPr>
      </p:pic>
      <p:sp>
        <p:nvSpPr>
          <p:cNvPr id="3" name="Θέση αριθμού διαφάνειας 2">
            <a:extLst>
              <a:ext uri="{FF2B5EF4-FFF2-40B4-BE49-F238E27FC236}">
                <a16:creationId xmlns:a16="http://schemas.microsoft.com/office/drawing/2014/main" id="{2A838B7A-2EA1-48DB-8D11-912364C2BD1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920B36-BBFD-404E-8465-89A42E06082A}" type="slidenum">
              <a:rPr kumimoji="0" lang="el-G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l-G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11" name="Εικόνα 9">
            <a:extLst>
              <a:ext uri="{FF2B5EF4-FFF2-40B4-BE49-F238E27FC236}">
                <a16:creationId xmlns:a16="http://schemas.microsoft.com/office/drawing/2014/main" id="{EC56293B-17D7-490E-A3A6-36CCB66A2D9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16430" y="-136525"/>
            <a:ext cx="1655763" cy="1196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Θέση υποσέλιδου 8">
            <a:extLst>
              <a:ext uri="{FF2B5EF4-FFF2-40B4-BE49-F238E27FC236}">
                <a16:creationId xmlns:a16="http://schemas.microsoft.com/office/drawing/2014/main" id="{43147D98-D212-4045-B307-7B12429AC607}"/>
              </a:ext>
            </a:extLst>
          </p:cNvPr>
          <p:cNvSpPr>
            <a:spLocks noGrp="1"/>
          </p:cNvSpPr>
          <p:nvPr>
            <p:ph type="ftr" sz="quarter" idx="11"/>
          </p:nvPr>
        </p:nvSpPr>
        <p:spPr>
          <a:xfrm>
            <a:off x="4128755" y="6452727"/>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ΕΠΙΜΕΛΕΙΑ ΥΛΗΣ: ΒΙΚΥ ΒΑΡΔΑ     vicky.eclass4u@gmail.com</a:t>
            </a:r>
          </a:p>
        </p:txBody>
      </p:sp>
      <p:sp>
        <p:nvSpPr>
          <p:cNvPr id="10" name="TextBox 9">
            <a:extLst>
              <a:ext uri="{FF2B5EF4-FFF2-40B4-BE49-F238E27FC236}">
                <a16:creationId xmlns:a16="http://schemas.microsoft.com/office/drawing/2014/main" id="{812CEC85-0011-4F37-BE8F-B06A0541C2D7}"/>
              </a:ext>
            </a:extLst>
          </p:cNvPr>
          <p:cNvSpPr txBox="1"/>
          <p:nvPr/>
        </p:nvSpPr>
        <p:spPr>
          <a:xfrm>
            <a:off x="4038600" y="248429"/>
            <a:ext cx="6233374" cy="661207"/>
          </a:xfrm>
          <a:prstGeom prst="rect">
            <a:avLst/>
          </a:prstGeom>
          <a:noFill/>
        </p:spPr>
        <p:txBody>
          <a:bodyPr wrap="square">
            <a:spAutoFit/>
          </a:bodyPr>
          <a:lstStyle/>
          <a:p>
            <a:pPr algn="just">
              <a:lnSpc>
                <a:spcPct val="150000"/>
              </a:lnSpc>
              <a:spcAft>
                <a:spcPts val="800"/>
              </a:spcAft>
            </a:pPr>
            <a:r>
              <a:rPr lang="el-GR" sz="2800" dirty="0">
                <a:solidFill>
                  <a:srgbClr val="FFFF00"/>
                </a:solidFill>
                <a:effectLst/>
                <a:latin typeface="Times New Roman" panose="02020603050405020304" pitchFamily="18" charset="0"/>
                <a:ea typeface="Arial" panose="020B0604020202020204" pitchFamily="34" charset="0"/>
              </a:rPr>
              <a:t>Όσον αφορά τις </a:t>
            </a:r>
            <a:r>
              <a:rPr lang="el-GR" sz="2800" i="1" u="sng" dirty="0">
                <a:solidFill>
                  <a:srgbClr val="FFFF00"/>
                </a:solidFill>
                <a:effectLst/>
                <a:latin typeface="Times New Roman" panose="02020603050405020304" pitchFamily="18" charset="0"/>
                <a:ea typeface="Arial" panose="020B0604020202020204" pitchFamily="34" charset="0"/>
              </a:rPr>
              <a:t>Προϊστάμενες Αρχές </a:t>
            </a:r>
            <a:endParaRPr lang="el-GR" sz="2800" dirty="0">
              <a:solidFill>
                <a:srgbClr val="FFFF00"/>
              </a:solidFill>
              <a:effectLst/>
              <a:latin typeface="Times New Roman" panose="02020603050405020304" pitchFamily="18" charset="0"/>
              <a:ea typeface="Arial" panose="020B0604020202020204" pitchFamily="34" charset="0"/>
            </a:endParaRPr>
          </a:p>
        </p:txBody>
      </p:sp>
      <p:sp>
        <p:nvSpPr>
          <p:cNvPr id="12" name="TextBox 11">
            <a:extLst>
              <a:ext uri="{FF2B5EF4-FFF2-40B4-BE49-F238E27FC236}">
                <a16:creationId xmlns:a16="http://schemas.microsoft.com/office/drawing/2014/main" id="{046561CA-D79E-4B43-9561-A8E72DCE31E1}"/>
              </a:ext>
            </a:extLst>
          </p:cNvPr>
          <p:cNvSpPr txBox="1"/>
          <p:nvPr/>
        </p:nvSpPr>
        <p:spPr>
          <a:xfrm>
            <a:off x="-35615" y="1158065"/>
            <a:ext cx="6005847" cy="5632311"/>
          </a:xfrm>
          <a:prstGeom prst="rect">
            <a:avLst/>
          </a:prstGeom>
          <a:noFill/>
        </p:spPr>
        <p:txBody>
          <a:bodyPr wrap="square">
            <a:spAutoFit/>
          </a:bodyPr>
          <a:lstStyle/>
          <a:p>
            <a:r>
              <a:rPr lang="el-GR" sz="1800" dirty="0">
                <a:effectLst/>
                <a:latin typeface="Times New Roman" panose="02020603050405020304" pitchFamily="18" charset="0"/>
                <a:ea typeface="Calibri" panose="020F0502020204030204" pitchFamily="34" charset="0"/>
                <a:cs typeface="Times New Roman" panose="02020603050405020304" pitchFamily="18" charset="0"/>
              </a:rPr>
              <a:t>οι </a:t>
            </a:r>
            <a:r>
              <a:rPr lang="el-GR" sz="1800" b="1" dirty="0">
                <a:effectLst/>
                <a:latin typeface="Times New Roman" panose="02020603050405020304" pitchFamily="18" charset="0"/>
                <a:ea typeface="Calibri" panose="020F0502020204030204" pitchFamily="34" charset="0"/>
                <a:cs typeface="Times New Roman" panose="02020603050405020304" pitchFamily="18" charset="0"/>
              </a:rPr>
              <a:t>Γενικοί Γραμματείς</a:t>
            </a:r>
            <a:r>
              <a:rPr lang="el-GR" sz="1800" dirty="0">
                <a:effectLst/>
                <a:latin typeface="Times New Roman" panose="02020603050405020304" pitchFamily="18" charset="0"/>
                <a:ea typeface="Calibri" panose="020F0502020204030204" pitchFamily="34" charset="0"/>
                <a:cs typeface="Times New Roman" panose="02020603050405020304" pitchFamily="18" charset="0"/>
              </a:rPr>
              <a:t> (παρ.2 του άρθρ.35 του Ν.4622/2019) επικουρούν τον Πρωθυπουργό, Υπουργό, Αναπληρωτή Υπουργό ή Υφυπουργό κατά τη διαδικασία σχεδιασμού και εφαρμογής των δημόσιων πολιτικών- δηλαδή, κατά τη ΝΟΜΟΠΑΡΑΣΚΕΥΑΣΤΙΚΗ διαδικασία. </a:t>
            </a:r>
          </a:p>
          <a:p>
            <a:endParaRPr lang="el-GR" dirty="0">
              <a:latin typeface="Times New Roman" panose="02020603050405020304" pitchFamily="18" charset="0"/>
              <a:ea typeface="Calibri" panose="020F0502020204030204" pitchFamily="34" charset="0"/>
              <a:cs typeface="Times New Roman" panose="02020603050405020304" pitchFamily="18" charset="0"/>
            </a:endParaRPr>
          </a:p>
          <a:p>
            <a:r>
              <a:rPr lang="el-GR" sz="1800" dirty="0">
                <a:effectLst/>
                <a:latin typeface="Times New Roman" panose="02020603050405020304" pitchFamily="18" charset="0"/>
                <a:ea typeface="Calibri" panose="020F0502020204030204" pitchFamily="34" charset="0"/>
                <a:cs typeface="Times New Roman" panose="02020603050405020304" pitchFamily="18" charset="0"/>
              </a:rPr>
              <a:t>Με την παρ. 3 του άρθρου 35 διευκρινίζεται ότι οι υπηρεσίες των Γενικών Γραμματειών, δεν επιτρέπεται να ασκούν αρμοδιότητες που υπάγονται στην αρμοδιότητα του Υπηρεσιακού Γραμματέα του Υπουργείου. </a:t>
            </a:r>
          </a:p>
          <a:p>
            <a:endParaRPr lang="el-GR" dirty="0">
              <a:latin typeface="Times New Roman" panose="02020603050405020304" pitchFamily="18" charset="0"/>
              <a:ea typeface="Calibri" panose="020F0502020204030204" pitchFamily="34" charset="0"/>
              <a:cs typeface="Times New Roman" panose="02020603050405020304" pitchFamily="18" charset="0"/>
            </a:endParaRPr>
          </a:p>
          <a:p>
            <a:r>
              <a:rPr lang="el-GR" sz="1800" dirty="0">
                <a:effectLst/>
                <a:latin typeface="Times New Roman" panose="02020603050405020304" pitchFamily="18" charset="0"/>
                <a:ea typeface="Calibri" panose="020F0502020204030204" pitchFamily="34" charset="0"/>
                <a:cs typeface="Times New Roman" panose="02020603050405020304" pitchFamily="18" charset="0"/>
              </a:rPr>
              <a:t>Επίσης έχουν οι Γενικοί Γραμματείς τη δυνατότητα να μεταβιβάζουν αρμοδιότητες και την εξουσία υπογραφής στους προϊστάμενους των υπηρεσιακών μονάδων των οποίων προΐστανται, να συστήνουν με απόφασή τους επιτροπές ή ομάδες εργασίας από δημόσιους λειτουργούς, υπαλλήλους και ιδιώτες εμπειρογνώμονες, καθώς και να αναθέτουν σε ερευνητικά κέντρα ή επιστημονικά ινστιτούτα τη διενέργεια ερευνών και τη σύνταξη μελετών ή άλλων επιστημονικών εργασιών (άρθρο 44 του Ν.4622/2019).</a:t>
            </a:r>
            <a:endParaRPr lang="el-G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732142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Εικόνα 7">
            <a:extLst>
              <a:ext uri="{FF2B5EF4-FFF2-40B4-BE49-F238E27FC236}">
                <a16:creationId xmlns:a16="http://schemas.microsoft.com/office/drawing/2014/main" id="{D0DA43B8-0005-4FB9-861A-B255C871BC5D}"/>
              </a:ext>
            </a:extLst>
          </p:cNvPr>
          <p:cNvPicPr>
            <a:picLocks noChangeAspect="1"/>
          </p:cNvPicPr>
          <p:nvPr/>
        </p:nvPicPr>
        <p:blipFill>
          <a:blip r:embed="rId2"/>
          <a:stretch>
            <a:fillRect/>
          </a:stretch>
        </p:blipFill>
        <p:spPr>
          <a:xfrm>
            <a:off x="11096625" y="5372100"/>
            <a:ext cx="1095375" cy="1485900"/>
          </a:xfrm>
          <a:prstGeom prst="rect">
            <a:avLst/>
          </a:prstGeom>
        </p:spPr>
      </p:pic>
      <p:pic>
        <p:nvPicPr>
          <p:cNvPr id="6" name="Εικόνα 5">
            <a:extLst>
              <a:ext uri="{FF2B5EF4-FFF2-40B4-BE49-F238E27FC236}">
                <a16:creationId xmlns:a16="http://schemas.microsoft.com/office/drawing/2014/main" id="{1F661ED6-A20A-4CF6-9D93-585DC6AC6069}"/>
              </a:ext>
            </a:extLst>
          </p:cNvPr>
          <p:cNvPicPr>
            <a:picLocks noChangeAspect="1"/>
          </p:cNvPicPr>
          <p:nvPr/>
        </p:nvPicPr>
        <p:blipFill>
          <a:blip r:embed="rId3"/>
          <a:stretch>
            <a:fillRect/>
          </a:stretch>
        </p:blipFill>
        <p:spPr>
          <a:xfrm>
            <a:off x="0" y="0"/>
            <a:ext cx="12192000" cy="1171977"/>
          </a:xfrm>
          <a:prstGeom prst="rect">
            <a:avLst/>
          </a:prstGeom>
        </p:spPr>
      </p:pic>
      <p:sp>
        <p:nvSpPr>
          <p:cNvPr id="3" name="Θέση αριθμού διαφάνειας 2">
            <a:extLst>
              <a:ext uri="{FF2B5EF4-FFF2-40B4-BE49-F238E27FC236}">
                <a16:creationId xmlns:a16="http://schemas.microsoft.com/office/drawing/2014/main" id="{2A838B7A-2EA1-48DB-8D11-912364C2BD1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920B36-BBFD-404E-8465-89A42E06082A}" type="slidenum">
              <a:rPr kumimoji="0" lang="el-G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l-G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11" name="Εικόνα 9">
            <a:extLst>
              <a:ext uri="{FF2B5EF4-FFF2-40B4-BE49-F238E27FC236}">
                <a16:creationId xmlns:a16="http://schemas.microsoft.com/office/drawing/2014/main" id="{EC56293B-17D7-490E-A3A6-36CCB66A2D9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16430" y="-136525"/>
            <a:ext cx="1655763" cy="1196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Θέση υποσέλιδου 8">
            <a:extLst>
              <a:ext uri="{FF2B5EF4-FFF2-40B4-BE49-F238E27FC236}">
                <a16:creationId xmlns:a16="http://schemas.microsoft.com/office/drawing/2014/main" id="{43147D98-D212-4045-B307-7B12429AC607}"/>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ΕΠΙΜΕΛΕΙΑ ΥΛΗΣ: ΒΙΚΥ ΒΑΡΔΑ     vicky.eclass4u@gmail.com</a:t>
            </a:r>
          </a:p>
        </p:txBody>
      </p:sp>
      <p:sp>
        <p:nvSpPr>
          <p:cNvPr id="10" name="TextBox 9">
            <a:extLst>
              <a:ext uri="{FF2B5EF4-FFF2-40B4-BE49-F238E27FC236}">
                <a16:creationId xmlns:a16="http://schemas.microsoft.com/office/drawing/2014/main" id="{84BCF18E-4838-4BCF-8CAA-8B5787974241}"/>
              </a:ext>
            </a:extLst>
          </p:cNvPr>
          <p:cNvSpPr txBox="1"/>
          <p:nvPr/>
        </p:nvSpPr>
        <p:spPr>
          <a:xfrm>
            <a:off x="0" y="1590039"/>
            <a:ext cx="6233374" cy="3782061"/>
          </a:xfrm>
          <a:prstGeom prst="rect">
            <a:avLst/>
          </a:prstGeom>
          <a:noFill/>
        </p:spPr>
        <p:txBody>
          <a:bodyPr wrap="square">
            <a:spAutoFit/>
          </a:bodyPr>
          <a:lstStyle/>
          <a:p>
            <a:pPr marL="342900" lvl="0" indent="-342900" algn="just">
              <a:lnSpc>
                <a:spcPct val="150000"/>
              </a:lnSpc>
              <a:spcAft>
                <a:spcPts val="800"/>
              </a:spcAft>
              <a:buFont typeface="Symbol" panose="05050102010706020507" pitchFamily="18" charset="2"/>
              <a:buChar char=""/>
            </a:pPr>
            <a:r>
              <a:rPr lang="el-GR" sz="1800" dirty="0">
                <a:effectLst/>
                <a:latin typeface="Times New Roman" panose="02020603050405020304" pitchFamily="18" charset="0"/>
                <a:ea typeface="Arial" panose="020B0604020202020204" pitchFamily="34" charset="0"/>
              </a:rPr>
              <a:t>Με προεδρικό διάταγμα που εκδίδεται ύστερα από πρόταση του Υπουργού Εσωτερικών, Δημόσιας Διοίκησης και Αποκέντρωσης, του Υπουργού Οικονομίας και Οικονομικών και του κατά περίπτωση αρμόδιου υπουργού, </a:t>
            </a:r>
            <a:r>
              <a:rPr lang="el-GR" sz="1800" u="sng" dirty="0">
                <a:effectLst/>
                <a:latin typeface="Times New Roman" panose="02020603050405020304" pitchFamily="18" charset="0"/>
                <a:ea typeface="Arial" panose="020B0604020202020204" pitchFamily="34" charset="0"/>
              </a:rPr>
              <a:t>μπορεί να καταργούνται οι υφιστάμενες γενικές γραμματείες, να συνιστώνται νέες, να μεταφέρονται από υπουργείο σε υπουργείο και να τροποποιούνται οι αρμοδιότητές τους. </a:t>
            </a:r>
            <a:r>
              <a:rPr lang="el-GR" sz="1800" dirty="0">
                <a:effectLst/>
                <a:latin typeface="Times New Roman" panose="02020603050405020304" pitchFamily="18" charset="0"/>
                <a:ea typeface="Arial" panose="020B0604020202020204" pitchFamily="34" charset="0"/>
              </a:rPr>
              <a:t>Με όμοια διατάγματα ρυθμίζονται η οργάνωση και λειτουργία τους. </a:t>
            </a:r>
          </a:p>
        </p:txBody>
      </p:sp>
      <p:sp>
        <p:nvSpPr>
          <p:cNvPr id="12" name="TextBox 11">
            <a:extLst>
              <a:ext uri="{FF2B5EF4-FFF2-40B4-BE49-F238E27FC236}">
                <a16:creationId xmlns:a16="http://schemas.microsoft.com/office/drawing/2014/main" id="{E7C012C1-8CDC-41B4-BFF9-D93B24905CD7}"/>
              </a:ext>
            </a:extLst>
          </p:cNvPr>
          <p:cNvSpPr txBox="1"/>
          <p:nvPr/>
        </p:nvSpPr>
        <p:spPr>
          <a:xfrm>
            <a:off x="5571186" y="461962"/>
            <a:ext cx="3515932" cy="584775"/>
          </a:xfrm>
          <a:prstGeom prst="rect">
            <a:avLst/>
          </a:prstGeom>
          <a:noFill/>
        </p:spPr>
        <p:txBody>
          <a:bodyPr wrap="square">
            <a:spAutoFit/>
          </a:bodyPr>
          <a:lstStyle/>
          <a:p>
            <a:r>
              <a:rPr lang="el-GR" sz="3200" dirty="0">
                <a:solidFill>
                  <a:srgbClr val="FFFF00"/>
                </a:solidFill>
                <a:effectLst/>
                <a:latin typeface="Times New Roman" panose="02020603050405020304" pitchFamily="18" charset="0"/>
                <a:ea typeface="Arial" panose="020B0604020202020204" pitchFamily="34" charset="0"/>
              </a:rPr>
              <a:t>ΣΥΝΕΧΕΙΑ…</a:t>
            </a:r>
            <a:endParaRPr lang="el-GR" sz="3200" dirty="0">
              <a:solidFill>
                <a:srgbClr val="FFFF00"/>
              </a:solidFill>
            </a:endParaRPr>
          </a:p>
        </p:txBody>
      </p:sp>
    </p:spTree>
    <p:extLst>
      <p:ext uri="{BB962C8B-B14F-4D97-AF65-F5344CB8AC3E}">
        <p14:creationId xmlns:p14="http://schemas.microsoft.com/office/powerpoint/2010/main" val="4465854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Εικόνα 7">
            <a:extLst>
              <a:ext uri="{FF2B5EF4-FFF2-40B4-BE49-F238E27FC236}">
                <a16:creationId xmlns:a16="http://schemas.microsoft.com/office/drawing/2014/main" id="{D0DA43B8-0005-4FB9-861A-B255C871BC5D}"/>
              </a:ext>
            </a:extLst>
          </p:cNvPr>
          <p:cNvPicPr>
            <a:picLocks noChangeAspect="1"/>
          </p:cNvPicPr>
          <p:nvPr/>
        </p:nvPicPr>
        <p:blipFill>
          <a:blip r:embed="rId2"/>
          <a:stretch>
            <a:fillRect/>
          </a:stretch>
        </p:blipFill>
        <p:spPr>
          <a:xfrm>
            <a:off x="11096625" y="5372100"/>
            <a:ext cx="1095375" cy="1485900"/>
          </a:xfrm>
          <a:prstGeom prst="rect">
            <a:avLst/>
          </a:prstGeom>
        </p:spPr>
      </p:pic>
      <p:pic>
        <p:nvPicPr>
          <p:cNvPr id="6" name="Εικόνα 5">
            <a:extLst>
              <a:ext uri="{FF2B5EF4-FFF2-40B4-BE49-F238E27FC236}">
                <a16:creationId xmlns:a16="http://schemas.microsoft.com/office/drawing/2014/main" id="{1F661ED6-A20A-4CF6-9D93-585DC6AC6069}"/>
              </a:ext>
            </a:extLst>
          </p:cNvPr>
          <p:cNvPicPr>
            <a:picLocks noChangeAspect="1"/>
          </p:cNvPicPr>
          <p:nvPr/>
        </p:nvPicPr>
        <p:blipFill>
          <a:blip r:embed="rId3"/>
          <a:stretch>
            <a:fillRect/>
          </a:stretch>
        </p:blipFill>
        <p:spPr>
          <a:xfrm>
            <a:off x="0" y="0"/>
            <a:ext cx="12192000" cy="1171977"/>
          </a:xfrm>
          <a:prstGeom prst="rect">
            <a:avLst/>
          </a:prstGeom>
        </p:spPr>
      </p:pic>
      <p:sp>
        <p:nvSpPr>
          <p:cNvPr id="3" name="Θέση αριθμού διαφάνειας 2">
            <a:extLst>
              <a:ext uri="{FF2B5EF4-FFF2-40B4-BE49-F238E27FC236}">
                <a16:creationId xmlns:a16="http://schemas.microsoft.com/office/drawing/2014/main" id="{2A838B7A-2EA1-48DB-8D11-912364C2BD1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920B36-BBFD-404E-8465-89A42E06082A}" type="slidenum">
              <a:rPr kumimoji="0" lang="el-G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l-G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11" name="Εικόνα 9">
            <a:extLst>
              <a:ext uri="{FF2B5EF4-FFF2-40B4-BE49-F238E27FC236}">
                <a16:creationId xmlns:a16="http://schemas.microsoft.com/office/drawing/2014/main" id="{EC56293B-17D7-490E-A3A6-36CCB66A2D9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16430" y="-136525"/>
            <a:ext cx="1655763" cy="1196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Θέση υποσέλιδου 8">
            <a:extLst>
              <a:ext uri="{FF2B5EF4-FFF2-40B4-BE49-F238E27FC236}">
                <a16:creationId xmlns:a16="http://schemas.microsoft.com/office/drawing/2014/main" id="{43147D98-D212-4045-B307-7B12429AC607}"/>
              </a:ext>
            </a:extLst>
          </p:cNvPr>
          <p:cNvSpPr>
            <a:spLocks noGrp="1"/>
          </p:cNvSpPr>
          <p:nvPr>
            <p:ph type="ftr" sz="quarter" idx="11"/>
          </p:nvPr>
        </p:nvSpPr>
        <p:spPr>
          <a:xfrm>
            <a:off x="4193146" y="6492875"/>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ΕΠΙΜΕΛΕΙΑ ΥΛΗΣ: ΒΙΚΥ ΒΑΡΔΑ     vicky.eclass4u@gmail.com</a:t>
            </a:r>
          </a:p>
        </p:txBody>
      </p:sp>
      <p:sp>
        <p:nvSpPr>
          <p:cNvPr id="10" name="TextBox 9">
            <a:extLst>
              <a:ext uri="{FF2B5EF4-FFF2-40B4-BE49-F238E27FC236}">
                <a16:creationId xmlns:a16="http://schemas.microsoft.com/office/drawing/2014/main" id="{000C30FE-8FF2-48A2-8CDD-E9AD62E19D4D}"/>
              </a:ext>
            </a:extLst>
          </p:cNvPr>
          <p:cNvSpPr txBox="1"/>
          <p:nvPr/>
        </p:nvSpPr>
        <p:spPr>
          <a:xfrm>
            <a:off x="-86060" y="1171977"/>
            <a:ext cx="7225048" cy="5131148"/>
          </a:xfrm>
          <a:prstGeom prst="rect">
            <a:avLst/>
          </a:prstGeom>
          <a:noFill/>
        </p:spPr>
        <p:txBody>
          <a:bodyPr wrap="square">
            <a:spAutoFit/>
          </a:bodyPr>
          <a:lstStyle/>
          <a:p>
            <a:pPr marL="342900" lvl="0" indent="-342900" algn="just">
              <a:lnSpc>
                <a:spcPct val="150000"/>
              </a:lnSpc>
              <a:spcAft>
                <a:spcPts val="800"/>
              </a:spcAft>
              <a:buFont typeface="Symbol" panose="05050102010706020507" pitchFamily="18" charset="2"/>
              <a:buChar char=""/>
            </a:pPr>
            <a:r>
              <a:rPr lang="el-GR" sz="1800" dirty="0">
                <a:effectLst/>
                <a:latin typeface="Times New Roman" panose="02020603050405020304" pitchFamily="18" charset="0"/>
                <a:ea typeface="Arial" panose="020B0604020202020204" pitchFamily="34" charset="0"/>
              </a:rPr>
              <a:t>προΐστανται των υπηρεσιών της Ειδικής Γραμματείας, συντονίζουν τη λειτουργία της και είναι υπεύθυνοι για την ποιότητα του έργου της και την αποδοτικότητά της, προσυπογράφουν όλα τα έγγραφα που προέρχονται από τις υπαγόμενες σε αυτόν υπηρεσίες και υπογράφονται από τον προϊστάμενό του Υπουργό, Αναπληρωτή Υπουργό, Υφυπουργό ή Γενικό Γραμματέα και μπορούν να συμμετέχουν χωρίς ψήφο σε οποιοδήποτε Συμβούλιο ή Επιτροπή εκτός από τα Υπηρεσιακά και Πειθαρχικά. </a:t>
            </a:r>
            <a:endParaRPr lang="el-GR" dirty="0">
              <a:latin typeface="Times New Roman" panose="02020603050405020304" pitchFamily="18" charset="0"/>
              <a:ea typeface="Arial" panose="020B0604020202020204" pitchFamily="34" charset="0"/>
            </a:endParaRPr>
          </a:p>
          <a:p>
            <a:pPr marL="342900" lvl="0" indent="-342900" algn="just">
              <a:lnSpc>
                <a:spcPct val="150000"/>
              </a:lnSpc>
              <a:spcAft>
                <a:spcPts val="800"/>
              </a:spcAft>
              <a:buFont typeface="Symbol" panose="05050102010706020507" pitchFamily="18" charset="2"/>
              <a:buChar char=""/>
            </a:pPr>
            <a:r>
              <a:rPr lang="el-GR" sz="1800" dirty="0">
                <a:effectLst/>
                <a:latin typeface="Times New Roman" panose="02020603050405020304" pitchFamily="18" charset="0"/>
                <a:ea typeface="Arial" panose="020B0604020202020204" pitchFamily="34" charset="0"/>
              </a:rPr>
              <a:t>Υπάρχει επίσης πρόβλεψη ότι στην απόφαση σύστασης μίας Ειδικής Γραμματείας αφενός μεν προσδιορίζεται ρητώς το συγκεκριμένο έργο ιδιαίτερης εθνικής ή κυβερνητικής σημασίας το οποίο διαχειρίζονται και αφετέρου η διάρκεια της θητείας τους.</a:t>
            </a:r>
          </a:p>
        </p:txBody>
      </p:sp>
      <p:sp>
        <p:nvSpPr>
          <p:cNvPr id="12" name="TextBox 11">
            <a:extLst>
              <a:ext uri="{FF2B5EF4-FFF2-40B4-BE49-F238E27FC236}">
                <a16:creationId xmlns:a16="http://schemas.microsoft.com/office/drawing/2014/main" id="{C560E4B6-71CF-4264-95AF-75A1F86FABB8}"/>
              </a:ext>
            </a:extLst>
          </p:cNvPr>
          <p:cNvSpPr txBox="1"/>
          <p:nvPr/>
        </p:nvSpPr>
        <p:spPr>
          <a:xfrm>
            <a:off x="5035640" y="390373"/>
            <a:ext cx="4130898" cy="461665"/>
          </a:xfrm>
          <a:prstGeom prst="rect">
            <a:avLst/>
          </a:prstGeom>
          <a:noFill/>
        </p:spPr>
        <p:txBody>
          <a:bodyPr wrap="square">
            <a:spAutoFit/>
          </a:bodyPr>
          <a:lstStyle/>
          <a:p>
            <a:r>
              <a:rPr lang="el-GR" sz="2400" dirty="0">
                <a:solidFill>
                  <a:srgbClr val="FFFF00"/>
                </a:solidFill>
                <a:effectLst/>
                <a:latin typeface="Times New Roman" panose="02020603050405020304" pitchFamily="18" charset="0"/>
                <a:ea typeface="Arial" panose="020B0604020202020204" pitchFamily="34" charset="0"/>
              </a:rPr>
              <a:t>Οι </a:t>
            </a:r>
            <a:r>
              <a:rPr lang="el-GR" sz="2400" b="1" dirty="0">
                <a:solidFill>
                  <a:srgbClr val="FFFF00"/>
                </a:solidFill>
                <a:effectLst/>
                <a:latin typeface="Times New Roman" panose="02020603050405020304" pitchFamily="18" charset="0"/>
                <a:ea typeface="Arial" panose="020B0604020202020204" pitchFamily="34" charset="0"/>
              </a:rPr>
              <a:t>Ειδικοί Γραμματείς</a:t>
            </a:r>
            <a:r>
              <a:rPr lang="el-GR" sz="2400" dirty="0">
                <a:solidFill>
                  <a:srgbClr val="FFFF00"/>
                </a:solidFill>
                <a:effectLst/>
                <a:latin typeface="Times New Roman" panose="02020603050405020304" pitchFamily="18" charset="0"/>
                <a:ea typeface="Arial" panose="020B0604020202020204" pitchFamily="34" charset="0"/>
              </a:rPr>
              <a:t> </a:t>
            </a:r>
            <a:endParaRPr lang="el-GR" sz="2400" dirty="0">
              <a:solidFill>
                <a:srgbClr val="FFFF00"/>
              </a:solidFill>
            </a:endParaRPr>
          </a:p>
        </p:txBody>
      </p:sp>
    </p:spTree>
    <p:extLst>
      <p:ext uri="{BB962C8B-B14F-4D97-AF65-F5344CB8AC3E}">
        <p14:creationId xmlns:p14="http://schemas.microsoft.com/office/powerpoint/2010/main" val="23052349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Εικόνα 5">
            <a:extLst>
              <a:ext uri="{FF2B5EF4-FFF2-40B4-BE49-F238E27FC236}">
                <a16:creationId xmlns:a16="http://schemas.microsoft.com/office/drawing/2014/main" id="{1F661ED6-A20A-4CF6-9D93-585DC6AC6069}"/>
              </a:ext>
            </a:extLst>
          </p:cNvPr>
          <p:cNvPicPr>
            <a:picLocks noChangeAspect="1"/>
          </p:cNvPicPr>
          <p:nvPr/>
        </p:nvPicPr>
        <p:blipFill>
          <a:blip r:embed="rId2"/>
          <a:stretch>
            <a:fillRect/>
          </a:stretch>
        </p:blipFill>
        <p:spPr>
          <a:xfrm>
            <a:off x="0" y="0"/>
            <a:ext cx="12192000" cy="1171977"/>
          </a:xfrm>
          <a:prstGeom prst="rect">
            <a:avLst/>
          </a:prstGeom>
        </p:spPr>
      </p:pic>
      <p:sp useBgFill="1">
        <p:nvSpPr>
          <p:cNvPr id="24" name="Rectangle 18">
            <a:extLst>
              <a:ext uri="{FF2B5EF4-FFF2-40B4-BE49-F238E27FC236}">
                <a16:creationId xmlns:a16="http://schemas.microsoft.com/office/drawing/2014/main" id="{50DF6B93-F3AC-40E0-8651-89582E5E87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71977"/>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0">
            <a:extLst>
              <a:ext uri="{FF2B5EF4-FFF2-40B4-BE49-F238E27FC236}">
                <a16:creationId xmlns:a16="http://schemas.microsoft.com/office/drawing/2014/main" id="{E8027539-FDC1-4BD7-ABD3-2C96884650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71977"/>
            <a:ext cx="8115300" cy="68580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8746EFA5-E6C7-4867-8011-E729148E8D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5799" y="1857777"/>
            <a:ext cx="6742953" cy="5486400"/>
          </a:xfrm>
          <a:prstGeom prst="rect">
            <a:avLst/>
          </a:prstGeom>
          <a:solidFill>
            <a:schemeClr val="bg1"/>
          </a:solidFill>
          <a:ln w="127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16877A62-00BA-4832-8DE7-0F6E2411ACE4}"/>
              </a:ext>
            </a:extLst>
          </p:cNvPr>
          <p:cNvSpPr txBox="1"/>
          <p:nvPr/>
        </p:nvSpPr>
        <p:spPr>
          <a:xfrm>
            <a:off x="1224978" y="1472765"/>
            <a:ext cx="5461225" cy="1118087"/>
          </a:xfrm>
          <a:prstGeom prst="rect">
            <a:avLst/>
          </a:prstGeom>
        </p:spPr>
        <p:txBody>
          <a:bodyPr vert="horz" lIns="91440" tIns="45720" rIns="91440" bIns="45720" rtlCol="0" anchor="b">
            <a:normAutofit/>
          </a:bodyPr>
          <a:lstStyle/>
          <a:p>
            <a:pPr algn="ctr" eaLnBrk="1" hangingPunct="1">
              <a:lnSpc>
                <a:spcPct val="90000"/>
              </a:lnSpc>
              <a:spcAft>
                <a:spcPts val="600"/>
              </a:spcAft>
            </a:pPr>
            <a:r>
              <a:rPr lang="en-US" sz="3200" kern="1200" dirty="0">
                <a:solidFill>
                  <a:srgbClr val="C00000"/>
                </a:solidFill>
                <a:effectLst/>
                <a:latin typeface="+mj-lt"/>
                <a:ea typeface="+mj-ea"/>
                <a:cs typeface="+mj-cs"/>
              </a:rPr>
              <a:t>Οι  </a:t>
            </a:r>
            <a:r>
              <a:rPr lang="en-US" sz="3200" b="1" kern="1200" dirty="0">
                <a:solidFill>
                  <a:srgbClr val="C00000"/>
                </a:solidFill>
                <a:effectLst/>
                <a:latin typeface="+mj-lt"/>
                <a:ea typeface="+mj-ea"/>
                <a:cs typeface="+mj-cs"/>
              </a:rPr>
              <a:t>Υπ</a:t>
            </a:r>
            <a:r>
              <a:rPr lang="en-US" sz="3200" b="1" kern="1200" dirty="0" err="1">
                <a:solidFill>
                  <a:srgbClr val="C00000"/>
                </a:solidFill>
                <a:effectLst/>
                <a:latin typeface="+mj-lt"/>
                <a:ea typeface="+mj-ea"/>
                <a:cs typeface="+mj-cs"/>
              </a:rPr>
              <a:t>ηρεσι</a:t>
            </a:r>
            <a:r>
              <a:rPr lang="en-US" sz="3200" b="1" kern="1200" dirty="0">
                <a:solidFill>
                  <a:srgbClr val="C00000"/>
                </a:solidFill>
                <a:effectLst/>
                <a:latin typeface="+mj-lt"/>
                <a:ea typeface="+mj-ea"/>
                <a:cs typeface="+mj-cs"/>
              </a:rPr>
              <a:t>ακοί Γραμματείς</a:t>
            </a:r>
            <a:r>
              <a:rPr lang="en-US" sz="3200" kern="1200" dirty="0">
                <a:solidFill>
                  <a:srgbClr val="C00000"/>
                </a:solidFill>
                <a:effectLst/>
                <a:latin typeface="+mj-lt"/>
                <a:ea typeface="+mj-ea"/>
                <a:cs typeface="+mj-cs"/>
              </a:rPr>
              <a:t> </a:t>
            </a:r>
            <a:endParaRPr lang="en-US" sz="3200" kern="1200" dirty="0">
              <a:solidFill>
                <a:srgbClr val="C00000"/>
              </a:solidFill>
              <a:latin typeface="+mj-lt"/>
              <a:ea typeface="+mj-ea"/>
              <a:cs typeface="+mj-cs"/>
            </a:endParaRPr>
          </a:p>
        </p:txBody>
      </p:sp>
      <p:sp>
        <p:nvSpPr>
          <p:cNvPr id="14" name="TextBox 13">
            <a:extLst>
              <a:ext uri="{FF2B5EF4-FFF2-40B4-BE49-F238E27FC236}">
                <a16:creationId xmlns:a16="http://schemas.microsoft.com/office/drawing/2014/main" id="{215653C8-E128-4A84-8877-A71A0E2B1728}"/>
              </a:ext>
            </a:extLst>
          </p:cNvPr>
          <p:cNvSpPr txBox="1"/>
          <p:nvPr/>
        </p:nvSpPr>
        <p:spPr>
          <a:xfrm>
            <a:off x="1103787" y="3177167"/>
            <a:ext cx="5461225" cy="2976191"/>
          </a:xfrm>
          <a:prstGeom prst="rect">
            <a:avLst/>
          </a:prstGeom>
        </p:spPr>
        <p:txBody>
          <a:bodyPr vert="horz" lIns="91440" tIns="45720" rIns="91440" bIns="45720" rtlCol="0" anchor="t">
            <a:noAutofit/>
          </a:bodyPr>
          <a:lstStyle/>
          <a:p>
            <a:pPr indent="-228600" eaLnBrk="1" hangingPunct="1">
              <a:lnSpc>
                <a:spcPct val="90000"/>
              </a:lnSpc>
              <a:spcAft>
                <a:spcPts val="600"/>
              </a:spcAft>
              <a:buFont typeface="Arial" panose="020B0604020202020204" pitchFamily="34" charset="0"/>
              <a:buChar char="•"/>
            </a:pPr>
            <a:r>
              <a:rPr lang="en-US" dirty="0">
                <a:solidFill>
                  <a:schemeClr val="tx1">
                    <a:lumMod val="65000"/>
                    <a:lumOff val="35000"/>
                  </a:schemeClr>
                </a:solidFill>
                <a:effectLst/>
                <a:latin typeface="Times New Roman" panose="02020603050405020304" pitchFamily="18" charset="0"/>
                <a:cs typeface="Times New Roman" panose="02020603050405020304" pitchFamily="18" charset="0"/>
              </a:rPr>
              <a:t>αναλαμβ</a:t>
            </a:r>
            <a:r>
              <a:rPr lang="en-US" dirty="0" err="1">
                <a:solidFill>
                  <a:schemeClr val="tx1">
                    <a:lumMod val="65000"/>
                    <a:lumOff val="35000"/>
                  </a:schemeClr>
                </a:solidFill>
                <a:effectLst/>
                <a:latin typeface="Times New Roman" panose="02020603050405020304" pitchFamily="18" charset="0"/>
                <a:cs typeface="Times New Roman" panose="02020603050405020304" pitchFamily="18" charset="0"/>
              </a:rPr>
              <a:t>άνουν</a:t>
            </a:r>
            <a:r>
              <a:rPr lang="en-US" dirty="0">
                <a:solidFill>
                  <a:schemeClr val="tx1">
                    <a:lumMod val="65000"/>
                    <a:lumOff val="35000"/>
                  </a:schemeClr>
                </a:solidFill>
                <a:effectLst/>
                <a:latin typeface="Times New Roman" panose="02020603050405020304" pitchFamily="18" charset="0"/>
                <a:cs typeface="Times New Roman" panose="02020603050405020304" pitchFamily="18" charset="0"/>
              </a:rPr>
              <a:t> το </a:t>
            </a:r>
            <a:r>
              <a:rPr lang="en-US" dirty="0" err="1">
                <a:solidFill>
                  <a:schemeClr val="tx1">
                    <a:lumMod val="65000"/>
                    <a:lumOff val="35000"/>
                  </a:schemeClr>
                </a:solidFill>
                <a:effectLst/>
                <a:latin typeface="Times New Roman" panose="02020603050405020304" pitchFamily="18" charset="0"/>
                <a:cs typeface="Times New Roman" panose="02020603050405020304" pitchFamily="18" charset="0"/>
              </a:rPr>
              <a:t>δύσκολο</a:t>
            </a:r>
            <a:r>
              <a:rPr lang="en-US" dirty="0">
                <a:solidFill>
                  <a:schemeClr val="tx1">
                    <a:lumMod val="65000"/>
                    <a:lumOff val="35000"/>
                  </a:schemeClr>
                </a:solidFill>
                <a:effectLst/>
                <a:latin typeface="Times New Roman" panose="02020603050405020304" pitchFamily="18" charset="0"/>
                <a:cs typeface="Times New Roman" panose="02020603050405020304" pitchFamily="18" charset="0"/>
              </a:rPr>
              <a:t> </a:t>
            </a:r>
            <a:r>
              <a:rPr lang="en-US" dirty="0" err="1">
                <a:solidFill>
                  <a:schemeClr val="tx1">
                    <a:lumMod val="65000"/>
                    <a:lumOff val="35000"/>
                  </a:schemeClr>
                </a:solidFill>
                <a:effectLst/>
                <a:latin typeface="Times New Roman" panose="02020603050405020304" pitchFamily="18" charset="0"/>
                <a:cs typeface="Times New Roman" panose="02020603050405020304" pitchFamily="18" charset="0"/>
              </a:rPr>
              <a:t>έργο</a:t>
            </a:r>
            <a:r>
              <a:rPr lang="en-US" dirty="0">
                <a:solidFill>
                  <a:schemeClr val="tx1">
                    <a:lumMod val="65000"/>
                    <a:lumOff val="35000"/>
                  </a:schemeClr>
                </a:solidFill>
                <a:effectLst/>
                <a:latin typeface="Times New Roman" panose="02020603050405020304" pitchFamily="18" charset="0"/>
                <a:cs typeface="Times New Roman" panose="02020603050405020304" pitchFamily="18" charset="0"/>
              </a:rPr>
              <a:t> </a:t>
            </a:r>
            <a:r>
              <a:rPr lang="en-US" dirty="0" err="1">
                <a:solidFill>
                  <a:schemeClr val="tx1">
                    <a:lumMod val="65000"/>
                    <a:lumOff val="35000"/>
                  </a:schemeClr>
                </a:solidFill>
                <a:effectLst/>
                <a:latin typeface="Times New Roman" panose="02020603050405020304" pitchFamily="18" charset="0"/>
                <a:cs typeface="Times New Roman" panose="02020603050405020304" pitchFamily="18" charset="0"/>
              </a:rPr>
              <a:t>της</a:t>
            </a:r>
            <a:r>
              <a:rPr lang="en-US" dirty="0">
                <a:solidFill>
                  <a:schemeClr val="tx1">
                    <a:lumMod val="65000"/>
                    <a:lumOff val="35000"/>
                  </a:schemeClr>
                </a:solidFill>
                <a:effectLst/>
                <a:latin typeface="Times New Roman" panose="02020603050405020304" pitchFamily="18" charset="0"/>
                <a:cs typeface="Times New Roman" panose="02020603050405020304" pitchFamily="18" charset="0"/>
              </a:rPr>
              <a:t> </a:t>
            </a:r>
            <a:r>
              <a:rPr lang="en-US" dirty="0" err="1">
                <a:solidFill>
                  <a:schemeClr val="tx1">
                    <a:lumMod val="65000"/>
                    <a:lumOff val="35000"/>
                  </a:schemeClr>
                </a:solidFill>
                <a:effectLst/>
                <a:latin typeface="Times New Roman" panose="02020603050405020304" pitchFamily="18" charset="0"/>
                <a:cs typeface="Times New Roman" panose="02020603050405020304" pitchFamily="18" charset="0"/>
              </a:rPr>
              <a:t>μέριμν</a:t>
            </a:r>
            <a:r>
              <a:rPr lang="en-US" dirty="0">
                <a:solidFill>
                  <a:schemeClr val="tx1">
                    <a:lumMod val="65000"/>
                    <a:lumOff val="35000"/>
                  </a:schemeClr>
                </a:solidFill>
                <a:effectLst/>
                <a:latin typeface="Times New Roman" panose="02020603050405020304" pitchFamily="18" charset="0"/>
                <a:cs typeface="Times New Roman" panose="02020603050405020304" pitchFamily="18" charset="0"/>
              </a:rPr>
              <a:t>ας για την ομαλή και αποτελεσματική διοικητική και οικονομική λειτουργία των Υπουργείων.</a:t>
            </a:r>
          </a:p>
          <a:p>
            <a:pPr indent="-228600" eaLnBrk="1" hangingPunct="1">
              <a:lnSpc>
                <a:spcPct val="90000"/>
              </a:lnSpc>
              <a:spcAft>
                <a:spcPts val="600"/>
              </a:spcAft>
              <a:buFont typeface="Arial" panose="020B0604020202020204" pitchFamily="34" charset="0"/>
              <a:buChar char="•"/>
            </a:pPr>
            <a:endParaRPr lang="en-US" dirty="0">
              <a:solidFill>
                <a:schemeClr val="tx1">
                  <a:lumMod val="65000"/>
                  <a:lumOff val="35000"/>
                </a:schemeClr>
              </a:solidFill>
              <a:latin typeface="Times New Roman" panose="02020603050405020304" pitchFamily="18" charset="0"/>
              <a:cs typeface="Times New Roman" panose="02020603050405020304" pitchFamily="18" charset="0"/>
            </a:endParaRPr>
          </a:p>
          <a:p>
            <a:pPr indent="-228600" eaLnBrk="1" hangingPunct="1">
              <a:lnSpc>
                <a:spcPct val="90000"/>
              </a:lnSpc>
              <a:spcAft>
                <a:spcPts val="600"/>
              </a:spcAft>
              <a:buFont typeface="Arial" panose="020B0604020202020204" pitchFamily="34" charset="0"/>
              <a:buChar char="•"/>
            </a:pPr>
            <a:r>
              <a:rPr lang="en-US" dirty="0">
                <a:solidFill>
                  <a:schemeClr val="tx1">
                    <a:lumMod val="65000"/>
                    <a:lumOff val="35000"/>
                  </a:schemeClr>
                </a:solidFill>
                <a:effectLst/>
                <a:latin typeface="Times New Roman" panose="02020603050405020304" pitchFamily="18" charset="0"/>
                <a:cs typeface="Times New Roman" panose="02020603050405020304" pitchFamily="18" charset="0"/>
              </a:rPr>
              <a:t> Επιπ</a:t>
            </a:r>
            <a:r>
              <a:rPr lang="en-US" dirty="0" err="1">
                <a:solidFill>
                  <a:schemeClr val="tx1">
                    <a:lumMod val="65000"/>
                    <a:lumOff val="35000"/>
                  </a:schemeClr>
                </a:solidFill>
                <a:effectLst/>
                <a:latin typeface="Times New Roman" panose="02020603050405020304" pitchFamily="18" charset="0"/>
                <a:cs typeface="Times New Roman" panose="02020603050405020304" pitchFamily="18" charset="0"/>
              </a:rPr>
              <a:t>λέον</a:t>
            </a:r>
            <a:r>
              <a:rPr lang="en-US" dirty="0">
                <a:solidFill>
                  <a:schemeClr val="tx1">
                    <a:lumMod val="65000"/>
                    <a:lumOff val="35000"/>
                  </a:schemeClr>
                </a:solidFill>
                <a:effectLst/>
                <a:latin typeface="Times New Roman" panose="02020603050405020304" pitchFamily="18" charset="0"/>
                <a:cs typeface="Times New Roman" panose="02020603050405020304" pitchFamily="18" charset="0"/>
              </a:rPr>
              <a:t> </a:t>
            </a:r>
            <a:r>
              <a:rPr lang="en-US" dirty="0" err="1">
                <a:solidFill>
                  <a:schemeClr val="tx1">
                    <a:lumMod val="65000"/>
                    <a:lumOff val="35000"/>
                  </a:schemeClr>
                </a:solidFill>
                <a:effectLst/>
                <a:latin typeface="Times New Roman" panose="02020603050405020304" pitchFamily="18" charset="0"/>
                <a:cs typeface="Times New Roman" panose="02020603050405020304" pitchFamily="18" charset="0"/>
              </a:rPr>
              <a:t>φροντίζουν</a:t>
            </a:r>
            <a:r>
              <a:rPr lang="en-US" dirty="0">
                <a:solidFill>
                  <a:schemeClr val="tx1">
                    <a:lumMod val="65000"/>
                    <a:lumOff val="35000"/>
                  </a:schemeClr>
                </a:solidFill>
                <a:effectLst/>
                <a:latin typeface="Times New Roman" panose="02020603050405020304" pitchFamily="18" charset="0"/>
                <a:cs typeface="Times New Roman" panose="02020603050405020304" pitchFamily="18" charset="0"/>
              </a:rPr>
              <a:t> </a:t>
            </a:r>
            <a:r>
              <a:rPr lang="en-US" dirty="0" err="1">
                <a:solidFill>
                  <a:schemeClr val="tx1">
                    <a:lumMod val="65000"/>
                    <a:lumOff val="35000"/>
                  </a:schemeClr>
                </a:solidFill>
                <a:effectLst/>
                <a:latin typeface="Times New Roman" panose="02020603050405020304" pitchFamily="18" charset="0"/>
                <a:cs typeface="Times New Roman" panose="02020603050405020304" pitchFamily="18" charset="0"/>
              </a:rPr>
              <a:t>γι</a:t>
            </a:r>
            <a:r>
              <a:rPr lang="en-US" dirty="0">
                <a:solidFill>
                  <a:schemeClr val="tx1">
                    <a:lumMod val="65000"/>
                    <a:lumOff val="35000"/>
                  </a:schemeClr>
                </a:solidFill>
                <a:effectLst/>
                <a:latin typeface="Times New Roman" panose="02020603050405020304" pitchFamily="18" charset="0"/>
                <a:cs typeface="Times New Roman" panose="02020603050405020304" pitchFamily="18" charset="0"/>
              </a:rPr>
              <a:t>α τη σύνταξη των Σχεδίων Δράσης του αρμόδιου Υπουργείου και παρακολουθούν αδιάκοπα την εφαρμογή του.</a:t>
            </a:r>
          </a:p>
          <a:p>
            <a:pPr indent="-228600" eaLnBrk="1" hangingPunct="1">
              <a:lnSpc>
                <a:spcPct val="90000"/>
              </a:lnSpc>
              <a:spcAft>
                <a:spcPts val="600"/>
              </a:spcAft>
              <a:buFont typeface="Arial" panose="020B0604020202020204" pitchFamily="34" charset="0"/>
              <a:buChar char="•"/>
            </a:pPr>
            <a:endParaRPr lang="en-US" dirty="0">
              <a:solidFill>
                <a:schemeClr val="tx1">
                  <a:lumMod val="65000"/>
                  <a:lumOff val="35000"/>
                </a:schemeClr>
              </a:solidFill>
              <a:latin typeface="Times New Roman" panose="02020603050405020304" pitchFamily="18" charset="0"/>
              <a:cs typeface="Times New Roman" panose="02020603050405020304" pitchFamily="18" charset="0"/>
            </a:endParaRPr>
          </a:p>
          <a:p>
            <a:pPr indent="-228600" eaLnBrk="1" hangingPunct="1">
              <a:lnSpc>
                <a:spcPct val="90000"/>
              </a:lnSpc>
              <a:spcAft>
                <a:spcPts val="600"/>
              </a:spcAft>
              <a:buFont typeface="Arial" panose="020B0604020202020204" pitchFamily="34" charset="0"/>
              <a:buChar char="•"/>
            </a:pPr>
            <a:r>
              <a:rPr lang="en-US" dirty="0">
                <a:solidFill>
                  <a:schemeClr val="tx1">
                    <a:lumMod val="65000"/>
                    <a:lumOff val="35000"/>
                  </a:schemeClr>
                </a:solidFill>
                <a:effectLst/>
                <a:latin typeface="Times New Roman" panose="02020603050405020304" pitchFamily="18" charset="0"/>
                <a:cs typeface="Times New Roman" panose="02020603050405020304" pitchFamily="18" charset="0"/>
              </a:rPr>
              <a:t> </a:t>
            </a:r>
            <a:r>
              <a:rPr lang="en-US" dirty="0" err="1">
                <a:solidFill>
                  <a:schemeClr val="tx1">
                    <a:lumMod val="65000"/>
                    <a:lumOff val="35000"/>
                  </a:schemeClr>
                </a:solidFill>
                <a:effectLst/>
                <a:latin typeface="Times New Roman" panose="02020603050405020304" pitchFamily="18" charset="0"/>
                <a:cs typeface="Times New Roman" panose="02020603050405020304" pitchFamily="18" charset="0"/>
              </a:rPr>
              <a:t>Έρχοντ</a:t>
            </a:r>
            <a:r>
              <a:rPr lang="en-US" dirty="0">
                <a:solidFill>
                  <a:schemeClr val="tx1">
                    <a:lumMod val="65000"/>
                    <a:lumOff val="35000"/>
                  </a:schemeClr>
                </a:solidFill>
                <a:effectLst/>
                <a:latin typeface="Times New Roman" panose="02020603050405020304" pitchFamily="18" charset="0"/>
                <a:cs typeface="Times New Roman" panose="02020603050405020304" pitchFamily="18" charset="0"/>
              </a:rPr>
              <a:t>αι σε επαφή και συνεργάζονται με τους Γενικούς και Ειδικούς Γραμματείς και είναι Προϊστάμενοι όλων των ΟΡΙΖΟΝΤΙΩΝ ΥΠΟΣΤΗΡΙΚΤΙΚΩΝ ΥΠΗΡΕΣΙΩΝ (Άρθρο 36, ν.4622/2029, σελ.26).</a:t>
            </a:r>
            <a:endParaRPr lang="en-US" dirty="0">
              <a:solidFill>
                <a:schemeClr val="tx1">
                  <a:lumMod val="65000"/>
                  <a:lumOff val="35000"/>
                </a:schemeClr>
              </a:solidFill>
              <a:latin typeface="Times New Roman" panose="02020603050405020304" pitchFamily="18" charset="0"/>
              <a:cs typeface="Times New Roman" panose="02020603050405020304" pitchFamily="18" charset="0"/>
            </a:endParaRPr>
          </a:p>
        </p:txBody>
      </p:sp>
      <p:pic>
        <p:nvPicPr>
          <p:cNvPr id="11" name="Εικόνα 9">
            <a:extLst>
              <a:ext uri="{FF2B5EF4-FFF2-40B4-BE49-F238E27FC236}">
                <a16:creationId xmlns:a16="http://schemas.microsoft.com/office/drawing/2014/main" id="{EC56293B-17D7-490E-A3A6-36CCB66A2D9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145" r="10179" b="-1"/>
          <a:stretch/>
        </p:blipFill>
        <p:spPr bwMode="auto">
          <a:xfrm>
            <a:off x="11099042" y="0"/>
            <a:ext cx="1092958" cy="117197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Θέση αριθμού διαφάνειας 2">
            <a:extLst>
              <a:ext uri="{FF2B5EF4-FFF2-40B4-BE49-F238E27FC236}">
                <a16:creationId xmlns:a16="http://schemas.microsoft.com/office/drawing/2014/main" id="{2A838B7A-2EA1-48DB-8D11-912364C2BD1D}"/>
              </a:ext>
            </a:extLst>
          </p:cNvPr>
          <p:cNvSpPr>
            <a:spLocks noGrp="1"/>
          </p:cNvSpPr>
          <p:nvPr>
            <p:ph type="sldNum" sz="quarter" idx="12"/>
          </p:nvPr>
        </p:nvSpPr>
        <p:spPr>
          <a:xfrm>
            <a:off x="8353425" y="7664852"/>
            <a:ext cx="2743200" cy="365125"/>
          </a:xfrm>
        </p:spPr>
        <p:txBody>
          <a:bodyPr vert="horz" lIns="91440" tIns="45720" rIns="91440" bIns="45720" rtlCol="0" anchor="ctr">
            <a:normAutofit/>
          </a:bodyPr>
          <a:lstStyle/>
          <a:p>
            <a:pPr marR="0" lvl="0" indent="0" fontAlgn="auto">
              <a:spcBef>
                <a:spcPts val="0"/>
              </a:spcBef>
              <a:spcAft>
                <a:spcPts val="600"/>
              </a:spcAft>
              <a:buClrTx/>
              <a:buSzTx/>
              <a:buFontTx/>
              <a:buNone/>
              <a:tabLst/>
              <a:defRPr/>
            </a:pPr>
            <a:fld id="{D9920B36-BBFD-404E-8465-89A42E06082A}" type="slidenum">
              <a:rPr kumimoji="0" lang="en-US" sz="1400" b="0" i="0" u="none" strike="noStrike" cap="none" spc="0" normalizeH="0" baseline="0" noProof="0">
                <a:ln>
                  <a:noFill/>
                </a:ln>
                <a:effectLst/>
                <a:uLnTx/>
                <a:uFillTx/>
              </a:rPr>
              <a:pPr marR="0" lvl="0" indent="0" fontAlgn="auto">
                <a:spcBef>
                  <a:spcPts val="0"/>
                </a:spcBef>
                <a:spcAft>
                  <a:spcPts val="600"/>
                </a:spcAft>
                <a:buClrTx/>
                <a:buSzTx/>
                <a:buFontTx/>
                <a:buNone/>
                <a:tabLst/>
                <a:defRPr/>
              </a:pPr>
              <a:t>10</a:t>
            </a:fld>
            <a:endParaRPr kumimoji="0" lang="en-US" sz="1400" b="0" i="0" u="none" strike="noStrike" cap="none" spc="0" normalizeH="0" baseline="0" noProof="0">
              <a:ln>
                <a:noFill/>
              </a:ln>
              <a:effectLst/>
              <a:uLnTx/>
              <a:uFillTx/>
            </a:endParaRPr>
          </a:p>
        </p:txBody>
      </p:sp>
      <p:pic>
        <p:nvPicPr>
          <p:cNvPr id="20" name="Εικόνα 19">
            <a:extLst>
              <a:ext uri="{FF2B5EF4-FFF2-40B4-BE49-F238E27FC236}">
                <a16:creationId xmlns:a16="http://schemas.microsoft.com/office/drawing/2014/main" id="{77F97EE2-1578-47E5-B035-B96A51103356}"/>
              </a:ext>
            </a:extLst>
          </p:cNvPr>
          <p:cNvPicPr>
            <a:picLocks noChangeAspect="1"/>
          </p:cNvPicPr>
          <p:nvPr/>
        </p:nvPicPr>
        <p:blipFill>
          <a:blip r:embed="rId4"/>
          <a:stretch>
            <a:fillRect/>
          </a:stretch>
        </p:blipFill>
        <p:spPr>
          <a:xfrm>
            <a:off x="11099042" y="6544077"/>
            <a:ext cx="1095375" cy="1485900"/>
          </a:xfrm>
          <a:prstGeom prst="rect">
            <a:avLst/>
          </a:prstGeom>
        </p:spPr>
      </p:pic>
      <p:sp>
        <p:nvSpPr>
          <p:cNvPr id="22" name="Θέση υποσέλιδου 8">
            <a:extLst>
              <a:ext uri="{FF2B5EF4-FFF2-40B4-BE49-F238E27FC236}">
                <a16:creationId xmlns:a16="http://schemas.microsoft.com/office/drawing/2014/main" id="{53296662-FF2F-4B06-8D6D-029D6AC7F268}"/>
              </a:ext>
            </a:extLst>
          </p:cNvPr>
          <p:cNvSpPr>
            <a:spLocks noGrp="1"/>
          </p:cNvSpPr>
          <p:nvPr>
            <p:ph type="ftr" sz="quarter" idx="11"/>
          </p:nvPr>
        </p:nvSpPr>
        <p:spPr>
          <a:xfrm>
            <a:off x="3434971" y="7664852"/>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ΕΠΙΜΕΛΕΙΑ ΥΛΗΣ: ΒΙΚΥ ΒΑΡΔΑ     vicky.eclass4u@gmail.com</a:t>
            </a:r>
          </a:p>
        </p:txBody>
      </p:sp>
    </p:spTree>
    <p:extLst>
      <p:ext uri="{BB962C8B-B14F-4D97-AF65-F5344CB8AC3E}">
        <p14:creationId xmlns:p14="http://schemas.microsoft.com/office/powerpoint/2010/main" val="33416674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Εικόνα 7">
            <a:extLst>
              <a:ext uri="{FF2B5EF4-FFF2-40B4-BE49-F238E27FC236}">
                <a16:creationId xmlns:a16="http://schemas.microsoft.com/office/drawing/2014/main" id="{D0DA43B8-0005-4FB9-861A-B255C871BC5D}"/>
              </a:ext>
            </a:extLst>
          </p:cNvPr>
          <p:cNvPicPr>
            <a:picLocks noChangeAspect="1"/>
          </p:cNvPicPr>
          <p:nvPr/>
        </p:nvPicPr>
        <p:blipFill>
          <a:blip r:embed="rId2"/>
          <a:stretch>
            <a:fillRect/>
          </a:stretch>
        </p:blipFill>
        <p:spPr>
          <a:xfrm>
            <a:off x="11096625" y="5372100"/>
            <a:ext cx="1095375" cy="1485900"/>
          </a:xfrm>
          <a:prstGeom prst="rect">
            <a:avLst/>
          </a:prstGeom>
        </p:spPr>
      </p:pic>
      <p:pic>
        <p:nvPicPr>
          <p:cNvPr id="6" name="Εικόνα 5">
            <a:extLst>
              <a:ext uri="{FF2B5EF4-FFF2-40B4-BE49-F238E27FC236}">
                <a16:creationId xmlns:a16="http://schemas.microsoft.com/office/drawing/2014/main" id="{1F661ED6-A20A-4CF6-9D93-585DC6AC6069}"/>
              </a:ext>
            </a:extLst>
          </p:cNvPr>
          <p:cNvPicPr>
            <a:picLocks noChangeAspect="1"/>
          </p:cNvPicPr>
          <p:nvPr/>
        </p:nvPicPr>
        <p:blipFill>
          <a:blip r:embed="rId3"/>
          <a:stretch>
            <a:fillRect/>
          </a:stretch>
        </p:blipFill>
        <p:spPr>
          <a:xfrm>
            <a:off x="0" y="0"/>
            <a:ext cx="12192000" cy="1171977"/>
          </a:xfrm>
          <a:prstGeom prst="rect">
            <a:avLst/>
          </a:prstGeom>
        </p:spPr>
      </p:pic>
      <p:sp>
        <p:nvSpPr>
          <p:cNvPr id="3" name="Θέση αριθμού διαφάνειας 2">
            <a:extLst>
              <a:ext uri="{FF2B5EF4-FFF2-40B4-BE49-F238E27FC236}">
                <a16:creationId xmlns:a16="http://schemas.microsoft.com/office/drawing/2014/main" id="{2A838B7A-2EA1-48DB-8D11-912364C2BD1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920B36-BBFD-404E-8465-89A42E06082A}" type="slidenum">
              <a:rPr kumimoji="0" lang="el-G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l-G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11" name="Εικόνα 9">
            <a:extLst>
              <a:ext uri="{FF2B5EF4-FFF2-40B4-BE49-F238E27FC236}">
                <a16:creationId xmlns:a16="http://schemas.microsoft.com/office/drawing/2014/main" id="{EC56293B-17D7-490E-A3A6-36CCB66A2D9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16430" y="-136525"/>
            <a:ext cx="1655763" cy="1196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Θέση υποσέλιδου 8">
            <a:extLst>
              <a:ext uri="{FF2B5EF4-FFF2-40B4-BE49-F238E27FC236}">
                <a16:creationId xmlns:a16="http://schemas.microsoft.com/office/drawing/2014/main" id="{43147D98-D212-4045-B307-7B12429AC607}"/>
              </a:ext>
            </a:extLst>
          </p:cNvPr>
          <p:cNvSpPr>
            <a:spLocks noGrp="1"/>
          </p:cNvSpPr>
          <p:nvPr>
            <p:ph type="ftr" sz="quarter" idx="11"/>
          </p:nvPr>
        </p:nvSpPr>
        <p:spPr>
          <a:xfrm>
            <a:off x="4218904" y="6538912"/>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ΕΠΙΜΕΛΕΙΑ ΥΛΗΣ: ΒΙΚΥ ΒΑΡΔΑ     vicky.eclass4u@gmail.com</a:t>
            </a:r>
          </a:p>
        </p:txBody>
      </p:sp>
      <p:sp>
        <p:nvSpPr>
          <p:cNvPr id="10" name="TextBox 9">
            <a:extLst>
              <a:ext uri="{FF2B5EF4-FFF2-40B4-BE49-F238E27FC236}">
                <a16:creationId xmlns:a16="http://schemas.microsoft.com/office/drawing/2014/main" id="{0701BACB-9E71-4C45-A566-C0477D6B091E}"/>
              </a:ext>
            </a:extLst>
          </p:cNvPr>
          <p:cNvSpPr txBox="1"/>
          <p:nvPr/>
        </p:nvSpPr>
        <p:spPr>
          <a:xfrm>
            <a:off x="-280193" y="941892"/>
            <a:ext cx="8809149" cy="5962145"/>
          </a:xfrm>
          <a:prstGeom prst="rect">
            <a:avLst/>
          </a:prstGeom>
          <a:noFill/>
        </p:spPr>
        <p:txBody>
          <a:bodyPr wrap="square">
            <a:spAutoFit/>
          </a:bodyPr>
          <a:lstStyle/>
          <a:p>
            <a:pPr marL="342900" lvl="0" indent="-342900" algn="just">
              <a:lnSpc>
                <a:spcPct val="150000"/>
              </a:lnSpc>
              <a:spcAft>
                <a:spcPts val="800"/>
              </a:spcAft>
              <a:buFont typeface="Symbol" panose="05050102010706020507" pitchFamily="18" charset="2"/>
              <a:buChar char=""/>
            </a:pPr>
            <a:r>
              <a:rPr lang="el-GR" sz="1800" dirty="0">
                <a:effectLst/>
                <a:latin typeface="Times New Roman" panose="02020603050405020304" pitchFamily="18" charset="0"/>
                <a:ea typeface="Arial" panose="020B0604020202020204" pitchFamily="34" charset="0"/>
              </a:rPr>
              <a:t>Οι Υπηρεσιακοί Γραμματείς, ως προϊστάμενοι όλων των υπηρεσιών που ασκούν τη διαχείριση του ανθρώπινου δυναμικού, την οργανωτική και την οικονομική διαχείριση των Υπουργείων τους, έχουν ως αποστολή τη διασφάλιση της ομαλής και αποτελεσματικής διοικητικής και οικονομικής λειτουργίας των φορέων τους. Προΐστανται αμέσως μετά τον Πρωθυπουργό, Υπουργό, τον Αναπληρωτή Υπουργό και τον Υφυπουργό όλων των υπηρεσιών που αποτελούν τη Γενική Γραμματεία και τις συντονίζει προς την κατεύθυνση της υλοποίησης των σχεδιαζόμενων κυβερνητικών πολιτικών.</a:t>
            </a:r>
          </a:p>
          <a:p>
            <a:pPr marL="342900" lvl="0" indent="-342900" algn="just">
              <a:lnSpc>
                <a:spcPct val="150000"/>
              </a:lnSpc>
              <a:spcAft>
                <a:spcPts val="800"/>
              </a:spcAft>
              <a:buFont typeface="Symbol" panose="05050102010706020507" pitchFamily="18" charset="2"/>
              <a:buChar char=""/>
            </a:pPr>
            <a:r>
              <a:rPr lang="el-GR" sz="1800" dirty="0">
                <a:effectLst/>
                <a:latin typeface="Times New Roman" panose="02020603050405020304" pitchFamily="18" charset="0"/>
                <a:ea typeface="Arial" panose="020B0604020202020204" pitchFamily="34" charset="0"/>
              </a:rPr>
              <a:t> Επιπλέον, παρέχεται η δυνατότητα με την έκδοση προεδρικού διατάγματος, μετά από πρόταση των αρμόδιων για τον προϋπολογισμό και τη δημόσια διοίκηση υπουργών να ανατεθούν στους Υπηρεσιακούς Γενικούς Γραμματείς πρόσθετες αρμοδιότητες για τελική υπογραφή ενώ και οι ίδιοι, με απόφασή τους μπορούν να εκχωρήσουν αρμοδιότητες και εξουσία τελικής υπογραφής σε διοικητικά επίπεδα που υπάγονται σε αυτόν (Αιτιολογική έκθεση Ν.4622/2019, σελ.27).</a:t>
            </a:r>
          </a:p>
        </p:txBody>
      </p:sp>
    </p:spTree>
    <p:extLst>
      <p:ext uri="{BB962C8B-B14F-4D97-AF65-F5344CB8AC3E}">
        <p14:creationId xmlns:p14="http://schemas.microsoft.com/office/powerpoint/2010/main" val="17536362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Εικόνα 8">
            <a:extLst>
              <a:ext uri="{FF2B5EF4-FFF2-40B4-BE49-F238E27FC236}">
                <a16:creationId xmlns:a16="http://schemas.microsoft.com/office/drawing/2014/main" id="{26BC0EE6-FC8E-49A8-9111-2EFA029411A1}"/>
              </a:ext>
            </a:extLst>
          </p:cNvPr>
          <p:cNvPicPr>
            <a:picLocks noChangeAspect="1"/>
          </p:cNvPicPr>
          <p:nvPr/>
        </p:nvPicPr>
        <p:blipFill>
          <a:blip r:embed="rId2"/>
          <a:stretch>
            <a:fillRect/>
          </a:stretch>
        </p:blipFill>
        <p:spPr>
          <a:xfrm>
            <a:off x="11096625" y="5372100"/>
            <a:ext cx="1095375" cy="1485900"/>
          </a:xfrm>
          <a:prstGeom prst="rect">
            <a:avLst/>
          </a:prstGeom>
        </p:spPr>
      </p:pic>
      <p:sp>
        <p:nvSpPr>
          <p:cNvPr id="2" name="Θέση υποσέλιδου 1">
            <a:extLst>
              <a:ext uri="{FF2B5EF4-FFF2-40B4-BE49-F238E27FC236}">
                <a16:creationId xmlns:a16="http://schemas.microsoft.com/office/drawing/2014/main" id="{C0EA3598-677C-4371-9F09-DDC6785E03B6}"/>
              </a:ext>
            </a:extLst>
          </p:cNvPr>
          <p:cNvSpPr>
            <a:spLocks noGrp="1"/>
          </p:cNvSpPr>
          <p:nvPr>
            <p:ph type="ftr" sz="quarter" idx="11"/>
          </p:nvPr>
        </p:nvSpPr>
        <p:spPr>
          <a:xfrm>
            <a:off x="4038600" y="6491578"/>
            <a:ext cx="4114800" cy="365125"/>
          </a:xfrm>
        </p:spPr>
        <p:txBody>
          <a:bodyPr/>
          <a:lstStyle/>
          <a:p>
            <a:pPr>
              <a:defRPr/>
            </a:pPr>
            <a:r>
              <a:rPr lang="el-GR"/>
              <a:t>ΕΠΙΜΕΛΕΙΑ ΥΛΗΣ: ΒΙΚΥ ΒΑΡΔΑ     vicky.eclass4u@gmail.com</a:t>
            </a:r>
          </a:p>
        </p:txBody>
      </p:sp>
      <p:sp>
        <p:nvSpPr>
          <p:cNvPr id="3" name="Θέση αριθμού διαφάνειας 2">
            <a:extLst>
              <a:ext uri="{FF2B5EF4-FFF2-40B4-BE49-F238E27FC236}">
                <a16:creationId xmlns:a16="http://schemas.microsoft.com/office/drawing/2014/main" id="{11A9D564-2244-48F9-AD9E-D12016C5143F}"/>
              </a:ext>
            </a:extLst>
          </p:cNvPr>
          <p:cNvSpPr>
            <a:spLocks noGrp="1"/>
          </p:cNvSpPr>
          <p:nvPr>
            <p:ph type="sldNum" sz="quarter" idx="12"/>
          </p:nvPr>
        </p:nvSpPr>
        <p:spPr/>
        <p:txBody>
          <a:bodyPr/>
          <a:lstStyle/>
          <a:p>
            <a:pPr>
              <a:defRPr/>
            </a:pPr>
            <a:fld id="{88F603EF-07FC-4CBF-9271-882EB75D8B7B}" type="slidenum">
              <a:rPr lang="el-GR" smtClean="0"/>
              <a:pPr>
                <a:defRPr/>
              </a:pPr>
              <a:t>12</a:t>
            </a:fld>
            <a:endParaRPr lang="el-GR"/>
          </a:p>
        </p:txBody>
      </p:sp>
      <p:sp>
        <p:nvSpPr>
          <p:cNvPr id="6" name="TextBox 5">
            <a:extLst>
              <a:ext uri="{FF2B5EF4-FFF2-40B4-BE49-F238E27FC236}">
                <a16:creationId xmlns:a16="http://schemas.microsoft.com/office/drawing/2014/main" id="{3CDFDDC6-1474-4BFF-B8A9-31AF44C6083D}"/>
              </a:ext>
            </a:extLst>
          </p:cNvPr>
          <p:cNvSpPr txBox="1"/>
          <p:nvPr/>
        </p:nvSpPr>
        <p:spPr>
          <a:xfrm>
            <a:off x="0" y="136525"/>
            <a:ext cx="6098146" cy="646331"/>
          </a:xfrm>
          <a:prstGeom prst="rect">
            <a:avLst/>
          </a:prstGeom>
          <a:noFill/>
        </p:spPr>
        <p:txBody>
          <a:bodyPr wrap="square">
            <a:spAutoFit/>
          </a:bodyPr>
          <a:lstStyle/>
          <a:p>
            <a:r>
              <a:rPr lang="el-GR" sz="1800" dirty="0">
                <a:effectLst/>
                <a:latin typeface="Calibri" panose="020F0502020204030204" pitchFamily="34" charset="0"/>
                <a:ea typeface="Calibri" panose="020F0502020204030204" pitchFamily="34" charset="0"/>
                <a:cs typeface="Times New Roman" panose="02020603050405020304" pitchFamily="18" charset="0"/>
              </a:rPr>
              <a:t>Ειδικότερα, με το άρθρο αυτό οι Υπηρεσιακοί Γραμματείς έχουν εξουσία τελικής υπογραφής για τις εξής πράξεις:</a:t>
            </a:r>
            <a:endParaRPr lang="el-GR" dirty="0"/>
          </a:p>
        </p:txBody>
      </p:sp>
      <p:graphicFrame>
        <p:nvGraphicFramePr>
          <p:cNvPr id="7" name="Πίνακας 3">
            <a:extLst>
              <a:ext uri="{FF2B5EF4-FFF2-40B4-BE49-F238E27FC236}">
                <a16:creationId xmlns:a16="http://schemas.microsoft.com/office/drawing/2014/main" id="{348337C5-0F42-4B25-A9ED-C9B1811BD342}"/>
              </a:ext>
            </a:extLst>
          </p:cNvPr>
          <p:cNvGraphicFramePr>
            <a:graphicFrameLocks noGrp="1"/>
          </p:cNvGraphicFramePr>
          <p:nvPr>
            <p:extLst>
              <p:ext uri="{D42A27DB-BD31-4B8C-83A1-F6EECF244321}">
                <p14:modId xmlns:p14="http://schemas.microsoft.com/office/powerpoint/2010/main" val="1563068672"/>
              </p:ext>
            </p:extLst>
          </p:nvPr>
        </p:nvGraphicFramePr>
        <p:xfrm>
          <a:off x="25400" y="1026410"/>
          <a:ext cx="8128000" cy="5394960"/>
        </p:xfrm>
        <a:graphic>
          <a:graphicData uri="http://schemas.openxmlformats.org/drawingml/2006/table">
            <a:tbl>
              <a:tblPr firstRow="1" bandRow="1">
                <a:tableStyleId>{68D230F3-CF80-4859-8CE7-A43EE81993B5}</a:tableStyleId>
              </a:tblPr>
              <a:tblGrid>
                <a:gridCol w="4064000">
                  <a:extLst>
                    <a:ext uri="{9D8B030D-6E8A-4147-A177-3AD203B41FA5}">
                      <a16:colId xmlns:a16="http://schemas.microsoft.com/office/drawing/2014/main" val="2099289708"/>
                    </a:ext>
                  </a:extLst>
                </a:gridCol>
                <a:gridCol w="4064000">
                  <a:extLst>
                    <a:ext uri="{9D8B030D-6E8A-4147-A177-3AD203B41FA5}">
                      <a16:colId xmlns:a16="http://schemas.microsoft.com/office/drawing/2014/main" val="1955325591"/>
                    </a:ext>
                  </a:extLst>
                </a:gridCol>
              </a:tblGrid>
              <a:tr h="370840">
                <a:tc>
                  <a:txBody>
                    <a:bodyPr/>
                    <a:lstStyle/>
                    <a:p>
                      <a:r>
                        <a:rPr lang="el-GR" sz="1800" dirty="0">
                          <a:effectLst/>
                          <a:latin typeface="Times New Roman" panose="02020603050405020304" pitchFamily="18" charset="0"/>
                          <a:cs typeface="Times New Roman" panose="02020603050405020304" pitchFamily="18" charset="0"/>
                        </a:rPr>
                        <a:t>(α) η έγκριση των περιγραμμάτων θέσεων ευθύνης</a:t>
                      </a:r>
                      <a:endParaRPr lang="el-GR" dirty="0">
                        <a:latin typeface="Times New Roman" panose="02020603050405020304" pitchFamily="18" charset="0"/>
                        <a:cs typeface="Times New Roman" panose="02020603050405020304" pitchFamily="18" charset="0"/>
                      </a:endParaRPr>
                    </a:p>
                  </a:txBody>
                  <a:tcPr/>
                </a:tc>
                <a:tc>
                  <a:txBody>
                    <a:bodyPr/>
                    <a:lstStyle/>
                    <a:p>
                      <a:r>
                        <a:rPr lang="el-GR" sz="1800" dirty="0">
                          <a:effectLst/>
                          <a:latin typeface="Times New Roman" panose="02020603050405020304" pitchFamily="18" charset="0"/>
                          <a:cs typeface="Times New Roman" panose="02020603050405020304" pitchFamily="18" charset="0"/>
                        </a:rPr>
                        <a:t>(β) η έκδοση προκηρύξεων για την κάλυψη θέσεων ευθύνης των Υπουργείων</a:t>
                      </a:r>
                      <a:endParaRPr lang="el-GR"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338112760"/>
                  </a:ext>
                </a:extLst>
              </a:tr>
              <a:tr h="370840">
                <a:tc>
                  <a:txBody>
                    <a:bodyPr/>
                    <a:lstStyle/>
                    <a:p>
                      <a:r>
                        <a:rPr lang="el-GR" sz="1800" dirty="0">
                          <a:effectLst/>
                          <a:latin typeface="Times New Roman" panose="02020603050405020304" pitchFamily="18" charset="0"/>
                          <a:cs typeface="Times New Roman" panose="02020603050405020304" pitchFamily="18" charset="0"/>
                        </a:rPr>
                        <a:t>(γ) η συγκρότηση συλλογικών οργάνων και επιτροπών σχετικά με την επιλογή προϊσταμένων διοίκησης και τη διαδικασία κινητικότητας</a:t>
                      </a:r>
                      <a:endParaRPr lang="el-GR" dirty="0">
                        <a:latin typeface="Times New Roman" panose="02020603050405020304" pitchFamily="18" charset="0"/>
                        <a:cs typeface="Times New Roman" panose="02020603050405020304" pitchFamily="18" charset="0"/>
                      </a:endParaRPr>
                    </a:p>
                  </a:txBody>
                  <a:tcPr/>
                </a:tc>
                <a:tc>
                  <a:txBody>
                    <a:bodyPr/>
                    <a:lstStyle/>
                    <a:p>
                      <a:r>
                        <a:rPr lang="el-GR" sz="1800" dirty="0">
                          <a:effectLst/>
                          <a:latin typeface="Times New Roman" panose="02020603050405020304" pitchFamily="18" charset="0"/>
                          <a:cs typeface="Times New Roman" panose="02020603050405020304" pitchFamily="18" charset="0"/>
                        </a:rPr>
                        <a:t>(δ) η συγκρότηση της Ειδικής Επιτροπής Αξιολόγησης του άρθρου 21 του ν 4369/2016</a:t>
                      </a:r>
                      <a:endParaRPr lang="el-GR"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703930890"/>
                  </a:ext>
                </a:extLst>
              </a:tr>
              <a:tr h="370840">
                <a:tc>
                  <a:txBody>
                    <a:bodyPr/>
                    <a:lstStyle/>
                    <a:p>
                      <a:r>
                        <a:rPr lang="el-GR" sz="1800" dirty="0">
                          <a:effectLst/>
                          <a:latin typeface="Times New Roman" panose="02020603050405020304" pitchFamily="18" charset="0"/>
                          <a:cs typeface="Times New Roman" panose="02020603050405020304" pitchFamily="18" charset="0"/>
                        </a:rPr>
                        <a:t>(ε) οι ατομικές διοικητικές πράξεις που αφορούν σε κάθε ζήτημα μεταβολής της υπηρεσιακής κατάστασης των υπαλλήλων του Υπουργείου ανεξαρτήτως σχέσης εργασίας</a:t>
                      </a:r>
                      <a:endParaRPr lang="el-GR" dirty="0">
                        <a:latin typeface="Times New Roman" panose="02020603050405020304" pitchFamily="18" charset="0"/>
                        <a:cs typeface="Times New Roman" panose="02020603050405020304" pitchFamily="18" charset="0"/>
                      </a:endParaRPr>
                    </a:p>
                  </a:txBody>
                  <a:tcPr/>
                </a:tc>
                <a:tc>
                  <a:txBody>
                    <a:bodyPr/>
                    <a:lstStyle/>
                    <a:p>
                      <a:r>
                        <a:rPr lang="el-GR" sz="1800" dirty="0">
                          <a:effectLst/>
                          <a:latin typeface="Times New Roman" panose="02020603050405020304" pitchFamily="18" charset="0"/>
                          <a:cs typeface="Times New Roman" panose="02020603050405020304" pitchFamily="18" charset="0"/>
                        </a:rPr>
                        <a:t>(</a:t>
                      </a:r>
                      <a:r>
                        <a:rPr lang="el-GR" sz="1800" dirty="0" err="1">
                          <a:effectLst/>
                          <a:latin typeface="Times New Roman" panose="02020603050405020304" pitchFamily="18" charset="0"/>
                          <a:cs typeface="Times New Roman" panose="02020603050405020304" pitchFamily="18" charset="0"/>
                        </a:rPr>
                        <a:t>στ</a:t>
                      </a:r>
                      <a:r>
                        <a:rPr lang="el-GR" sz="1800" dirty="0">
                          <a:effectLst/>
                          <a:latin typeface="Times New Roman" panose="02020603050405020304" pitchFamily="18" charset="0"/>
                          <a:cs typeface="Times New Roman" panose="02020603050405020304" pitchFamily="18" charset="0"/>
                        </a:rPr>
                        <a:t>) οι ατομικές διοικητικές πράξεις που σχετίζονται με τη διαδικασία επιλογής και τοποθέτησης προϊσταμένων οργανικών μονάδων του Υπουργείου</a:t>
                      </a:r>
                      <a:endParaRPr lang="el-GR"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451191930"/>
                  </a:ext>
                </a:extLst>
              </a:tr>
              <a:tr h="370840">
                <a:tc>
                  <a:txBody>
                    <a:bodyPr/>
                    <a:lstStyle/>
                    <a:p>
                      <a:r>
                        <a:rPr lang="el-GR" sz="1800" dirty="0">
                          <a:effectLst/>
                          <a:latin typeface="Times New Roman" panose="02020603050405020304" pitchFamily="18" charset="0"/>
                          <a:cs typeface="Times New Roman" panose="02020603050405020304" pitchFamily="18" charset="0"/>
                        </a:rPr>
                        <a:t>(ζ) οι ατομικές διοικητικές πράξεις που αφορούν στη βαθμολογική ή μισθολογική προαγωγή</a:t>
                      </a:r>
                      <a:endParaRPr lang="el-GR" dirty="0">
                        <a:latin typeface="Times New Roman" panose="02020603050405020304" pitchFamily="18" charset="0"/>
                        <a:cs typeface="Times New Roman" panose="02020603050405020304" pitchFamily="18" charset="0"/>
                      </a:endParaRPr>
                    </a:p>
                  </a:txBody>
                  <a:tcPr/>
                </a:tc>
                <a:tc>
                  <a:txBody>
                    <a:bodyPr/>
                    <a:lstStyle/>
                    <a:p>
                      <a:r>
                        <a:rPr lang="el-GR" sz="1800" dirty="0">
                          <a:effectLst/>
                          <a:latin typeface="Times New Roman" panose="02020603050405020304" pitchFamily="18" charset="0"/>
                          <a:cs typeface="Times New Roman" panose="02020603050405020304" pitchFamily="18" charset="0"/>
                        </a:rPr>
                        <a:t>(η) η συγκρότηση πειθαρχικών και υπηρεσιακών συμβουλίων, </a:t>
                      </a:r>
                      <a:endParaRPr lang="el-GR"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853242207"/>
                  </a:ext>
                </a:extLst>
              </a:tr>
              <a:tr h="370840">
                <a:tc>
                  <a:txBody>
                    <a:bodyPr/>
                    <a:lstStyle/>
                    <a:p>
                      <a:r>
                        <a:rPr lang="el-GR" sz="1800" dirty="0">
                          <a:effectLst/>
                          <a:latin typeface="Times New Roman" panose="02020603050405020304" pitchFamily="18" charset="0"/>
                          <a:cs typeface="Times New Roman" panose="02020603050405020304" pitchFamily="18" charset="0"/>
                        </a:rPr>
                        <a:t>(θ) η χορήγηση αδειών στο πάσης φύσης προσωπικό του Υπουργείου</a:t>
                      </a:r>
                      <a:endParaRPr lang="el-GR" dirty="0">
                        <a:latin typeface="Times New Roman" panose="02020603050405020304" pitchFamily="18" charset="0"/>
                        <a:cs typeface="Times New Roman" panose="02020603050405020304" pitchFamily="18" charset="0"/>
                      </a:endParaRPr>
                    </a:p>
                  </a:txBody>
                  <a:tcPr/>
                </a:tc>
                <a:tc>
                  <a:txBody>
                    <a:bodyPr/>
                    <a:lstStyle/>
                    <a:p>
                      <a:r>
                        <a:rPr lang="el-GR" sz="1800" dirty="0">
                          <a:effectLst/>
                          <a:latin typeface="Times New Roman" panose="02020603050405020304" pitchFamily="18" charset="0"/>
                          <a:cs typeface="Times New Roman" panose="02020603050405020304" pitchFamily="18" charset="0"/>
                        </a:rPr>
                        <a:t>(ι) η έκδοση αποφάσεων καθιέρωσης υπερωριακής εργασίας με αμοιβή του προσωπικού του Υπουργείου</a:t>
                      </a:r>
                      <a:endParaRPr lang="el-GR"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388026314"/>
                  </a:ext>
                </a:extLst>
              </a:tr>
            </a:tbl>
          </a:graphicData>
        </a:graphic>
      </p:graphicFrame>
      <p:pic>
        <p:nvPicPr>
          <p:cNvPr id="8" name="Εικόνα 9">
            <a:extLst>
              <a:ext uri="{FF2B5EF4-FFF2-40B4-BE49-F238E27FC236}">
                <a16:creationId xmlns:a16="http://schemas.microsoft.com/office/drawing/2014/main" id="{4080AFD3-8DD1-4046-B323-5EF7BE00B14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16430" y="-136525"/>
            <a:ext cx="1655763" cy="1196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157103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Εικόνα 7">
            <a:extLst>
              <a:ext uri="{FF2B5EF4-FFF2-40B4-BE49-F238E27FC236}">
                <a16:creationId xmlns:a16="http://schemas.microsoft.com/office/drawing/2014/main" id="{C2D1CC65-F55D-4BAD-AB11-F9D5EDAF5E46}"/>
              </a:ext>
            </a:extLst>
          </p:cNvPr>
          <p:cNvPicPr>
            <a:picLocks noChangeAspect="1"/>
          </p:cNvPicPr>
          <p:nvPr/>
        </p:nvPicPr>
        <p:blipFill>
          <a:blip r:embed="rId2"/>
          <a:stretch>
            <a:fillRect/>
          </a:stretch>
        </p:blipFill>
        <p:spPr>
          <a:xfrm>
            <a:off x="11096625" y="5372100"/>
            <a:ext cx="1095375" cy="1485900"/>
          </a:xfrm>
          <a:prstGeom prst="rect">
            <a:avLst/>
          </a:prstGeom>
        </p:spPr>
      </p:pic>
      <p:sp>
        <p:nvSpPr>
          <p:cNvPr id="2" name="Θέση υποσέλιδου 1">
            <a:extLst>
              <a:ext uri="{FF2B5EF4-FFF2-40B4-BE49-F238E27FC236}">
                <a16:creationId xmlns:a16="http://schemas.microsoft.com/office/drawing/2014/main" id="{8E8BE01C-5500-4084-9E73-1165F63467C2}"/>
              </a:ext>
            </a:extLst>
          </p:cNvPr>
          <p:cNvSpPr>
            <a:spLocks noGrp="1"/>
          </p:cNvSpPr>
          <p:nvPr>
            <p:ph type="ftr" sz="quarter" idx="11"/>
          </p:nvPr>
        </p:nvSpPr>
        <p:spPr>
          <a:xfrm>
            <a:off x="4141631" y="6492875"/>
            <a:ext cx="4114800" cy="365125"/>
          </a:xfrm>
        </p:spPr>
        <p:txBody>
          <a:bodyPr/>
          <a:lstStyle/>
          <a:p>
            <a:pPr>
              <a:defRPr/>
            </a:pPr>
            <a:r>
              <a:rPr lang="el-GR"/>
              <a:t>ΕΠΙΜΕΛΕΙΑ ΥΛΗΣ: ΒΙΚΥ ΒΑΡΔΑ     vicky.eclass4u@gmail.com</a:t>
            </a:r>
          </a:p>
        </p:txBody>
      </p:sp>
      <p:sp>
        <p:nvSpPr>
          <p:cNvPr id="3" name="Θέση αριθμού διαφάνειας 2">
            <a:extLst>
              <a:ext uri="{FF2B5EF4-FFF2-40B4-BE49-F238E27FC236}">
                <a16:creationId xmlns:a16="http://schemas.microsoft.com/office/drawing/2014/main" id="{3C9E54F3-DE83-4A2F-BFFF-F12A4A55A3D4}"/>
              </a:ext>
            </a:extLst>
          </p:cNvPr>
          <p:cNvSpPr>
            <a:spLocks noGrp="1"/>
          </p:cNvSpPr>
          <p:nvPr>
            <p:ph type="sldNum" sz="quarter" idx="12"/>
          </p:nvPr>
        </p:nvSpPr>
        <p:spPr/>
        <p:txBody>
          <a:bodyPr/>
          <a:lstStyle/>
          <a:p>
            <a:pPr>
              <a:defRPr/>
            </a:pPr>
            <a:fld id="{88F603EF-07FC-4CBF-9271-882EB75D8B7B}" type="slidenum">
              <a:rPr lang="el-GR" smtClean="0"/>
              <a:pPr>
                <a:defRPr/>
              </a:pPr>
              <a:t>13</a:t>
            </a:fld>
            <a:endParaRPr lang="el-GR"/>
          </a:p>
        </p:txBody>
      </p:sp>
      <p:sp>
        <p:nvSpPr>
          <p:cNvPr id="4" name="TextBox 3">
            <a:extLst>
              <a:ext uri="{FF2B5EF4-FFF2-40B4-BE49-F238E27FC236}">
                <a16:creationId xmlns:a16="http://schemas.microsoft.com/office/drawing/2014/main" id="{D841A750-29E7-4DE0-8852-1FF68CAD482A}"/>
              </a:ext>
            </a:extLst>
          </p:cNvPr>
          <p:cNvSpPr txBox="1"/>
          <p:nvPr/>
        </p:nvSpPr>
        <p:spPr>
          <a:xfrm>
            <a:off x="37886" y="461962"/>
            <a:ext cx="9963205" cy="6377643"/>
          </a:xfrm>
          <a:prstGeom prst="rect">
            <a:avLst/>
          </a:prstGeom>
          <a:noFill/>
        </p:spPr>
        <p:txBody>
          <a:bodyPr wrap="square">
            <a:spAutoFit/>
          </a:bodyPr>
          <a:lstStyle/>
          <a:p>
            <a:pPr algn="just">
              <a:lnSpc>
                <a:spcPct val="150000"/>
              </a:lnSpc>
              <a:spcAft>
                <a:spcPts val="800"/>
              </a:spcAft>
            </a:pPr>
            <a:r>
              <a:rPr lang="el-GR" sz="1800" dirty="0">
                <a:effectLst/>
                <a:latin typeface="Times New Roman" panose="02020603050405020304" pitchFamily="18" charset="0"/>
                <a:ea typeface="Arial" panose="020B0604020202020204" pitchFamily="34" charset="0"/>
              </a:rPr>
              <a:t>Από την ανωτέρω ανάλυση των αρμοδιοτήτων και του βαθμού ευθύνης και εξουσίας των νέων επιτελικών οργάνων φαίνεται ότι οι Γενικές και οι Ειδικές Γραμματείες αναλαμβάνουν να επικουρούν τον αρμόδιο- οικείο Υπουργό αναλαμβάνοντας να σχεδιάζουν και να εφαρμόζουν δημόσιες πολιτικές, να συντονίζουν την κατεύθυνση και δράση των οικείων Υπουργείων και να εξυπηρετούν με εξειδικευμένο τρόπο τους στρατηγικούς στόχους της Κυβέρνησης. </a:t>
            </a:r>
          </a:p>
          <a:p>
            <a:pPr algn="just">
              <a:lnSpc>
                <a:spcPct val="150000"/>
              </a:lnSpc>
              <a:spcAft>
                <a:spcPts val="800"/>
              </a:spcAft>
            </a:pPr>
            <a:r>
              <a:rPr lang="el-GR" sz="1800" dirty="0">
                <a:effectLst/>
                <a:latin typeface="Times New Roman" panose="02020603050405020304" pitchFamily="18" charset="0"/>
                <a:ea typeface="Arial" panose="020B0604020202020204" pitchFamily="34" charset="0"/>
              </a:rPr>
              <a:t>Από την άλλη, στις οριζόντιες και επιτελικές Υπηρεσίες ανατίθεται διοικητικής φύσης έργο. Πιο ειδικά, οι επιτελικές επικεντρώνονται περισσότερο στην παρακολούθηση των δημοσίων πολιτικών και στον εσωτερικό συντονισμό για την καλύτερη επιτέλεση της νομοπαρασκευαστικής διαδικασίας, ελέγχοντας και επιτηρώντας, επικοινωνώντας και διαμοιράζοντας πληροφορίες και πολύτιμη βοήθεια σε ζητήματα οργανωτικής και διαδικαστικής διάστασης. Οι δε Οριζόντιες υποστηρικτικές υπηρεσίες έχουν καθαρά χαρακτήρα οργανωτικών δομών διοικητικής υποστήριξης και παρέχουν υπηρεσίες ανθρώπινου δυναμικού στο πλαίσιο του Κώδικα Κατάστασης Δημοσίων Υπαλλήλων, ιδίως υπηρεσίες επιλογής, αξιολόγησης και τοποθέτησης προσωπικού , διαχειρίζονται τα κονδύλια των Υπουργείων και συμμετέχουν με , οικονομικών και προϋπολογισμού, πληροφορικής και προμηθειών, ενώ μεριμνούν διαρκώς για την απλούστευση των διοικητικών διαδικασιών.</a:t>
            </a:r>
          </a:p>
        </p:txBody>
      </p:sp>
      <p:sp>
        <p:nvSpPr>
          <p:cNvPr id="5" name="TextBox 4">
            <a:extLst>
              <a:ext uri="{FF2B5EF4-FFF2-40B4-BE49-F238E27FC236}">
                <a16:creationId xmlns:a16="http://schemas.microsoft.com/office/drawing/2014/main" id="{38E31CE4-C404-4604-BA21-FC619310F927}"/>
              </a:ext>
            </a:extLst>
          </p:cNvPr>
          <p:cNvSpPr txBox="1"/>
          <p:nvPr/>
        </p:nvSpPr>
        <p:spPr>
          <a:xfrm>
            <a:off x="-217867" y="80952"/>
            <a:ext cx="9529292" cy="399405"/>
          </a:xfrm>
          <a:prstGeom prst="rect">
            <a:avLst/>
          </a:prstGeom>
          <a:noFill/>
        </p:spPr>
        <p:txBody>
          <a:bodyPr wrap="square">
            <a:spAutoFit/>
          </a:bodyPr>
          <a:lstStyle/>
          <a:p>
            <a:pPr lvl="1" algn="ctr">
              <a:lnSpc>
                <a:spcPct val="107000"/>
              </a:lnSpc>
              <a:spcBef>
                <a:spcPts val="200"/>
              </a:spcBef>
            </a:pPr>
            <a:r>
              <a:rPr lang="en-US" sz="2000" b="1" dirty="0">
                <a:solidFill>
                  <a:srgbClr val="C00000"/>
                </a:solidFill>
                <a:effectLst/>
                <a:latin typeface="Times New Roman" panose="02020603050405020304" pitchFamily="18" charset="0"/>
                <a:ea typeface="Times New Roman" panose="02020603050405020304" pitchFamily="18" charset="0"/>
              </a:rPr>
              <a:t>1.2 </a:t>
            </a:r>
            <a:r>
              <a:rPr lang="el-GR" sz="2000" b="1" dirty="0">
                <a:solidFill>
                  <a:srgbClr val="C00000"/>
                </a:solidFill>
                <a:effectLst/>
                <a:latin typeface="Times New Roman" panose="02020603050405020304" pitchFamily="18" charset="0"/>
                <a:ea typeface="Times New Roman" panose="02020603050405020304" pitchFamily="18" charset="0"/>
              </a:rPr>
              <a:t>Διαφορά Υπηρεσιών και Γραμματειών του νέου Επιτελικού Κράτους</a:t>
            </a:r>
          </a:p>
        </p:txBody>
      </p:sp>
      <p:pic>
        <p:nvPicPr>
          <p:cNvPr id="9" name="Εικόνα 9">
            <a:extLst>
              <a:ext uri="{FF2B5EF4-FFF2-40B4-BE49-F238E27FC236}">
                <a16:creationId xmlns:a16="http://schemas.microsoft.com/office/drawing/2014/main" id="{E170D4F4-3ADD-45D5-A11D-4F79F3043E2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16430" y="-136525"/>
            <a:ext cx="1655763" cy="1196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214973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Εικόνα 5">
            <a:extLst>
              <a:ext uri="{FF2B5EF4-FFF2-40B4-BE49-F238E27FC236}">
                <a16:creationId xmlns:a16="http://schemas.microsoft.com/office/drawing/2014/main" id="{E23EFABB-0869-4D87-8BBC-1E5A310DC162}"/>
              </a:ext>
            </a:extLst>
          </p:cNvPr>
          <p:cNvPicPr>
            <a:picLocks noChangeAspect="1"/>
          </p:cNvPicPr>
          <p:nvPr/>
        </p:nvPicPr>
        <p:blipFill>
          <a:blip r:embed="rId2"/>
          <a:stretch>
            <a:fillRect/>
          </a:stretch>
        </p:blipFill>
        <p:spPr>
          <a:xfrm>
            <a:off x="11096625" y="5372100"/>
            <a:ext cx="1095375" cy="1485900"/>
          </a:xfrm>
          <a:prstGeom prst="rect">
            <a:avLst/>
          </a:prstGeom>
        </p:spPr>
      </p:pic>
      <p:sp>
        <p:nvSpPr>
          <p:cNvPr id="2" name="Θέση υποσέλιδου 1">
            <a:extLst>
              <a:ext uri="{FF2B5EF4-FFF2-40B4-BE49-F238E27FC236}">
                <a16:creationId xmlns:a16="http://schemas.microsoft.com/office/drawing/2014/main" id="{4F96DC1B-1384-4814-A430-F03DFA8B1BF9}"/>
              </a:ext>
            </a:extLst>
          </p:cNvPr>
          <p:cNvSpPr>
            <a:spLocks noGrp="1"/>
          </p:cNvSpPr>
          <p:nvPr>
            <p:ph type="ftr" sz="quarter" idx="11"/>
          </p:nvPr>
        </p:nvSpPr>
        <p:spPr>
          <a:xfrm>
            <a:off x="4038600" y="6587544"/>
            <a:ext cx="4114800" cy="230523"/>
          </a:xfrm>
        </p:spPr>
        <p:txBody>
          <a:bodyPr/>
          <a:lstStyle/>
          <a:p>
            <a:pPr>
              <a:defRPr/>
            </a:pPr>
            <a:r>
              <a:rPr lang="el-GR" dirty="0"/>
              <a:t>ΕΠΙΜΕΛΕΙΑ ΥΛΗΣ: ΒΙΚΥ ΒΑΡΔΑ     vicky.eclass4u@gmail.com</a:t>
            </a:r>
          </a:p>
        </p:txBody>
      </p:sp>
      <p:sp>
        <p:nvSpPr>
          <p:cNvPr id="3" name="Θέση αριθμού διαφάνειας 2">
            <a:extLst>
              <a:ext uri="{FF2B5EF4-FFF2-40B4-BE49-F238E27FC236}">
                <a16:creationId xmlns:a16="http://schemas.microsoft.com/office/drawing/2014/main" id="{5A13E923-D4BE-4694-8BC3-A8EF756C7C31}"/>
              </a:ext>
            </a:extLst>
          </p:cNvPr>
          <p:cNvSpPr>
            <a:spLocks noGrp="1"/>
          </p:cNvSpPr>
          <p:nvPr>
            <p:ph type="sldNum" sz="quarter" idx="12"/>
          </p:nvPr>
        </p:nvSpPr>
        <p:spPr/>
        <p:txBody>
          <a:bodyPr/>
          <a:lstStyle/>
          <a:p>
            <a:pPr>
              <a:defRPr/>
            </a:pPr>
            <a:fld id="{88F603EF-07FC-4CBF-9271-882EB75D8B7B}" type="slidenum">
              <a:rPr lang="el-GR" smtClean="0"/>
              <a:pPr>
                <a:defRPr/>
              </a:pPr>
              <a:t>14</a:t>
            </a:fld>
            <a:endParaRPr lang="el-GR"/>
          </a:p>
        </p:txBody>
      </p:sp>
      <p:sp>
        <p:nvSpPr>
          <p:cNvPr id="4" name="TextBox 3">
            <a:extLst>
              <a:ext uri="{FF2B5EF4-FFF2-40B4-BE49-F238E27FC236}">
                <a16:creationId xmlns:a16="http://schemas.microsoft.com/office/drawing/2014/main" id="{E9C88F5B-7165-4D42-915B-2A67804347BE}"/>
              </a:ext>
            </a:extLst>
          </p:cNvPr>
          <p:cNvSpPr txBox="1"/>
          <p:nvPr/>
        </p:nvSpPr>
        <p:spPr>
          <a:xfrm>
            <a:off x="1" y="0"/>
            <a:ext cx="8731876" cy="6426503"/>
          </a:xfrm>
          <a:prstGeom prst="rect">
            <a:avLst/>
          </a:prstGeom>
          <a:noFill/>
        </p:spPr>
        <p:txBody>
          <a:bodyPr wrap="square">
            <a:spAutoFit/>
          </a:bodyPr>
          <a:lstStyle/>
          <a:p>
            <a:pPr algn="just">
              <a:lnSpc>
                <a:spcPct val="150000"/>
              </a:lnSpc>
              <a:spcAft>
                <a:spcPts val="800"/>
              </a:spcAft>
            </a:pPr>
            <a:r>
              <a:rPr lang="el-GR" sz="1700" dirty="0">
                <a:effectLst/>
                <a:latin typeface="Times New Roman" panose="02020603050405020304" pitchFamily="18" charset="0"/>
                <a:ea typeface="Arial" panose="020B0604020202020204" pitchFamily="34" charset="0"/>
              </a:rPr>
              <a:t>Με τον Ν.4622/2019 και συγκεκριμένα μέσω της δημιουργίας των νέων αυτών θεσμών, Υπηρεσιών και Γραμματειών, η Κυβέρνηση </a:t>
            </a:r>
            <a:r>
              <a:rPr lang="el-GR" sz="1700" i="1" dirty="0">
                <a:effectLst/>
                <a:latin typeface="Times New Roman" panose="02020603050405020304" pitchFamily="18" charset="0"/>
                <a:ea typeface="Arial" panose="020B0604020202020204" pitchFamily="34" charset="0"/>
              </a:rPr>
              <a:t>αποσκοπεί στο να διαμορφώσει τις συνθήκες εκείνες, ώστε η εμπιστοσύνη των πολιτών και των επιχειρήσεων, σε όρους αποτελεσματικότητας και αποδοτικότητας να θεωρείται αυτονόητη απέναντι στους κυβερνητικούς θεσμούς και τη Δημόσια Διοίκηση.</a:t>
            </a:r>
            <a:r>
              <a:rPr lang="el-GR" sz="1700" dirty="0">
                <a:effectLst/>
                <a:latin typeface="Times New Roman" panose="02020603050405020304" pitchFamily="18" charset="0"/>
                <a:ea typeface="Arial" panose="020B0604020202020204" pitchFamily="34" charset="0"/>
              </a:rPr>
              <a:t> Στο πλαίσιο αυτό, ορίζει τις βασικές δομές της Κεντρικής Διοίκησης και τον τρόπο με τον οποίο αυτές λειτουργούν, ενώ οριοθετεί για πρώτη φορά τον ολοκληρωμένο στρατηγικό προγραμματισμό και τον συντονισμό της διοικητικής λειτουργίας. Επιδιώκεται δηλαδή με την ίδρυση νέων συντονιστικών, επιτελικών και υποστηρικτικών οργάνων η </a:t>
            </a:r>
            <a:r>
              <a:rPr lang="el-GR" sz="1700" b="1" i="1" u="sng" dirty="0">
                <a:effectLst/>
                <a:latin typeface="Times New Roman" panose="02020603050405020304" pitchFamily="18" charset="0"/>
                <a:ea typeface="Arial" panose="020B0604020202020204" pitchFamily="34" charset="0"/>
              </a:rPr>
              <a:t>έμπρακτη διάκριση της Κυβέρνησης από τη Διοίκηση</a:t>
            </a:r>
            <a:r>
              <a:rPr lang="el-GR" sz="1700" dirty="0">
                <a:effectLst/>
                <a:latin typeface="Times New Roman" panose="02020603050405020304" pitchFamily="18" charset="0"/>
                <a:ea typeface="Arial" panose="020B0604020202020204" pitchFamily="34" charset="0"/>
              </a:rPr>
              <a:t> (Αιτιολογική έκθεση Ν.4622/2019, σελ.2-3). </a:t>
            </a:r>
          </a:p>
          <a:p>
            <a:pPr algn="just">
              <a:lnSpc>
                <a:spcPct val="150000"/>
              </a:lnSpc>
              <a:spcAft>
                <a:spcPts val="800"/>
              </a:spcAft>
            </a:pPr>
            <a:r>
              <a:rPr lang="el-GR" sz="1700" dirty="0">
                <a:effectLst/>
                <a:latin typeface="Times New Roman" panose="02020603050405020304" pitchFamily="18" charset="0"/>
                <a:ea typeface="Arial" panose="020B0604020202020204" pitchFamily="34" charset="0"/>
              </a:rPr>
              <a:t>Στο σημείο αυτό αποτυπώνεται και η διαφορά των Γραμματειών από τις Υπηρεσίες. Οι πρώτες οριοθετούν το έργο τους στο πεδίο που διαμορφώνεται για να επικουρούν, να συντονίζουν και να προσφέρουν τα απαραίτητα στοιχεία, δεδομένα και μέσα για να διευκολύνουν το έργο της κυβέρνησης, κατά τον σχεδιασμό, την παραγωγή και την εφαρμογή των επιλεγμένων δημόσιων πολιτικών. </a:t>
            </a:r>
            <a:r>
              <a:rPr lang="el-GR" sz="1700" dirty="0" err="1">
                <a:effectLst/>
                <a:latin typeface="Times New Roman" panose="02020603050405020304" pitchFamily="18" charset="0"/>
                <a:ea typeface="Arial" panose="020B0604020202020204" pitchFamily="34" charset="0"/>
              </a:rPr>
              <a:t>Κατ</a:t>
            </a:r>
            <a:r>
              <a:rPr lang="el-GR" sz="1700" dirty="0">
                <a:effectLst/>
                <a:latin typeface="Times New Roman" panose="02020603050405020304" pitchFamily="18" charset="0"/>
                <a:ea typeface="Arial" panose="020B0604020202020204" pitchFamily="34" charset="0"/>
              </a:rPr>
              <a:t>΄ επέκταση διαμορφώνεται το πλαίσιο της αποτελεσματικής παρακολούθησης και αξιολόγησης της κυβερνητικής πολιτικής που διευκολύνονται από εξειδικευμένα στελέχη και υπαλλήλους με ειδική αποστολή και έργο την </a:t>
            </a:r>
            <a:r>
              <a:rPr lang="el-GR" sz="1700" dirty="0" err="1">
                <a:effectLst/>
                <a:latin typeface="Times New Roman" panose="02020603050405020304" pitchFamily="18" charset="0"/>
                <a:ea typeface="Arial" panose="020B0604020202020204" pitchFamily="34" charset="0"/>
              </a:rPr>
              <a:t>υποβήθηση</a:t>
            </a:r>
            <a:r>
              <a:rPr lang="el-GR" sz="1700" dirty="0">
                <a:effectLst/>
                <a:latin typeface="Times New Roman" panose="02020603050405020304" pitchFamily="18" charset="0"/>
                <a:ea typeface="Arial" panose="020B0604020202020204" pitchFamily="34" charset="0"/>
              </a:rPr>
              <a:t> της </a:t>
            </a:r>
            <a:r>
              <a:rPr lang="el-GR" sz="1700" dirty="0" err="1">
                <a:effectLst/>
                <a:latin typeface="Times New Roman" panose="02020603050405020304" pitchFamily="18" charset="0"/>
                <a:ea typeface="Arial" panose="020B0604020202020204" pitchFamily="34" charset="0"/>
              </a:rPr>
              <a:t>νομοπαραγωγής</a:t>
            </a:r>
            <a:r>
              <a:rPr lang="el-GR" sz="1700" dirty="0">
                <a:effectLst/>
                <a:latin typeface="Times New Roman" panose="02020603050405020304" pitchFamily="18" charset="0"/>
                <a:ea typeface="Arial" panose="020B0604020202020204" pitchFamily="34" charset="0"/>
              </a:rPr>
              <a:t>. </a:t>
            </a:r>
          </a:p>
        </p:txBody>
      </p:sp>
      <p:pic>
        <p:nvPicPr>
          <p:cNvPr id="5" name="Εικόνα 9">
            <a:extLst>
              <a:ext uri="{FF2B5EF4-FFF2-40B4-BE49-F238E27FC236}">
                <a16:creationId xmlns:a16="http://schemas.microsoft.com/office/drawing/2014/main" id="{034719B4-E51E-477C-9015-0B36DBCF9A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16430" y="-136525"/>
            <a:ext cx="1655763" cy="1196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489888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Εικόνα 4">
            <a:extLst>
              <a:ext uri="{FF2B5EF4-FFF2-40B4-BE49-F238E27FC236}">
                <a16:creationId xmlns:a16="http://schemas.microsoft.com/office/drawing/2014/main" id="{4C66D8D9-CAF8-46E4-B00A-116740B1728F}"/>
              </a:ext>
            </a:extLst>
          </p:cNvPr>
          <p:cNvPicPr>
            <a:picLocks noChangeAspect="1"/>
          </p:cNvPicPr>
          <p:nvPr/>
        </p:nvPicPr>
        <p:blipFill>
          <a:blip r:embed="rId2"/>
          <a:stretch>
            <a:fillRect/>
          </a:stretch>
        </p:blipFill>
        <p:spPr>
          <a:xfrm>
            <a:off x="11096625" y="5372100"/>
            <a:ext cx="1095375" cy="1485900"/>
          </a:xfrm>
          <a:prstGeom prst="rect">
            <a:avLst/>
          </a:prstGeom>
        </p:spPr>
      </p:pic>
      <p:sp>
        <p:nvSpPr>
          <p:cNvPr id="2" name="Θέση υποσέλιδου 1">
            <a:extLst>
              <a:ext uri="{FF2B5EF4-FFF2-40B4-BE49-F238E27FC236}">
                <a16:creationId xmlns:a16="http://schemas.microsoft.com/office/drawing/2014/main" id="{DD8B4A71-3D4E-4373-8A63-66D31B2DA897}"/>
              </a:ext>
            </a:extLst>
          </p:cNvPr>
          <p:cNvSpPr>
            <a:spLocks noGrp="1"/>
          </p:cNvSpPr>
          <p:nvPr>
            <p:ph type="ftr" sz="quarter" idx="11"/>
          </p:nvPr>
        </p:nvSpPr>
        <p:spPr>
          <a:xfrm>
            <a:off x="4038600" y="6606862"/>
            <a:ext cx="4114800" cy="251138"/>
          </a:xfrm>
        </p:spPr>
        <p:txBody>
          <a:bodyPr/>
          <a:lstStyle/>
          <a:p>
            <a:pPr>
              <a:defRPr/>
            </a:pPr>
            <a:r>
              <a:rPr lang="el-GR"/>
              <a:t>ΕΠΙΜΕΛΕΙΑ ΥΛΗΣ: ΒΙΚΥ ΒΑΡΔΑ     vicky.eclass4u@gmail.com</a:t>
            </a:r>
          </a:p>
        </p:txBody>
      </p:sp>
      <p:sp>
        <p:nvSpPr>
          <p:cNvPr id="3" name="Θέση αριθμού διαφάνειας 2">
            <a:extLst>
              <a:ext uri="{FF2B5EF4-FFF2-40B4-BE49-F238E27FC236}">
                <a16:creationId xmlns:a16="http://schemas.microsoft.com/office/drawing/2014/main" id="{6BAE3EC2-77E0-42E3-BB60-1CFF7F9CDE97}"/>
              </a:ext>
            </a:extLst>
          </p:cNvPr>
          <p:cNvSpPr>
            <a:spLocks noGrp="1"/>
          </p:cNvSpPr>
          <p:nvPr>
            <p:ph type="sldNum" sz="quarter" idx="12"/>
          </p:nvPr>
        </p:nvSpPr>
        <p:spPr/>
        <p:txBody>
          <a:bodyPr/>
          <a:lstStyle/>
          <a:p>
            <a:pPr>
              <a:defRPr/>
            </a:pPr>
            <a:fld id="{88F603EF-07FC-4CBF-9271-882EB75D8B7B}" type="slidenum">
              <a:rPr lang="el-GR" smtClean="0"/>
              <a:pPr>
                <a:defRPr/>
              </a:pPr>
              <a:t>15</a:t>
            </a:fld>
            <a:endParaRPr lang="el-GR"/>
          </a:p>
        </p:txBody>
      </p:sp>
      <p:sp>
        <p:nvSpPr>
          <p:cNvPr id="4" name="TextBox 3">
            <a:extLst>
              <a:ext uri="{FF2B5EF4-FFF2-40B4-BE49-F238E27FC236}">
                <a16:creationId xmlns:a16="http://schemas.microsoft.com/office/drawing/2014/main" id="{B41B06B9-8EBA-4D8C-B2D5-650999DD8B55}"/>
              </a:ext>
            </a:extLst>
          </p:cNvPr>
          <p:cNvSpPr txBox="1"/>
          <p:nvPr/>
        </p:nvSpPr>
        <p:spPr>
          <a:xfrm>
            <a:off x="0" y="112409"/>
            <a:ext cx="8610600" cy="6426503"/>
          </a:xfrm>
          <a:prstGeom prst="rect">
            <a:avLst/>
          </a:prstGeom>
          <a:noFill/>
        </p:spPr>
        <p:txBody>
          <a:bodyPr wrap="square">
            <a:spAutoFit/>
          </a:bodyPr>
          <a:lstStyle/>
          <a:p>
            <a:pPr algn="just">
              <a:lnSpc>
                <a:spcPct val="150000"/>
              </a:lnSpc>
              <a:spcAft>
                <a:spcPts val="800"/>
              </a:spcAft>
            </a:pPr>
            <a:r>
              <a:rPr lang="el-GR" sz="1700" dirty="0">
                <a:effectLst/>
                <a:latin typeface="Times New Roman" panose="02020603050405020304" pitchFamily="18" charset="0"/>
                <a:ea typeface="Arial" panose="020B0604020202020204" pitchFamily="34" charset="0"/>
              </a:rPr>
              <a:t>Στο βασικό σκεπτικό της Κυβέρνησης με τη νομοθέτηση αυτών των Γενικών και Ειδικών Γραμματειών είναι να ανατίθενται έτσι καταρχήν στους επικεφαλής της διοικητικής ιεραρχίας η έκδοση του συνόλου των ατομικών διοικητικών πράξεων όπως επίσης η διοικητική και οικονομική διαχείριση του κάθε Υπουργείου. Από την άλλη για να μην υπάρχει σύγχυση αλλά κυρίως για να </a:t>
            </a:r>
            <a:r>
              <a:rPr lang="el-GR" sz="1700" dirty="0" err="1">
                <a:effectLst/>
                <a:latin typeface="Times New Roman" panose="02020603050405020304" pitchFamily="18" charset="0"/>
                <a:ea typeface="Arial" panose="020B0604020202020204" pitchFamily="34" charset="0"/>
              </a:rPr>
              <a:t>αποφεχθεί</a:t>
            </a:r>
            <a:r>
              <a:rPr lang="el-GR" sz="1700" dirty="0">
                <a:effectLst/>
                <a:latin typeface="Times New Roman" panose="02020603050405020304" pitchFamily="18" charset="0"/>
                <a:ea typeface="Arial" panose="020B0604020202020204" pitchFamily="34" charset="0"/>
              </a:rPr>
              <a:t> η τυχόν πολιτική παρέμβαση, με το Ν.4622/2019, ως </a:t>
            </a:r>
            <a:r>
              <a:rPr lang="el-GR" sz="1700" dirty="0" err="1">
                <a:effectLst/>
                <a:latin typeface="Times New Roman" panose="02020603050405020304" pitchFamily="18" charset="0"/>
                <a:ea typeface="Arial" panose="020B0604020202020204" pitchFamily="34" charset="0"/>
              </a:rPr>
              <a:t>διατάκτες</a:t>
            </a:r>
            <a:r>
              <a:rPr lang="el-GR" sz="1700" dirty="0">
                <a:effectLst/>
                <a:latin typeface="Times New Roman" panose="02020603050405020304" pitchFamily="18" charset="0"/>
                <a:ea typeface="Arial" panose="020B0604020202020204" pitchFamily="34" charset="0"/>
              </a:rPr>
              <a:t> του προϋπολογισμού των Υπουργείων ορίζονται οι Υπηρεσιακοί Γραμματείς που επιλέγονται με αντικειμενικά κριτήρια και χωρίς κομματικές σκοπιμότητες. </a:t>
            </a:r>
            <a:endParaRPr lang="en-US" sz="1700" dirty="0">
              <a:effectLst/>
              <a:latin typeface="Times New Roman" panose="02020603050405020304" pitchFamily="18" charset="0"/>
              <a:ea typeface="Arial" panose="020B0604020202020204" pitchFamily="34" charset="0"/>
            </a:endParaRPr>
          </a:p>
          <a:p>
            <a:pPr algn="just">
              <a:lnSpc>
                <a:spcPct val="150000"/>
              </a:lnSpc>
              <a:spcAft>
                <a:spcPts val="800"/>
              </a:spcAft>
            </a:pPr>
            <a:r>
              <a:rPr lang="el-GR" sz="1700" dirty="0">
                <a:effectLst/>
                <a:latin typeface="Times New Roman" panose="02020603050405020304" pitchFamily="18" charset="0"/>
                <a:ea typeface="Arial" panose="020B0604020202020204" pitchFamily="34" charset="0"/>
              </a:rPr>
              <a:t> Επίσης, οι Υπηρεσιακοί Γραμματείας, εκτός των αρμοδιοτήτων που αναλαμβάνουν σύμφωνα με την παράγραφο 1, αποκτούν την αρμοδιότητα της </a:t>
            </a:r>
            <a:r>
              <a:rPr lang="el-GR" sz="1700" u="sng" dirty="0">
                <a:effectLst/>
                <a:latin typeface="Times New Roman" panose="02020603050405020304" pitchFamily="18" charset="0"/>
                <a:ea typeface="Arial" panose="020B0604020202020204" pitchFamily="34" charset="0"/>
              </a:rPr>
              <a:t>τελικής υπογραφής διοικητικών πράξεων που αφορούν στη διενέργεια διαδικασιών ανάθεσης και εκτέλεσης δημοσίων συμβάσεων του οικείου Υπουργείου</a:t>
            </a:r>
            <a:r>
              <a:rPr lang="el-GR" sz="1700" dirty="0">
                <a:effectLst/>
                <a:latin typeface="Times New Roman" panose="02020603050405020304" pitchFamily="18" charset="0"/>
                <a:ea typeface="Arial" panose="020B0604020202020204" pitchFamily="34" charset="0"/>
              </a:rPr>
              <a:t>, από τη διακήρυξη του διαγωνισμού έως και την κατακύρωση της σύμβασης ή την ματαίωση της διαδικασίας. Ακόμη, ορίζονται </a:t>
            </a:r>
            <a:r>
              <a:rPr lang="el-GR" sz="1700" u="sng" dirty="0">
                <a:effectLst/>
                <a:latin typeface="Times New Roman" panose="02020603050405020304" pitchFamily="18" charset="0"/>
                <a:ea typeface="Arial" panose="020B0604020202020204" pitchFamily="34" charset="0"/>
              </a:rPr>
              <a:t>κύριοι </a:t>
            </a:r>
            <a:r>
              <a:rPr lang="el-GR" sz="1700" u="sng" dirty="0" err="1">
                <a:effectLst/>
                <a:latin typeface="Times New Roman" panose="02020603050405020304" pitchFamily="18" charset="0"/>
                <a:ea typeface="Arial" panose="020B0604020202020204" pitchFamily="34" charset="0"/>
              </a:rPr>
              <a:t>διατάκτες</a:t>
            </a:r>
            <a:r>
              <a:rPr lang="el-GR" sz="1700" u="sng" dirty="0">
                <a:effectLst/>
                <a:latin typeface="Times New Roman" panose="02020603050405020304" pitchFamily="18" charset="0"/>
                <a:ea typeface="Arial" panose="020B0604020202020204" pitchFamily="34" charset="0"/>
              </a:rPr>
              <a:t> του προϋπολογισμού των Υπουργείων τους</a:t>
            </a:r>
            <a:r>
              <a:rPr lang="el-GR" sz="1700" dirty="0">
                <a:effectLst/>
                <a:latin typeface="Times New Roman" panose="02020603050405020304" pitchFamily="18" charset="0"/>
                <a:ea typeface="Arial" panose="020B0604020202020204" pitchFamily="34" charset="0"/>
              </a:rPr>
              <a:t>, [με τις εξαιρέσεις που προβλέπει με σαφήνεια η παράγραφος 3 του άρθρου αυτού που εμπίπτουν στην αποκλειστική αρμοδιότητα του Υπουργού], καθώς και η αρμοδιότητα τελικής υπογραφής, αποτυπώνοντας έτσι και τον θεμελιώδη ρόλο ρους, με διοικητικό και όχι πολιτικό περιεχόμενο αποφάσεων (Αιτιολογική έκθεση Ν.4622/2019, σελ.27). </a:t>
            </a:r>
          </a:p>
        </p:txBody>
      </p:sp>
      <p:pic>
        <p:nvPicPr>
          <p:cNvPr id="6" name="Εικόνα 9">
            <a:extLst>
              <a:ext uri="{FF2B5EF4-FFF2-40B4-BE49-F238E27FC236}">
                <a16:creationId xmlns:a16="http://schemas.microsoft.com/office/drawing/2014/main" id="{19487E43-7350-4271-840C-E01FE7E056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16430" y="-136525"/>
            <a:ext cx="1655763" cy="1196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733967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Εικόνα 7">
            <a:extLst>
              <a:ext uri="{FF2B5EF4-FFF2-40B4-BE49-F238E27FC236}">
                <a16:creationId xmlns:a16="http://schemas.microsoft.com/office/drawing/2014/main" id="{D0DA43B8-0005-4FB9-861A-B255C871BC5D}"/>
              </a:ext>
            </a:extLst>
          </p:cNvPr>
          <p:cNvPicPr>
            <a:picLocks noChangeAspect="1"/>
          </p:cNvPicPr>
          <p:nvPr/>
        </p:nvPicPr>
        <p:blipFill>
          <a:blip r:embed="rId2"/>
          <a:stretch>
            <a:fillRect/>
          </a:stretch>
        </p:blipFill>
        <p:spPr>
          <a:xfrm>
            <a:off x="11096625" y="5372100"/>
            <a:ext cx="1095375" cy="1485900"/>
          </a:xfrm>
          <a:prstGeom prst="rect">
            <a:avLst/>
          </a:prstGeom>
        </p:spPr>
      </p:pic>
      <p:pic>
        <p:nvPicPr>
          <p:cNvPr id="6" name="Εικόνα 5">
            <a:extLst>
              <a:ext uri="{FF2B5EF4-FFF2-40B4-BE49-F238E27FC236}">
                <a16:creationId xmlns:a16="http://schemas.microsoft.com/office/drawing/2014/main" id="{1F661ED6-A20A-4CF6-9D93-585DC6AC6069}"/>
              </a:ext>
            </a:extLst>
          </p:cNvPr>
          <p:cNvPicPr>
            <a:picLocks noChangeAspect="1"/>
          </p:cNvPicPr>
          <p:nvPr/>
        </p:nvPicPr>
        <p:blipFill>
          <a:blip r:embed="rId3"/>
          <a:stretch>
            <a:fillRect/>
          </a:stretch>
        </p:blipFill>
        <p:spPr>
          <a:xfrm>
            <a:off x="0" y="0"/>
            <a:ext cx="12192000" cy="1171977"/>
          </a:xfrm>
          <a:prstGeom prst="rect">
            <a:avLst/>
          </a:prstGeom>
        </p:spPr>
      </p:pic>
      <p:sp>
        <p:nvSpPr>
          <p:cNvPr id="3" name="Θέση αριθμού διαφάνειας 2">
            <a:extLst>
              <a:ext uri="{FF2B5EF4-FFF2-40B4-BE49-F238E27FC236}">
                <a16:creationId xmlns:a16="http://schemas.microsoft.com/office/drawing/2014/main" id="{2A838B7A-2EA1-48DB-8D11-912364C2BD1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920B36-BBFD-404E-8465-89A42E06082A}" type="slidenum">
              <a:rPr kumimoji="0" lang="el-G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l-G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11" name="Εικόνα 9">
            <a:extLst>
              <a:ext uri="{FF2B5EF4-FFF2-40B4-BE49-F238E27FC236}">
                <a16:creationId xmlns:a16="http://schemas.microsoft.com/office/drawing/2014/main" id="{EC56293B-17D7-490E-A3A6-36CCB66A2D9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16430" y="-136525"/>
            <a:ext cx="1655763" cy="1196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Θέση υποσέλιδου 8">
            <a:extLst>
              <a:ext uri="{FF2B5EF4-FFF2-40B4-BE49-F238E27FC236}">
                <a16:creationId xmlns:a16="http://schemas.microsoft.com/office/drawing/2014/main" id="{43147D98-D212-4045-B307-7B12429AC607}"/>
              </a:ext>
            </a:extLst>
          </p:cNvPr>
          <p:cNvSpPr>
            <a:spLocks noGrp="1"/>
          </p:cNvSpPr>
          <p:nvPr>
            <p:ph type="ftr" sz="quarter" idx="11"/>
          </p:nvPr>
        </p:nvSpPr>
        <p:spPr>
          <a:xfrm>
            <a:off x="3843566" y="6356350"/>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ΕΠΙΜΕΛΕΙΑ ΥΛΗΣ: ΒΙΚΥ ΒΑΡΔΑ     vicky.eclass4u@gmail.com</a:t>
            </a:r>
          </a:p>
        </p:txBody>
      </p:sp>
      <p:sp>
        <p:nvSpPr>
          <p:cNvPr id="17" name="TextBox 16">
            <a:extLst>
              <a:ext uri="{FF2B5EF4-FFF2-40B4-BE49-F238E27FC236}">
                <a16:creationId xmlns:a16="http://schemas.microsoft.com/office/drawing/2014/main" id="{0BCB1231-2DF7-4E8E-8227-AACBBA847EB0}"/>
              </a:ext>
            </a:extLst>
          </p:cNvPr>
          <p:cNvSpPr txBox="1"/>
          <p:nvPr/>
        </p:nvSpPr>
        <p:spPr>
          <a:xfrm>
            <a:off x="1790700" y="1171977"/>
            <a:ext cx="8610600" cy="2120068"/>
          </a:xfrm>
          <a:prstGeom prst="rect">
            <a:avLst/>
          </a:prstGeom>
          <a:noFill/>
        </p:spPr>
        <p:txBody>
          <a:bodyPr wrap="square">
            <a:spAutoFit/>
          </a:bodyPr>
          <a:lstStyle/>
          <a:p>
            <a:pPr lvl="0" algn="just">
              <a:lnSpc>
                <a:spcPct val="150000"/>
              </a:lnSpc>
              <a:spcAft>
                <a:spcPts val="800"/>
              </a:spcAft>
            </a:pPr>
            <a:r>
              <a:rPr lang="en-US" sz="1800" b="1" i="1" dirty="0">
                <a:solidFill>
                  <a:srgbClr val="000000"/>
                </a:solidFill>
                <a:effectLst/>
                <a:latin typeface="Times New Roman" panose="02020603050405020304" pitchFamily="18" charset="0"/>
                <a:ea typeface="Calibri" panose="020F0502020204030204" pitchFamily="34" charset="0"/>
              </a:rPr>
              <a:t>2. </a:t>
            </a:r>
            <a:r>
              <a:rPr lang="el-GR" sz="1800" b="1" i="1" dirty="0">
                <a:solidFill>
                  <a:srgbClr val="000000"/>
                </a:solidFill>
                <a:effectLst/>
                <a:latin typeface="Times New Roman" panose="02020603050405020304" pitchFamily="18" charset="0"/>
                <a:ea typeface="Calibri" panose="020F0502020204030204" pitchFamily="34" charset="0"/>
              </a:rPr>
              <a:t>Περιγράψτε την ισχύουσα διαδικασία τοποθέτησης των Υπηρεσιακών Γραμματέων και των Γενικών και Ειδικών Γραμματέων των Υπουργείων σύμφωνα με το Ν. 4622/2019, καθώς και την αντίστοιχη διαδικασία τοποθέτησης των Διοικητικών Γραμματέων και των Τομεακών και Ειδικών Τομεακών Γραμματέων, όπως την προέβλεπε το προγενέστερο νομικό πλαίσιο (Ν.4389/2016).</a:t>
            </a:r>
          </a:p>
        </p:txBody>
      </p:sp>
      <p:sp>
        <p:nvSpPr>
          <p:cNvPr id="19" name="TextBox 18">
            <a:extLst>
              <a:ext uri="{FF2B5EF4-FFF2-40B4-BE49-F238E27FC236}">
                <a16:creationId xmlns:a16="http://schemas.microsoft.com/office/drawing/2014/main" id="{E4E4F0E7-5D81-4C6E-9837-E8FB9F0B5ADE}"/>
              </a:ext>
            </a:extLst>
          </p:cNvPr>
          <p:cNvSpPr txBox="1"/>
          <p:nvPr/>
        </p:nvSpPr>
        <p:spPr>
          <a:xfrm>
            <a:off x="6379659" y="461962"/>
            <a:ext cx="2751462" cy="523220"/>
          </a:xfrm>
          <a:prstGeom prst="rect">
            <a:avLst/>
          </a:prstGeom>
          <a:noFill/>
        </p:spPr>
        <p:txBody>
          <a:bodyPr wrap="square">
            <a:spAutoFit/>
          </a:bodyPr>
          <a:lstStyle/>
          <a:p>
            <a:r>
              <a:rPr lang="el-GR" sz="2800" b="1" i="1" dirty="0">
                <a:solidFill>
                  <a:srgbClr val="FFFF00"/>
                </a:solidFill>
                <a:latin typeface="Times New Roman" panose="02020603050405020304" pitchFamily="18" charset="0"/>
                <a:ea typeface="Calibri" panose="020F0502020204030204" pitchFamily="34" charset="0"/>
              </a:rPr>
              <a:t>ΕΡΩΤΗΜΑ 2</a:t>
            </a:r>
            <a:endParaRPr lang="el-GR" sz="2800" dirty="0">
              <a:solidFill>
                <a:srgbClr val="FFFF00"/>
              </a:solidFill>
            </a:endParaRPr>
          </a:p>
        </p:txBody>
      </p:sp>
    </p:spTree>
    <p:extLst>
      <p:ext uri="{BB962C8B-B14F-4D97-AF65-F5344CB8AC3E}">
        <p14:creationId xmlns:p14="http://schemas.microsoft.com/office/powerpoint/2010/main" val="37779824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Εικόνα 7">
            <a:extLst>
              <a:ext uri="{FF2B5EF4-FFF2-40B4-BE49-F238E27FC236}">
                <a16:creationId xmlns:a16="http://schemas.microsoft.com/office/drawing/2014/main" id="{D0DA43B8-0005-4FB9-861A-B255C871BC5D}"/>
              </a:ext>
            </a:extLst>
          </p:cNvPr>
          <p:cNvPicPr>
            <a:picLocks noChangeAspect="1"/>
          </p:cNvPicPr>
          <p:nvPr/>
        </p:nvPicPr>
        <p:blipFill>
          <a:blip r:embed="rId2"/>
          <a:stretch>
            <a:fillRect/>
          </a:stretch>
        </p:blipFill>
        <p:spPr>
          <a:xfrm>
            <a:off x="11096625" y="5372100"/>
            <a:ext cx="1095375" cy="1485900"/>
          </a:xfrm>
          <a:prstGeom prst="rect">
            <a:avLst/>
          </a:prstGeom>
        </p:spPr>
      </p:pic>
      <p:pic>
        <p:nvPicPr>
          <p:cNvPr id="6" name="Εικόνα 5">
            <a:extLst>
              <a:ext uri="{FF2B5EF4-FFF2-40B4-BE49-F238E27FC236}">
                <a16:creationId xmlns:a16="http://schemas.microsoft.com/office/drawing/2014/main" id="{1F661ED6-A20A-4CF6-9D93-585DC6AC6069}"/>
              </a:ext>
            </a:extLst>
          </p:cNvPr>
          <p:cNvPicPr>
            <a:picLocks noChangeAspect="1"/>
          </p:cNvPicPr>
          <p:nvPr/>
        </p:nvPicPr>
        <p:blipFill>
          <a:blip r:embed="rId3"/>
          <a:stretch>
            <a:fillRect/>
          </a:stretch>
        </p:blipFill>
        <p:spPr>
          <a:xfrm>
            <a:off x="0" y="0"/>
            <a:ext cx="12192000" cy="1171977"/>
          </a:xfrm>
          <a:prstGeom prst="rect">
            <a:avLst/>
          </a:prstGeom>
        </p:spPr>
      </p:pic>
      <p:sp>
        <p:nvSpPr>
          <p:cNvPr id="3" name="Θέση αριθμού διαφάνειας 2">
            <a:extLst>
              <a:ext uri="{FF2B5EF4-FFF2-40B4-BE49-F238E27FC236}">
                <a16:creationId xmlns:a16="http://schemas.microsoft.com/office/drawing/2014/main" id="{2A838B7A-2EA1-48DB-8D11-912364C2BD1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920B36-BBFD-404E-8465-89A42E06082A}" type="slidenum">
              <a:rPr kumimoji="0" lang="el-G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l-G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11" name="Εικόνα 9">
            <a:extLst>
              <a:ext uri="{FF2B5EF4-FFF2-40B4-BE49-F238E27FC236}">
                <a16:creationId xmlns:a16="http://schemas.microsoft.com/office/drawing/2014/main" id="{EC56293B-17D7-490E-A3A6-36CCB66A2D9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16430" y="-136525"/>
            <a:ext cx="1655763" cy="1196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Θέση υποσέλιδου 8">
            <a:extLst>
              <a:ext uri="{FF2B5EF4-FFF2-40B4-BE49-F238E27FC236}">
                <a16:creationId xmlns:a16="http://schemas.microsoft.com/office/drawing/2014/main" id="{43147D98-D212-4045-B307-7B12429AC607}"/>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ΕΠΙΜΕΛΕΙΑ ΥΛΗΣ: ΒΙΚΥ ΒΑΡΔΑ     vicky.eclass4u@gmail.com</a:t>
            </a:r>
          </a:p>
        </p:txBody>
      </p:sp>
      <p:sp>
        <p:nvSpPr>
          <p:cNvPr id="10" name="TextBox 9">
            <a:extLst>
              <a:ext uri="{FF2B5EF4-FFF2-40B4-BE49-F238E27FC236}">
                <a16:creationId xmlns:a16="http://schemas.microsoft.com/office/drawing/2014/main" id="{EAD49E8E-362F-4E51-AE25-2B47E6056C6B}"/>
              </a:ext>
            </a:extLst>
          </p:cNvPr>
          <p:cNvSpPr txBox="1"/>
          <p:nvPr/>
        </p:nvSpPr>
        <p:spPr>
          <a:xfrm>
            <a:off x="115910" y="1518496"/>
            <a:ext cx="6697015" cy="4715650"/>
          </a:xfrm>
          <a:prstGeom prst="rect">
            <a:avLst/>
          </a:prstGeom>
          <a:noFill/>
        </p:spPr>
        <p:txBody>
          <a:bodyPr wrap="square">
            <a:spAutoFit/>
          </a:bodyPr>
          <a:lstStyle/>
          <a:p>
            <a:pPr algn="just">
              <a:lnSpc>
                <a:spcPct val="150000"/>
              </a:lnSpc>
              <a:spcAft>
                <a:spcPts val="800"/>
              </a:spcAft>
            </a:pPr>
            <a:r>
              <a:rPr lang="el-GR" sz="1800" dirty="0">
                <a:effectLst/>
                <a:latin typeface="Times New Roman" panose="02020603050405020304" pitchFamily="18" charset="0"/>
                <a:ea typeface="Arial" panose="020B0604020202020204" pitchFamily="34" charset="0"/>
              </a:rPr>
              <a:t>Με τον Ν.4622/2019 για το επιτελικό κράτος επιδιώκεται μια ευρύτερη βελτίωση της εσωτερικής οργάνωσης του κράτους. Για την τελευταία, δηλαδή για την καλύτερη αναδιοργάνωση του Κράτους αναγκαία προϋπόθεση αποτελεί η θέσπιση θεσμών και διοικητικών μοντέλων, που να επικεντρώνονται στην εκπλήρωση των δύο βασικών αξόνων του εν λόγω νομοθετήματος και της φιλοσοφίας της Κυβέρνησης για τον νέο τρόπο διακυβέρνησης. </a:t>
            </a:r>
          </a:p>
          <a:p>
            <a:pPr algn="just">
              <a:lnSpc>
                <a:spcPct val="150000"/>
              </a:lnSpc>
              <a:spcAft>
                <a:spcPts val="800"/>
              </a:spcAft>
            </a:pPr>
            <a:r>
              <a:rPr lang="el-GR" sz="1800" dirty="0">
                <a:effectLst/>
                <a:latin typeface="Times New Roman" panose="02020603050405020304" pitchFamily="18" charset="0"/>
                <a:ea typeface="Arial" panose="020B0604020202020204" pitchFamily="34" charset="0"/>
              </a:rPr>
              <a:t>Οι στόχοι αυτοί αφορούν την εξασφάλιση της  ανάκτησης της εμπιστοσύνης των πολιτών προς την εκτελεστική εξουσία και  την ανάκτηση της εμπιστοσύνης του δημοσίου υπαλλήλου στις  δυνατότητές του.</a:t>
            </a:r>
          </a:p>
        </p:txBody>
      </p:sp>
    </p:spTree>
    <p:extLst>
      <p:ext uri="{BB962C8B-B14F-4D97-AF65-F5344CB8AC3E}">
        <p14:creationId xmlns:p14="http://schemas.microsoft.com/office/powerpoint/2010/main" val="24893452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Εικόνα 7">
            <a:extLst>
              <a:ext uri="{FF2B5EF4-FFF2-40B4-BE49-F238E27FC236}">
                <a16:creationId xmlns:a16="http://schemas.microsoft.com/office/drawing/2014/main" id="{D0DA43B8-0005-4FB9-861A-B255C871BC5D}"/>
              </a:ext>
            </a:extLst>
          </p:cNvPr>
          <p:cNvPicPr>
            <a:picLocks noChangeAspect="1"/>
          </p:cNvPicPr>
          <p:nvPr/>
        </p:nvPicPr>
        <p:blipFill>
          <a:blip r:embed="rId2"/>
          <a:stretch>
            <a:fillRect/>
          </a:stretch>
        </p:blipFill>
        <p:spPr>
          <a:xfrm>
            <a:off x="11096625" y="5372100"/>
            <a:ext cx="1095375" cy="1485900"/>
          </a:xfrm>
          <a:prstGeom prst="rect">
            <a:avLst/>
          </a:prstGeom>
        </p:spPr>
      </p:pic>
      <p:pic>
        <p:nvPicPr>
          <p:cNvPr id="6" name="Εικόνα 5">
            <a:extLst>
              <a:ext uri="{FF2B5EF4-FFF2-40B4-BE49-F238E27FC236}">
                <a16:creationId xmlns:a16="http://schemas.microsoft.com/office/drawing/2014/main" id="{1F661ED6-A20A-4CF6-9D93-585DC6AC6069}"/>
              </a:ext>
            </a:extLst>
          </p:cNvPr>
          <p:cNvPicPr>
            <a:picLocks noChangeAspect="1"/>
          </p:cNvPicPr>
          <p:nvPr/>
        </p:nvPicPr>
        <p:blipFill>
          <a:blip r:embed="rId3"/>
          <a:stretch>
            <a:fillRect/>
          </a:stretch>
        </p:blipFill>
        <p:spPr>
          <a:xfrm>
            <a:off x="0" y="0"/>
            <a:ext cx="12192000" cy="1171977"/>
          </a:xfrm>
          <a:prstGeom prst="rect">
            <a:avLst/>
          </a:prstGeom>
        </p:spPr>
      </p:pic>
      <p:sp>
        <p:nvSpPr>
          <p:cNvPr id="3" name="Θέση αριθμού διαφάνειας 2">
            <a:extLst>
              <a:ext uri="{FF2B5EF4-FFF2-40B4-BE49-F238E27FC236}">
                <a16:creationId xmlns:a16="http://schemas.microsoft.com/office/drawing/2014/main" id="{2A838B7A-2EA1-48DB-8D11-912364C2BD1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920B36-BBFD-404E-8465-89A42E06082A}" type="slidenum">
              <a:rPr kumimoji="0" lang="el-G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l-G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11" name="Εικόνα 9">
            <a:extLst>
              <a:ext uri="{FF2B5EF4-FFF2-40B4-BE49-F238E27FC236}">
                <a16:creationId xmlns:a16="http://schemas.microsoft.com/office/drawing/2014/main" id="{EC56293B-17D7-490E-A3A6-36CCB66A2D9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16430" y="-136525"/>
            <a:ext cx="1655763" cy="1196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Θέση υποσέλιδου 8">
            <a:extLst>
              <a:ext uri="{FF2B5EF4-FFF2-40B4-BE49-F238E27FC236}">
                <a16:creationId xmlns:a16="http://schemas.microsoft.com/office/drawing/2014/main" id="{43147D98-D212-4045-B307-7B12429AC607}"/>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ΕΠΙΜΕΛΕΙΑ ΥΛΗΣ: ΒΙΚΥ ΒΑΡΔΑ     vicky.eclass4u@gmail.com</a:t>
            </a:r>
          </a:p>
        </p:txBody>
      </p:sp>
      <p:sp>
        <p:nvSpPr>
          <p:cNvPr id="10" name="TextBox 9">
            <a:extLst>
              <a:ext uri="{FF2B5EF4-FFF2-40B4-BE49-F238E27FC236}">
                <a16:creationId xmlns:a16="http://schemas.microsoft.com/office/drawing/2014/main" id="{6BAEF0F7-04D5-4E6B-AAE4-BFF47C696767}"/>
              </a:ext>
            </a:extLst>
          </p:cNvPr>
          <p:cNvSpPr txBox="1"/>
          <p:nvPr/>
        </p:nvSpPr>
        <p:spPr>
          <a:xfrm>
            <a:off x="0" y="1171977"/>
            <a:ext cx="7984900" cy="4197559"/>
          </a:xfrm>
          <a:prstGeom prst="rect">
            <a:avLst/>
          </a:prstGeom>
          <a:noFill/>
        </p:spPr>
        <p:txBody>
          <a:bodyPr wrap="square">
            <a:spAutoFit/>
          </a:bodyPr>
          <a:lstStyle/>
          <a:p>
            <a:pPr algn="just">
              <a:lnSpc>
                <a:spcPct val="150000"/>
              </a:lnSpc>
              <a:spcAft>
                <a:spcPts val="800"/>
              </a:spcAft>
            </a:pPr>
            <a:r>
              <a:rPr lang="el-GR" sz="1800" dirty="0">
                <a:effectLst/>
                <a:latin typeface="Times New Roman" panose="02020603050405020304" pitchFamily="18" charset="0"/>
                <a:ea typeface="Arial" panose="020B0604020202020204" pitchFamily="34" charset="0"/>
              </a:rPr>
              <a:t>Μία από τις βασικές ευθύνες της Κυβέρνησης στο πλαίσιο που θέτουν οι άξονες που επιδιώκονται με τον Ν.4622/2019, καταρχάς, είναι η δραστική αλλαγή  στον τρόπο λειτουργίας της Κυβέρνησης, με βασικούς στόχους την ύπαρξη ενός ισχυρού συντονιστικού πυρήνα υπό τη μορφή του Υπουργικού Συμβουλίου και με την καθοδήγηση του Πρωθυπουργού, αλλά και τη </a:t>
            </a:r>
            <a:r>
              <a:rPr lang="el-GR" sz="1800" u="sng" dirty="0">
                <a:effectLst/>
                <a:latin typeface="Times New Roman" panose="02020603050405020304" pitchFamily="18" charset="0"/>
                <a:ea typeface="Arial" panose="020B0604020202020204" pitchFamily="34" charset="0"/>
              </a:rPr>
              <a:t>δημιουργία σύγχρονων και ευέλικτων συλλογικών κυβερνητικών οργάνων </a:t>
            </a:r>
            <a:r>
              <a:rPr lang="el-GR" sz="1800" dirty="0">
                <a:effectLst/>
                <a:latin typeface="Times New Roman" panose="02020603050405020304" pitchFamily="18" charset="0"/>
                <a:ea typeface="Arial" panose="020B0604020202020204" pitchFamily="34" charset="0"/>
              </a:rPr>
              <a:t>και τέλος την καθιέρωση ενός ευέλικτου και αποτελεσματικού σώματος Υπουργών, Αναπληρωτών Υπουργών και Υφυπουργών που θα τηρούν αυστηρές διαδικασίες στρατηγικού προγραμματισμού σε ετήσια βάση. Αυτή η νέα αρχιτεκτονική με τον Ν.4622 πλέον ρυθμίζεται με πιο διαφανείς, σαφείς και προκαθορισμένους κανόνες. </a:t>
            </a:r>
          </a:p>
        </p:txBody>
      </p:sp>
    </p:spTree>
    <p:extLst>
      <p:ext uri="{BB962C8B-B14F-4D97-AF65-F5344CB8AC3E}">
        <p14:creationId xmlns:p14="http://schemas.microsoft.com/office/powerpoint/2010/main" val="46706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Εικόνα 7">
            <a:extLst>
              <a:ext uri="{FF2B5EF4-FFF2-40B4-BE49-F238E27FC236}">
                <a16:creationId xmlns:a16="http://schemas.microsoft.com/office/drawing/2014/main" id="{D0DA43B8-0005-4FB9-861A-B255C871BC5D}"/>
              </a:ext>
            </a:extLst>
          </p:cNvPr>
          <p:cNvPicPr>
            <a:picLocks noChangeAspect="1"/>
          </p:cNvPicPr>
          <p:nvPr/>
        </p:nvPicPr>
        <p:blipFill>
          <a:blip r:embed="rId2"/>
          <a:stretch>
            <a:fillRect/>
          </a:stretch>
        </p:blipFill>
        <p:spPr>
          <a:xfrm>
            <a:off x="11096625" y="5372100"/>
            <a:ext cx="1095375" cy="1485900"/>
          </a:xfrm>
          <a:prstGeom prst="rect">
            <a:avLst/>
          </a:prstGeom>
        </p:spPr>
      </p:pic>
      <p:pic>
        <p:nvPicPr>
          <p:cNvPr id="6" name="Εικόνα 5">
            <a:extLst>
              <a:ext uri="{FF2B5EF4-FFF2-40B4-BE49-F238E27FC236}">
                <a16:creationId xmlns:a16="http://schemas.microsoft.com/office/drawing/2014/main" id="{1F661ED6-A20A-4CF6-9D93-585DC6AC6069}"/>
              </a:ext>
            </a:extLst>
          </p:cNvPr>
          <p:cNvPicPr>
            <a:picLocks noChangeAspect="1"/>
          </p:cNvPicPr>
          <p:nvPr/>
        </p:nvPicPr>
        <p:blipFill>
          <a:blip r:embed="rId3"/>
          <a:stretch>
            <a:fillRect/>
          </a:stretch>
        </p:blipFill>
        <p:spPr>
          <a:xfrm>
            <a:off x="0" y="0"/>
            <a:ext cx="12192000" cy="1171977"/>
          </a:xfrm>
          <a:prstGeom prst="rect">
            <a:avLst/>
          </a:prstGeom>
        </p:spPr>
      </p:pic>
      <p:sp>
        <p:nvSpPr>
          <p:cNvPr id="3" name="Θέση αριθμού διαφάνειας 2">
            <a:extLst>
              <a:ext uri="{FF2B5EF4-FFF2-40B4-BE49-F238E27FC236}">
                <a16:creationId xmlns:a16="http://schemas.microsoft.com/office/drawing/2014/main" id="{2A838B7A-2EA1-48DB-8D11-912364C2BD1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920B36-BBFD-404E-8465-89A42E06082A}" type="slidenum">
              <a:rPr kumimoji="0" lang="el-G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l-G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11" name="Εικόνα 9">
            <a:extLst>
              <a:ext uri="{FF2B5EF4-FFF2-40B4-BE49-F238E27FC236}">
                <a16:creationId xmlns:a16="http://schemas.microsoft.com/office/drawing/2014/main" id="{EC56293B-17D7-490E-A3A6-36CCB66A2D9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16430" y="-136525"/>
            <a:ext cx="1655763" cy="1196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Θέση υποσέλιδου 8">
            <a:extLst>
              <a:ext uri="{FF2B5EF4-FFF2-40B4-BE49-F238E27FC236}">
                <a16:creationId xmlns:a16="http://schemas.microsoft.com/office/drawing/2014/main" id="{43147D98-D212-4045-B307-7B12429AC607}"/>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ΕΠΙΜΕΛΕΙΑ ΥΛΗΣ: ΒΙΚΥ ΒΑΡΔΑ     vicky.eclass4u@gmail.com</a:t>
            </a:r>
          </a:p>
        </p:txBody>
      </p:sp>
      <p:sp>
        <p:nvSpPr>
          <p:cNvPr id="10" name="TextBox 9">
            <a:extLst>
              <a:ext uri="{FF2B5EF4-FFF2-40B4-BE49-F238E27FC236}">
                <a16:creationId xmlns:a16="http://schemas.microsoft.com/office/drawing/2014/main" id="{784541F1-B3BD-4ED3-B4BC-E8DA2C094CE9}"/>
              </a:ext>
            </a:extLst>
          </p:cNvPr>
          <p:cNvSpPr txBox="1"/>
          <p:nvPr/>
        </p:nvSpPr>
        <p:spPr>
          <a:xfrm>
            <a:off x="4038600" y="136525"/>
            <a:ext cx="6233374" cy="873572"/>
          </a:xfrm>
          <a:prstGeom prst="rect">
            <a:avLst/>
          </a:prstGeom>
          <a:noFill/>
        </p:spPr>
        <p:txBody>
          <a:bodyPr wrap="square">
            <a:spAutoFit/>
          </a:bodyPr>
          <a:lstStyle/>
          <a:p>
            <a:pPr algn="just">
              <a:lnSpc>
                <a:spcPct val="150000"/>
              </a:lnSpc>
              <a:spcAft>
                <a:spcPts val="800"/>
              </a:spcAft>
            </a:pPr>
            <a:r>
              <a:rPr lang="el-GR" sz="1800" b="1" dirty="0">
                <a:solidFill>
                  <a:srgbClr val="FFFF00"/>
                </a:solidFill>
                <a:effectLst/>
                <a:latin typeface="Times New Roman" panose="02020603050405020304" pitchFamily="18" charset="0"/>
                <a:ea typeface="Arial" panose="020B0604020202020204" pitchFamily="34" charset="0"/>
              </a:rPr>
              <a:t>Αναλυτικότερα, όσον αφορά την τοποθέτηση των Γραμματέων το επιτελικό κράτος τη ρυθμίζει ως εξής :</a:t>
            </a:r>
          </a:p>
        </p:txBody>
      </p:sp>
      <p:sp>
        <p:nvSpPr>
          <p:cNvPr id="13" name="TextBox 12">
            <a:extLst>
              <a:ext uri="{FF2B5EF4-FFF2-40B4-BE49-F238E27FC236}">
                <a16:creationId xmlns:a16="http://schemas.microsoft.com/office/drawing/2014/main" id="{B151DCA9-4E21-458B-A3C8-137D40EC52DF}"/>
              </a:ext>
            </a:extLst>
          </p:cNvPr>
          <p:cNvSpPr txBox="1"/>
          <p:nvPr/>
        </p:nvSpPr>
        <p:spPr>
          <a:xfrm>
            <a:off x="103030" y="1308502"/>
            <a:ext cx="6233374" cy="707886"/>
          </a:xfrm>
          <a:prstGeom prst="rect">
            <a:avLst/>
          </a:prstGeom>
          <a:noFill/>
        </p:spPr>
        <p:txBody>
          <a:bodyPr wrap="square">
            <a:spAutoFit/>
          </a:bodyPr>
          <a:lstStyle/>
          <a:p>
            <a:r>
              <a:rPr lang="el-GR" sz="1800" b="1" dirty="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Υπηρεσιακοί Γραμματείς Υπουργείων </a:t>
            </a:r>
            <a:r>
              <a:rPr lang="el-GR" sz="1800" dirty="0">
                <a:effectLst/>
                <a:latin typeface="Calibri" panose="020F0502020204030204" pitchFamily="34" charset="0"/>
                <a:ea typeface="Calibri" panose="020F0502020204030204" pitchFamily="34" charset="0"/>
                <a:cs typeface="Times New Roman" panose="02020603050405020304" pitchFamily="18" charset="0"/>
              </a:rPr>
              <a:t>[</a:t>
            </a:r>
            <a:r>
              <a:rPr lang="el-GR" sz="2000" u="none" strike="noStrike" dirty="0">
                <a:solidFill>
                  <a:srgbClr val="0563C1"/>
                </a:solidFill>
                <a:effectLst/>
                <a:latin typeface="Times New Roman" panose="02020603050405020304" pitchFamily="18" charset="0"/>
                <a:ea typeface="Arial" panose="020B0604020202020204" pitchFamily="34" charset="0"/>
                <a:cs typeface="Times New Roman" panose="02020603050405020304" pitchFamily="18" charset="0"/>
                <a:hlinkClick r:id="rId5"/>
              </a:rPr>
              <a:t>Άρθρο 36 Ν.4622/2019].</a:t>
            </a:r>
            <a:endParaRPr lang="el-GR" dirty="0"/>
          </a:p>
        </p:txBody>
      </p:sp>
      <p:sp>
        <p:nvSpPr>
          <p:cNvPr id="14" name="TextBox 13">
            <a:extLst>
              <a:ext uri="{FF2B5EF4-FFF2-40B4-BE49-F238E27FC236}">
                <a16:creationId xmlns:a16="http://schemas.microsoft.com/office/drawing/2014/main" id="{B026437E-8216-4F62-81B0-BEF40E4C313C}"/>
              </a:ext>
            </a:extLst>
          </p:cNvPr>
          <p:cNvSpPr txBox="1"/>
          <p:nvPr/>
        </p:nvSpPr>
        <p:spPr>
          <a:xfrm>
            <a:off x="103030" y="2152913"/>
            <a:ext cx="6233374" cy="4197559"/>
          </a:xfrm>
          <a:prstGeom prst="rect">
            <a:avLst/>
          </a:prstGeom>
          <a:noFill/>
        </p:spPr>
        <p:txBody>
          <a:bodyPr wrap="square">
            <a:spAutoFit/>
          </a:bodyPr>
          <a:lstStyle/>
          <a:p>
            <a:pPr algn="just">
              <a:lnSpc>
                <a:spcPct val="150000"/>
              </a:lnSpc>
              <a:spcAft>
                <a:spcPts val="800"/>
              </a:spcAft>
            </a:pPr>
            <a:r>
              <a:rPr lang="el-GR" sz="1800" dirty="0">
                <a:effectLst/>
                <a:latin typeface="Times New Roman" panose="02020603050405020304" pitchFamily="18" charset="0"/>
                <a:ea typeface="Arial" panose="020B0604020202020204" pitchFamily="34" charset="0"/>
              </a:rPr>
              <a:t>Με το άρθρο 36 συστήνεται σε κάθε Υπουργείο θέση μόνιμου Υπηρεσιακού Γραμματέα με βαθμό 1ο της κατηγορίας ειδικών θέσεων, που υπάγεται στον Υπουργό, οι οποίοι επιλέγονται από πενταμελή Επιτροπή Επιλογής Στελεχών του Δημοσίου και στην οποία </a:t>
            </a:r>
            <a:r>
              <a:rPr lang="el-GR" sz="1800" i="1" u="sng" dirty="0">
                <a:effectLst/>
                <a:latin typeface="Times New Roman" panose="02020603050405020304" pitchFamily="18" charset="0"/>
                <a:ea typeface="Arial" panose="020B0604020202020204" pitchFamily="34" charset="0"/>
              </a:rPr>
              <a:t>δεν μετέχει κανένα κυβερνητικό στέλεχος.</a:t>
            </a:r>
            <a:r>
              <a:rPr lang="el-GR" sz="1800" dirty="0">
                <a:effectLst/>
                <a:latin typeface="Times New Roman" panose="02020603050405020304" pitchFamily="18" charset="0"/>
                <a:ea typeface="Arial" panose="020B0604020202020204" pitchFamily="34" charset="0"/>
              </a:rPr>
              <a:t> Τα δε μέλη της Επιτροπής είναι τα εξής: τρεις (3) Αντιπρόεδροι ή σύμβουλοι του ΑΣΕΠ με ισάριθμους συμβούλους ως αναπληρωτές, ένας πρώην δικαστικός λειτουργός του Ελεγκτικού Συνεδρίου με τον αναπληρωτή του και ο Πρόεδρος του Ε.Κ.Δ.Δ.Α. με τον αναπληρωτή του. </a:t>
            </a:r>
          </a:p>
        </p:txBody>
      </p:sp>
    </p:spTree>
    <p:extLst>
      <p:ext uri="{BB962C8B-B14F-4D97-AF65-F5344CB8AC3E}">
        <p14:creationId xmlns:p14="http://schemas.microsoft.com/office/powerpoint/2010/main" val="21738355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Εικόνα 7">
            <a:extLst>
              <a:ext uri="{FF2B5EF4-FFF2-40B4-BE49-F238E27FC236}">
                <a16:creationId xmlns:a16="http://schemas.microsoft.com/office/drawing/2014/main" id="{D0DA43B8-0005-4FB9-861A-B255C871BC5D}"/>
              </a:ext>
            </a:extLst>
          </p:cNvPr>
          <p:cNvPicPr>
            <a:picLocks noChangeAspect="1"/>
          </p:cNvPicPr>
          <p:nvPr/>
        </p:nvPicPr>
        <p:blipFill>
          <a:blip r:embed="rId2"/>
          <a:stretch>
            <a:fillRect/>
          </a:stretch>
        </p:blipFill>
        <p:spPr>
          <a:xfrm>
            <a:off x="11096625" y="5372100"/>
            <a:ext cx="1095375" cy="1485900"/>
          </a:xfrm>
          <a:prstGeom prst="rect">
            <a:avLst/>
          </a:prstGeom>
        </p:spPr>
      </p:pic>
      <p:pic>
        <p:nvPicPr>
          <p:cNvPr id="6" name="Εικόνα 5">
            <a:extLst>
              <a:ext uri="{FF2B5EF4-FFF2-40B4-BE49-F238E27FC236}">
                <a16:creationId xmlns:a16="http://schemas.microsoft.com/office/drawing/2014/main" id="{1F661ED6-A20A-4CF6-9D93-585DC6AC6069}"/>
              </a:ext>
            </a:extLst>
          </p:cNvPr>
          <p:cNvPicPr>
            <a:picLocks noChangeAspect="1"/>
          </p:cNvPicPr>
          <p:nvPr/>
        </p:nvPicPr>
        <p:blipFill>
          <a:blip r:embed="rId3"/>
          <a:stretch>
            <a:fillRect/>
          </a:stretch>
        </p:blipFill>
        <p:spPr>
          <a:xfrm>
            <a:off x="0" y="0"/>
            <a:ext cx="12192000" cy="1171977"/>
          </a:xfrm>
          <a:prstGeom prst="rect">
            <a:avLst/>
          </a:prstGeom>
        </p:spPr>
      </p:pic>
      <p:sp>
        <p:nvSpPr>
          <p:cNvPr id="3" name="Θέση αριθμού διαφάνειας 2">
            <a:extLst>
              <a:ext uri="{FF2B5EF4-FFF2-40B4-BE49-F238E27FC236}">
                <a16:creationId xmlns:a16="http://schemas.microsoft.com/office/drawing/2014/main" id="{2A838B7A-2EA1-48DB-8D11-912364C2BD1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920B36-BBFD-404E-8465-89A42E06082A}" type="slidenum">
              <a:rPr kumimoji="0" lang="el-G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l-G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11" name="Εικόνα 9">
            <a:extLst>
              <a:ext uri="{FF2B5EF4-FFF2-40B4-BE49-F238E27FC236}">
                <a16:creationId xmlns:a16="http://schemas.microsoft.com/office/drawing/2014/main" id="{EC56293B-17D7-490E-A3A6-36CCB66A2D9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16430" y="-136525"/>
            <a:ext cx="1655763" cy="1196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Θέση υποσέλιδου 8">
            <a:extLst>
              <a:ext uri="{FF2B5EF4-FFF2-40B4-BE49-F238E27FC236}">
                <a16:creationId xmlns:a16="http://schemas.microsoft.com/office/drawing/2014/main" id="{43147D98-D212-4045-B307-7B12429AC607}"/>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ΕΠΙΜΕΛΕΙΑ ΥΛΗΣ: ΒΙΚΥ ΒΑΡΔΑ     vicky.eclass4u@gmail.com</a:t>
            </a:r>
          </a:p>
        </p:txBody>
      </p:sp>
      <p:sp>
        <p:nvSpPr>
          <p:cNvPr id="10" name="TextBox 9">
            <a:extLst>
              <a:ext uri="{FF2B5EF4-FFF2-40B4-BE49-F238E27FC236}">
                <a16:creationId xmlns:a16="http://schemas.microsoft.com/office/drawing/2014/main" id="{2A949444-D28B-4944-971E-9F1265D9DB08}"/>
              </a:ext>
            </a:extLst>
          </p:cNvPr>
          <p:cNvSpPr txBox="1"/>
          <p:nvPr/>
        </p:nvSpPr>
        <p:spPr>
          <a:xfrm>
            <a:off x="4146997" y="461962"/>
            <a:ext cx="6233374" cy="400110"/>
          </a:xfrm>
          <a:prstGeom prst="rect">
            <a:avLst/>
          </a:prstGeom>
          <a:noFill/>
        </p:spPr>
        <p:txBody>
          <a:bodyPr wrap="square">
            <a:spAutoFit/>
          </a:bodyPr>
          <a:lstStyle/>
          <a:p>
            <a:r>
              <a:rPr lang="el-GR" sz="2000" b="1" dirty="0">
                <a:solidFill>
                  <a:srgbClr val="FFFF00"/>
                </a:solidFill>
                <a:effectLst/>
                <a:latin typeface="Calibri" panose="020F0502020204030204" pitchFamily="34" charset="0"/>
                <a:ea typeface="Calibri" panose="020F0502020204030204" pitchFamily="34" charset="0"/>
                <a:cs typeface="Times New Roman" panose="02020603050405020304" pitchFamily="18" charset="0"/>
              </a:rPr>
              <a:t>Οι Υπηρεσιακοί Γραμματείς πρέπει να έχουν</a:t>
            </a:r>
            <a:endParaRPr lang="el-GR" sz="2000" b="1" dirty="0">
              <a:solidFill>
                <a:srgbClr val="FFFF00"/>
              </a:solidFill>
            </a:endParaRPr>
          </a:p>
        </p:txBody>
      </p:sp>
      <p:sp>
        <p:nvSpPr>
          <p:cNvPr id="12" name="TextBox 11">
            <a:extLst>
              <a:ext uri="{FF2B5EF4-FFF2-40B4-BE49-F238E27FC236}">
                <a16:creationId xmlns:a16="http://schemas.microsoft.com/office/drawing/2014/main" id="{31354F1F-27EA-4685-8B48-DF927EE092A0}"/>
              </a:ext>
            </a:extLst>
          </p:cNvPr>
          <p:cNvSpPr txBox="1"/>
          <p:nvPr/>
        </p:nvSpPr>
        <p:spPr>
          <a:xfrm>
            <a:off x="0" y="1435516"/>
            <a:ext cx="7345250" cy="4920834"/>
          </a:xfrm>
          <a:prstGeom prst="rect">
            <a:avLst/>
          </a:prstGeom>
          <a:noFill/>
        </p:spPr>
        <p:txBody>
          <a:bodyPr wrap="square">
            <a:spAutoFit/>
          </a:bodyPr>
          <a:lstStyle/>
          <a:p>
            <a:pPr algn="just">
              <a:lnSpc>
                <a:spcPct val="150000"/>
              </a:lnSpc>
              <a:spcAft>
                <a:spcPts val="800"/>
              </a:spcAft>
            </a:pPr>
            <a:r>
              <a:rPr lang="el-GR" sz="1800" b="1" i="1" u="sng" dirty="0">
                <a:effectLst/>
                <a:latin typeface="Times New Roman" panose="02020603050405020304" pitchFamily="18" charset="0"/>
                <a:ea typeface="Arial" panose="020B0604020202020204" pitchFamily="34" charset="0"/>
              </a:rPr>
              <a:t>ιδιαίτερα αυξημένα τυπικά προσόντα</a:t>
            </a:r>
            <a:r>
              <a:rPr lang="el-GR" sz="1800" dirty="0">
                <a:effectLst/>
                <a:latin typeface="Times New Roman" panose="02020603050405020304" pitchFamily="18" charset="0"/>
                <a:ea typeface="Arial" panose="020B0604020202020204" pitchFamily="34" charset="0"/>
              </a:rPr>
              <a:t>, και συγκεκριμένα πρέπει να κατέχουν πτυχίο Ανώτατου Εκπαιδευτικού Ιδρύματος της ημεδαπής ή ισότιμο αντίστοιχης ειδικότητας σχολών της αλλοδαπής,</a:t>
            </a:r>
          </a:p>
          <a:p>
            <a:pPr algn="just">
              <a:lnSpc>
                <a:spcPct val="150000"/>
              </a:lnSpc>
              <a:spcAft>
                <a:spcPts val="800"/>
              </a:spcAft>
            </a:pPr>
            <a:r>
              <a:rPr lang="el-GR" sz="1800" dirty="0">
                <a:effectLst/>
                <a:latin typeface="Times New Roman" panose="02020603050405020304" pitchFamily="18" charset="0"/>
                <a:ea typeface="Arial" panose="020B0604020202020204" pitchFamily="34" charset="0"/>
              </a:rPr>
              <a:t> (β) να έχουν πολύ καλή γνώση μιας ξένης γλώσσας της Ε.Ε.,</a:t>
            </a:r>
          </a:p>
          <a:p>
            <a:pPr algn="just">
              <a:lnSpc>
                <a:spcPct val="150000"/>
              </a:lnSpc>
              <a:spcAft>
                <a:spcPts val="800"/>
              </a:spcAft>
            </a:pPr>
            <a:r>
              <a:rPr lang="el-GR" sz="1800" dirty="0">
                <a:effectLst/>
                <a:latin typeface="Times New Roman" panose="02020603050405020304" pitchFamily="18" charset="0"/>
                <a:ea typeface="Arial" panose="020B0604020202020204" pitchFamily="34" charset="0"/>
              </a:rPr>
              <a:t> (γ) να έχουν τουλάχιστον δωδεκαετή (12) πραγματική προϋπηρεσία στο δημόσιο τομέα, </a:t>
            </a:r>
          </a:p>
          <a:p>
            <a:pPr algn="just">
              <a:lnSpc>
                <a:spcPct val="150000"/>
              </a:lnSpc>
              <a:spcAft>
                <a:spcPts val="800"/>
              </a:spcAft>
            </a:pPr>
            <a:r>
              <a:rPr lang="el-GR" sz="1800" dirty="0">
                <a:effectLst/>
                <a:latin typeface="Times New Roman" panose="02020603050405020304" pitchFamily="18" charset="0"/>
                <a:ea typeface="Arial" panose="020B0604020202020204" pitchFamily="34" charset="0"/>
              </a:rPr>
              <a:t>(δ) να έχουν τουλάχιστον τριετή (3) προϋπηρεσία σε φορείς της Κεντρικής Δημόσιας Διοίκησης σε θέση ευθύνης επιπέδου Γενικής Διεύθυνσης ή πενταετή προϋπηρεσία σε θέση ευθύνης επιπέδου Διεύθυνσης ή τετραετή προϋπηρεσία και στα δύο αυτά επίπεδα εκ των οποίων ένα (1) έτος σε θέση ευθύνης επιπέδου Γενικής Διεύθυνσης.</a:t>
            </a:r>
          </a:p>
        </p:txBody>
      </p:sp>
    </p:spTree>
    <p:extLst>
      <p:ext uri="{BB962C8B-B14F-4D97-AF65-F5344CB8AC3E}">
        <p14:creationId xmlns:p14="http://schemas.microsoft.com/office/powerpoint/2010/main" val="32619294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Εικόνα 9">
            <a:extLst>
              <a:ext uri="{FF2B5EF4-FFF2-40B4-BE49-F238E27FC236}">
                <a16:creationId xmlns:a16="http://schemas.microsoft.com/office/drawing/2014/main" id="{D4F25AD1-DBE4-427F-991A-F107FBF9697D}"/>
              </a:ext>
            </a:extLst>
          </p:cNvPr>
          <p:cNvPicPr>
            <a:picLocks noChangeAspect="1"/>
          </p:cNvPicPr>
          <p:nvPr/>
        </p:nvPicPr>
        <p:blipFill>
          <a:blip r:embed="rId2"/>
          <a:stretch>
            <a:fillRect/>
          </a:stretch>
        </p:blipFill>
        <p:spPr>
          <a:xfrm>
            <a:off x="11096625" y="5372100"/>
            <a:ext cx="1095375" cy="1485900"/>
          </a:xfrm>
          <a:prstGeom prst="rect">
            <a:avLst/>
          </a:prstGeom>
        </p:spPr>
      </p:pic>
      <p:sp>
        <p:nvSpPr>
          <p:cNvPr id="4" name="Θέση υποσέλιδου 3">
            <a:extLst>
              <a:ext uri="{FF2B5EF4-FFF2-40B4-BE49-F238E27FC236}">
                <a16:creationId xmlns:a16="http://schemas.microsoft.com/office/drawing/2014/main" id="{459D03A6-82B5-4AD0-AB38-0835ACFF4161}"/>
              </a:ext>
            </a:extLst>
          </p:cNvPr>
          <p:cNvSpPr>
            <a:spLocks noGrp="1"/>
          </p:cNvSpPr>
          <p:nvPr>
            <p:ph type="ftr" sz="quarter" idx="11"/>
          </p:nvPr>
        </p:nvSpPr>
        <p:spPr>
          <a:xfrm>
            <a:off x="4032250" y="6612653"/>
            <a:ext cx="4114800" cy="217644"/>
          </a:xfrm>
        </p:spPr>
        <p:txBody>
          <a:bodyPr/>
          <a:lstStyle/>
          <a:p>
            <a:pPr>
              <a:defRPr/>
            </a:pPr>
            <a:r>
              <a:rPr lang="el-GR" dirty="0"/>
              <a:t>ΕΠΙΜΕΛΕΙΑ ΥΛΗΣ: ΒΙΚΥ ΒΑΡΔΑ     vicky.eclass4u@gmail.com</a:t>
            </a:r>
          </a:p>
        </p:txBody>
      </p:sp>
      <p:sp>
        <p:nvSpPr>
          <p:cNvPr id="5" name="Θέση αριθμού διαφάνειας 4">
            <a:extLst>
              <a:ext uri="{FF2B5EF4-FFF2-40B4-BE49-F238E27FC236}">
                <a16:creationId xmlns:a16="http://schemas.microsoft.com/office/drawing/2014/main" id="{240806E6-0644-4D8F-943B-4BE8F0FB73D2}"/>
              </a:ext>
            </a:extLst>
          </p:cNvPr>
          <p:cNvSpPr>
            <a:spLocks noGrp="1"/>
          </p:cNvSpPr>
          <p:nvPr>
            <p:ph type="sldNum" sz="quarter" idx="12"/>
          </p:nvPr>
        </p:nvSpPr>
        <p:spPr/>
        <p:txBody>
          <a:bodyPr/>
          <a:lstStyle/>
          <a:p>
            <a:pPr>
              <a:defRPr/>
            </a:pPr>
            <a:fld id="{C501435F-2852-4177-83BC-FFCD2053713A}" type="slidenum">
              <a:rPr lang="el-GR" smtClean="0"/>
              <a:pPr>
                <a:defRPr/>
              </a:pPr>
              <a:t>21</a:t>
            </a:fld>
            <a:endParaRPr lang="el-GR"/>
          </a:p>
        </p:txBody>
      </p:sp>
      <p:sp>
        <p:nvSpPr>
          <p:cNvPr id="6" name="Θέση κειμένου 5">
            <a:extLst>
              <a:ext uri="{FF2B5EF4-FFF2-40B4-BE49-F238E27FC236}">
                <a16:creationId xmlns:a16="http://schemas.microsoft.com/office/drawing/2014/main" id="{B894FBC3-948D-46BA-B44C-CB72D48FE2E9}"/>
              </a:ext>
            </a:extLst>
          </p:cNvPr>
          <p:cNvSpPr txBox="1">
            <a:spLocks noGrp="1"/>
          </p:cNvSpPr>
          <p:nvPr>
            <p:ph type="body" idx="1"/>
          </p:nvPr>
        </p:nvSpPr>
        <p:spPr>
          <a:xfrm>
            <a:off x="1" y="0"/>
            <a:ext cx="10496282" cy="1289071"/>
          </a:xfrm>
          <a:prstGeom prst="rect">
            <a:avLst/>
          </a:prstGeom>
          <a:noFill/>
        </p:spPr>
        <p:txBody>
          <a:bodyPr wrap="square">
            <a:spAutoFit/>
          </a:bodyPr>
          <a:lstStyle/>
          <a:p>
            <a:pPr algn="ctr">
              <a:lnSpc>
                <a:spcPct val="150000"/>
              </a:lnSpc>
              <a:spcAft>
                <a:spcPts val="800"/>
              </a:spcAft>
            </a:pPr>
            <a:r>
              <a:rPr lang="el-GR" sz="1800" dirty="0">
                <a:solidFill>
                  <a:srgbClr val="002060"/>
                </a:solidFill>
                <a:effectLst/>
                <a:latin typeface="Times New Roman" panose="02020603050405020304" pitchFamily="18" charset="0"/>
                <a:ea typeface="Arial" panose="020B0604020202020204" pitchFamily="34" charset="0"/>
              </a:rPr>
              <a:t>Πιο συγκεκριμένα, δικαίωμα υποβολής υποψηφιότητας για τις θέσεις των Υπηρεσιακών Γραμματέων έχουν τακτικοί δημόσιοι υπάλληλοι με σχέση εργασίας δημοσίου δικαίου ή ιδιωτικού δικαίου αορίστου χρόνου σε φορέα της Γενικής Κυβέρνησης, με τα ακόλουθα ελάχιστα προσόντα:</a:t>
            </a:r>
          </a:p>
        </p:txBody>
      </p:sp>
      <p:sp>
        <p:nvSpPr>
          <p:cNvPr id="8" name="TextBox 7">
            <a:extLst>
              <a:ext uri="{FF2B5EF4-FFF2-40B4-BE49-F238E27FC236}">
                <a16:creationId xmlns:a16="http://schemas.microsoft.com/office/drawing/2014/main" id="{7141456E-E7C9-401C-9325-94036CBC4855}"/>
              </a:ext>
            </a:extLst>
          </p:cNvPr>
          <p:cNvSpPr txBox="1"/>
          <p:nvPr/>
        </p:nvSpPr>
        <p:spPr>
          <a:xfrm>
            <a:off x="0" y="1705214"/>
            <a:ext cx="7856113" cy="4371518"/>
          </a:xfrm>
          <a:prstGeom prst="rect">
            <a:avLst/>
          </a:prstGeom>
          <a:noFill/>
        </p:spPr>
        <p:txBody>
          <a:bodyPr wrap="square">
            <a:spAutoFit/>
          </a:bodyPr>
          <a:lstStyle/>
          <a:p>
            <a:pPr algn="just">
              <a:lnSpc>
                <a:spcPct val="150000"/>
              </a:lnSpc>
              <a:spcAft>
                <a:spcPts val="800"/>
              </a:spcAft>
            </a:pPr>
            <a:r>
              <a:rPr lang="el-GR" sz="1800" dirty="0">
                <a:effectLst/>
                <a:latin typeface="Times New Roman" panose="02020603050405020304" pitchFamily="18" charset="0"/>
                <a:ea typeface="Arial" panose="020B0604020202020204" pitchFamily="34" charset="0"/>
              </a:rPr>
              <a:t>(α) Πτυχίο Ανώτατου Εκπαιδευτικού Ιδρύματος της ημεδαπής ή ισότιμο αντίστοιχης ειδικότητας σχολών της αλλοδαπής, </a:t>
            </a:r>
          </a:p>
          <a:p>
            <a:pPr algn="just">
              <a:lnSpc>
                <a:spcPct val="150000"/>
              </a:lnSpc>
              <a:spcAft>
                <a:spcPts val="800"/>
              </a:spcAft>
            </a:pPr>
            <a:r>
              <a:rPr lang="el-GR" sz="1800" dirty="0">
                <a:effectLst/>
                <a:latin typeface="Times New Roman" panose="02020603050405020304" pitchFamily="18" charset="0"/>
                <a:ea typeface="Arial" panose="020B0604020202020204" pitchFamily="34" charset="0"/>
              </a:rPr>
              <a:t>(β) πολύ καλή γνώση μιας ξένης γλώσσας της Ε.Ε.,</a:t>
            </a:r>
          </a:p>
          <a:p>
            <a:pPr algn="just">
              <a:lnSpc>
                <a:spcPct val="150000"/>
              </a:lnSpc>
              <a:spcAft>
                <a:spcPts val="800"/>
              </a:spcAft>
            </a:pPr>
            <a:r>
              <a:rPr lang="el-GR" sz="1800" dirty="0">
                <a:effectLst/>
                <a:latin typeface="Times New Roman" panose="02020603050405020304" pitchFamily="18" charset="0"/>
                <a:ea typeface="Arial" panose="020B0604020202020204" pitchFamily="34" charset="0"/>
              </a:rPr>
              <a:t>(γ) τουλάχιστον δωδεκαετή πραγματική προϋπηρεσία στον δημόσιο τομέα,</a:t>
            </a:r>
          </a:p>
          <a:p>
            <a:pPr algn="just">
              <a:lnSpc>
                <a:spcPct val="150000"/>
              </a:lnSpc>
              <a:spcAft>
                <a:spcPts val="800"/>
              </a:spcAft>
            </a:pPr>
            <a:r>
              <a:rPr lang="el-GR" sz="1800" dirty="0">
                <a:effectLst/>
                <a:latin typeface="Times New Roman" panose="02020603050405020304" pitchFamily="18" charset="0"/>
                <a:ea typeface="Arial" panose="020B0604020202020204" pitchFamily="34" charset="0"/>
              </a:rPr>
              <a:t> (δ) τουλάχιστον τριετή προϋπηρεσία σε φορείς της Κεντρικής Δημόσιας Διοίκησης και νομικά πρόσωπα δημοσίου δικαίου, σε θέση ευθύνης επιπέδου Γενικής Διεύθυνσης ή πενταετή προϋπηρεσία σε θέση ευθύνης επιπέδου Διεύθυνσης ή τετραετή προϋπηρεσία και στα δύο αυτά επίπεδα εκ των οποίων ένα (1) έτος σε θέση ευθύνης επιπέδου Γενικής Διεύθυνσης.</a:t>
            </a:r>
            <a:r>
              <a:rPr lang="el-GR" sz="3200" kern="1200" dirty="0">
                <a:solidFill>
                  <a:srgbClr val="333333"/>
                </a:solidFill>
                <a:effectLst/>
                <a:latin typeface="Roboto"/>
                <a:ea typeface="Times New Roman" panose="02020603050405020304" pitchFamily="18" charset="0"/>
              </a:rPr>
              <a:t> </a:t>
            </a:r>
            <a:r>
              <a:rPr lang="el-GR" sz="1800" dirty="0">
                <a:effectLst/>
                <a:latin typeface="Times New Roman" panose="02020603050405020304" pitchFamily="18" charset="0"/>
                <a:ea typeface="Arial" panose="020B0604020202020204" pitchFamily="34" charset="0"/>
              </a:rPr>
              <a:t>  </a:t>
            </a:r>
          </a:p>
        </p:txBody>
      </p:sp>
      <p:pic>
        <p:nvPicPr>
          <p:cNvPr id="9" name="Εικόνα 9">
            <a:extLst>
              <a:ext uri="{FF2B5EF4-FFF2-40B4-BE49-F238E27FC236}">
                <a16:creationId xmlns:a16="http://schemas.microsoft.com/office/drawing/2014/main" id="{DEE74EFD-AF8E-4A31-814E-C2E95749332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16430" y="-136525"/>
            <a:ext cx="1655763" cy="1196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036943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Εικόνα 7" descr="Εικόνα που περιέχει κείμενο&#10;&#10;Περιγραφή που δημιουργήθηκε αυτόματα">
            <a:extLst>
              <a:ext uri="{FF2B5EF4-FFF2-40B4-BE49-F238E27FC236}">
                <a16:creationId xmlns:a16="http://schemas.microsoft.com/office/drawing/2014/main" id="{D0DA43B8-0005-4FB9-861A-B255C871BC5D}"/>
              </a:ext>
            </a:extLst>
          </p:cNvPr>
          <p:cNvPicPr>
            <a:picLocks noChangeAspect="1"/>
          </p:cNvPicPr>
          <p:nvPr/>
        </p:nvPicPr>
        <p:blipFill>
          <a:blip r:embed="rId2"/>
          <a:stretch>
            <a:fillRect/>
          </a:stretch>
        </p:blipFill>
        <p:spPr>
          <a:xfrm>
            <a:off x="10048436" y="5402448"/>
            <a:ext cx="2143564" cy="1455551"/>
          </a:xfrm>
          <a:prstGeom prst="rect">
            <a:avLst/>
          </a:prstGeom>
        </p:spPr>
      </p:pic>
      <p:pic>
        <p:nvPicPr>
          <p:cNvPr id="6" name="Εικόνα 5">
            <a:extLst>
              <a:ext uri="{FF2B5EF4-FFF2-40B4-BE49-F238E27FC236}">
                <a16:creationId xmlns:a16="http://schemas.microsoft.com/office/drawing/2014/main" id="{1F661ED6-A20A-4CF6-9D93-585DC6AC6069}"/>
              </a:ext>
            </a:extLst>
          </p:cNvPr>
          <p:cNvPicPr>
            <a:picLocks noChangeAspect="1"/>
          </p:cNvPicPr>
          <p:nvPr/>
        </p:nvPicPr>
        <p:blipFill>
          <a:blip r:embed="rId3"/>
          <a:stretch>
            <a:fillRect/>
          </a:stretch>
        </p:blipFill>
        <p:spPr>
          <a:xfrm>
            <a:off x="0" y="0"/>
            <a:ext cx="12192000" cy="1171977"/>
          </a:xfrm>
          <a:prstGeom prst="rect">
            <a:avLst/>
          </a:prstGeom>
        </p:spPr>
      </p:pic>
      <p:sp>
        <p:nvSpPr>
          <p:cNvPr id="18" name="Rectangle 17">
            <a:extLst>
              <a:ext uri="{FF2B5EF4-FFF2-40B4-BE49-F238E27FC236}">
                <a16:creationId xmlns:a16="http://schemas.microsoft.com/office/drawing/2014/main" id="{42A5316D-ED2F-4F89-B4B4-8D9240B1A3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71977"/>
            <a:ext cx="2013557" cy="6858000"/>
          </a:xfrm>
          <a:prstGeom prst="rect">
            <a:avLst/>
          </a:prstGeom>
          <a:solidFill>
            <a:srgbClr val="523E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TextBox 12">
            <a:extLst>
              <a:ext uri="{FF2B5EF4-FFF2-40B4-BE49-F238E27FC236}">
                <a16:creationId xmlns:a16="http://schemas.microsoft.com/office/drawing/2014/main" id="{6FA2871C-AEFC-40D3-9DDD-59155EC9809E}"/>
              </a:ext>
            </a:extLst>
          </p:cNvPr>
          <p:cNvSpPr txBox="1"/>
          <p:nvPr/>
        </p:nvSpPr>
        <p:spPr>
          <a:xfrm>
            <a:off x="694510" y="2659249"/>
            <a:ext cx="2743200" cy="2743200"/>
          </a:xfrm>
          <a:prstGeom prst="ellipse">
            <a:avLst/>
          </a:prstGeom>
          <a:solidFill>
            <a:srgbClr val="262626"/>
          </a:solidFill>
          <a:ln w="174625" cmpd="thinThick">
            <a:solidFill>
              <a:srgbClr val="262626"/>
            </a:solidFill>
          </a:ln>
        </p:spPr>
        <p:txBody>
          <a:bodyPr vert="horz" lIns="91440" tIns="45720" rIns="91440" bIns="45720" rtlCol="0" anchor="ctr">
            <a:normAutofit/>
          </a:bodyPr>
          <a:lstStyle/>
          <a:p>
            <a:pPr algn="ctr" eaLnBrk="1" hangingPunct="1">
              <a:lnSpc>
                <a:spcPct val="90000"/>
              </a:lnSpc>
              <a:spcAft>
                <a:spcPts val="600"/>
              </a:spcAft>
            </a:pPr>
            <a:r>
              <a:rPr lang="en-US" sz="2400" b="1">
                <a:solidFill>
                  <a:srgbClr val="FFFFFF"/>
                </a:solidFill>
                <a:effectLst/>
                <a:latin typeface="+mj-lt"/>
                <a:ea typeface="+mj-ea"/>
                <a:cs typeface="+mj-cs"/>
              </a:rPr>
              <a:t>Για την τελική επιλογή των Υπηρεσιακών Γραμματέων εφαρμόζεται </a:t>
            </a:r>
            <a:endParaRPr lang="en-US" sz="2400" b="1">
              <a:solidFill>
                <a:srgbClr val="FFFFFF"/>
              </a:solidFill>
              <a:latin typeface="+mj-lt"/>
              <a:ea typeface="+mj-ea"/>
              <a:cs typeface="+mj-cs"/>
            </a:endParaRPr>
          </a:p>
        </p:txBody>
      </p:sp>
      <p:pic>
        <p:nvPicPr>
          <p:cNvPr id="11" name="Εικόνα 9">
            <a:extLst>
              <a:ext uri="{FF2B5EF4-FFF2-40B4-BE49-F238E27FC236}">
                <a16:creationId xmlns:a16="http://schemas.microsoft.com/office/drawing/2014/main" id="{EC56293B-17D7-490E-A3A6-36CCB66A2D98}"/>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10847944" y="-57643"/>
            <a:ext cx="1564301" cy="1043189"/>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11">
            <a:extLst>
              <a:ext uri="{FF2B5EF4-FFF2-40B4-BE49-F238E27FC236}">
                <a16:creationId xmlns:a16="http://schemas.microsoft.com/office/drawing/2014/main" id="{51286F72-E95C-442F-BA4C-0DC552002769}"/>
              </a:ext>
            </a:extLst>
          </p:cNvPr>
          <p:cNvSpPr txBox="1"/>
          <p:nvPr/>
        </p:nvSpPr>
        <p:spPr>
          <a:xfrm>
            <a:off x="5224046" y="1449909"/>
            <a:ext cx="7188199" cy="1292090"/>
          </a:xfrm>
          <a:prstGeom prst="rect">
            <a:avLst/>
          </a:prstGeom>
        </p:spPr>
        <p:txBody>
          <a:bodyPr vert="horz" lIns="91440" tIns="45720" rIns="91440" bIns="45720" rtlCol="0">
            <a:noAutofit/>
          </a:bodyPr>
          <a:lstStyle/>
          <a:p>
            <a:pPr indent="-228600" algn="r" eaLnBrk="1" hangingPunct="1">
              <a:lnSpc>
                <a:spcPct val="90000"/>
              </a:lnSpc>
              <a:spcAft>
                <a:spcPts val="800"/>
              </a:spcAft>
              <a:buFont typeface="Arial" panose="020B0604020202020204" pitchFamily="34" charset="0"/>
              <a:buChar char="•"/>
            </a:pPr>
            <a:r>
              <a:rPr lang="en-US" dirty="0">
                <a:effectLst/>
                <a:latin typeface="Times New Roman" panose="02020603050405020304" pitchFamily="18" charset="0"/>
                <a:cs typeface="Times New Roman" panose="02020603050405020304" pitchFamily="18" charset="0"/>
              </a:rPr>
              <a:t>(α) </a:t>
            </a:r>
            <a:r>
              <a:rPr lang="en-US" dirty="0" err="1">
                <a:effectLst/>
                <a:latin typeface="Times New Roman" panose="02020603050405020304" pitchFamily="18" charset="0"/>
                <a:cs typeface="Times New Roman" panose="02020603050405020304" pitchFamily="18" charset="0"/>
              </a:rPr>
              <a:t>Μοριοδότηση</a:t>
            </a:r>
            <a:r>
              <a:rPr lang="en-US" dirty="0">
                <a:effectLst/>
                <a:latin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cs typeface="Times New Roman" panose="02020603050405020304" pitchFamily="18" charset="0"/>
              </a:rPr>
              <a:t>τυ</a:t>
            </a:r>
            <a:r>
              <a:rPr lang="en-US" dirty="0">
                <a:effectLst/>
                <a:latin typeface="Times New Roman" panose="02020603050405020304" pitchFamily="18" charset="0"/>
                <a:cs typeface="Times New Roman" panose="02020603050405020304" pitchFamily="18" charset="0"/>
              </a:rPr>
              <a:t>πικών εκπαιδευτικών προσόντων,</a:t>
            </a:r>
          </a:p>
          <a:p>
            <a:pPr indent="-228600" algn="r" eaLnBrk="1" hangingPunct="1">
              <a:lnSpc>
                <a:spcPct val="90000"/>
              </a:lnSpc>
              <a:spcAft>
                <a:spcPts val="800"/>
              </a:spcAft>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indent="-228600" algn="r" eaLnBrk="1" hangingPunct="1">
              <a:lnSpc>
                <a:spcPct val="90000"/>
              </a:lnSpc>
              <a:spcAft>
                <a:spcPts val="800"/>
              </a:spcAft>
              <a:buFont typeface="Arial" panose="020B0604020202020204" pitchFamily="34" charset="0"/>
              <a:buChar char="•"/>
            </a:pPr>
            <a:r>
              <a:rPr lang="en-US" dirty="0">
                <a:effectLst/>
                <a:latin typeface="Times New Roman" panose="02020603050405020304" pitchFamily="18" charset="0"/>
                <a:cs typeface="Times New Roman" panose="02020603050405020304" pitchFamily="18" charset="0"/>
              </a:rPr>
              <a:t> (β) </a:t>
            </a:r>
            <a:r>
              <a:rPr lang="en-US" dirty="0" err="1">
                <a:effectLst/>
                <a:latin typeface="Times New Roman" panose="02020603050405020304" pitchFamily="18" charset="0"/>
                <a:cs typeface="Times New Roman" panose="02020603050405020304" pitchFamily="18" charset="0"/>
              </a:rPr>
              <a:t>Μοριοδότηση</a:t>
            </a:r>
            <a:r>
              <a:rPr lang="en-US" dirty="0">
                <a:effectLst/>
                <a:latin typeface="Times New Roman" panose="02020603050405020304" pitchFamily="18" charset="0"/>
                <a:cs typeface="Times New Roman" panose="02020603050405020304" pitchFamily="18" charset="0"/>
              </a:rPr>
              <a:t> π</a:t>
            </a:r>
            <a:r>
              <a:rPr lang="en-US" dirty="0" err="1">
                <a:effectLst/>
                <a:latin typeface="Times New Roman" panose="02020603050405020304" pitchFamily="18" charset="0"/>
                <a:cs typeface="Times New Roman" panose="02020603050405020304" pitchFamily="18" charset="0"/>
              </a:rPr>
              <a:t>ροσόντων</a:t>
            </a:r>
            <a:r>
              <a:rPr lang="en-US" dirty="0">
                <a:effectLst/>
                <a:latin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cs typeface="Times New Roman" panose="02020603050405020304" pitchFamily="18" charset="0"/>
              </a:rPr>
              <a:t>εμ</a:t>
            </a:r>
            <a:r>
              <a:rPr lang="en-US" dirty="0">
                <a:effectLst/>
                <a:latin typeface="Times New Roman" panose="02020603050405020304" pitchFamily="18" charset="0"/>
                <a:cs typeface="Times New Roman" panose="02020603050405020304" pitchFamily="18" charset="0"/>
              </a:rPr>
              <a:t>πειρίας, </a:t>
            </a:r>
          </a:p>
          <a:p>
            <a:pPr indent="-228600" algn="r" eaLnBrk="1" hangingPunct="1">
              <a:lnSpc>
                <a:spcPct val="90000"/>
              </a:lnSpc>
              <a:spcAft>
                <a:spcPts val="800"/>
              </a:spcAft>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indent="-228600" algn="r" eaLnBrk="1" hangingPunct="1">
              <a:lnSpc>
                <a:spcPct val="90000"/>
              </a:lnSpc>
              <a:spcAft>
                <a:spcPts val="800"/>
              </a:spcAft>
              <a:buFont typeface="Arial" panose="020B0604020202020204" pitchFamily="34" charset="0"/>
              <a:buChar char="•"/>
            </a:pPr>
            <a:r>
              <a:rPr lang="en-US" dirty="0">
                <a:effectLst/>
                <a:latin typeface="Times New Roman" panose="02020603050405020304" pitchFamily="18" charset="0"/>
                <a:cs typeface="Times New Roman" panose="02020603050405020304" pitchFamily="18" charset="0"/>
              </a:rPr>
              <a:t>(γ) </a:t>
            </a:r>
            <a:r>
              <a:rPr lang="en-US" dirty="0" err="1">
                <a:effectLst/>
                <a:latin typeface="Times New Roman" panose="02020603050405020304" pitchFamily="18" charset="0"/>
                <a:cs typeface="Times New Roman" panose="02020603050405020304" pitchFamily="18" charset="0"/>
              </a:rPr>
              <a:t>Μοριοδότηση</a:t>
            </a:r>
            <a:r>
              <a:rPr lang="en-US" dirty="0">
                <a:effectLst/>
                <a:latin typeface="Times New Roman" panose="02020603050405020304" pitchFamily="18" charset="0"/>
                <a:cs typeface="Times New Roman" panose="02020603050405020304" pitchFamily="18" charset="0"/>
              </a:rPr>
              <a:t> κα</a:t>
            </a:r>
            <a:r>
              <a:rPr lang="en-US" dirty="0" err="1">
                <a:effectLst/>
                <a:latin typeface="Times New Roman" panose="02020603050405020304" pitchFamily="18" charset="0"/>
                <a:cs typeface="Times New Roman" panose="02020603050405020304" pitchFamily="18" charset="0"/>
              </a:rPr>
              <a:t>τό</a:t>
            </a:r>
            <a:r>
              <a:rPr lang="en-US" dirty="0">
                <a:effectLst/>
                <a:latin typeface="Times New Roman" panose="02020603050405020304" pitchFamily="18" charset="0"/>
                <a:cs typeface="Times New Roman" panose="02020603050405020304" pitchFamily="18" charset="0"/>
              </a:rPr>
              <a:t>πιν δομημένης συνέντευξης. </a:t>
            </a:r>
          </a:p>
          <a:p>
            <a:pPr indent="-228600" algn="r" eaLnBrk="1" hangingPunct="1">
              <a:lnSpc>
                <a:spcPct val="90000"/>
              </a:lnSpc>
              <a:spcAft>
                <a:spcPts val="800"/>
              </a:spcAft>
              <a:buFont typeface="Arial" panose="020B0604020202020204" pitchFamily="34" charset="0"/>
              <a:buChar char="•"/>
            </a:pPr>
            <a:r>
              <a:rPr lang="en-US" dirty="0" err="1">
                <a:effectLst/>
                <a:latin typeface="Times New Roman" panose="02020603050405020304" pitchFamily="18" charset="0"/>
                <a:cs typeface="Times New Roman" panose="02020603050405020304" pitchFamily="18" charset="0"/>
              </a:rPr>
              <a:t>Σκο</a:t>
            </a:r>
            <a:r>
              <a:rPr lang="en-US" dirty="0">
                <a:effectLst/>
                <a:latin typeface="Times New Roman" panose="02020603050405020304" pitchFamily="18" charset="0"/>
                <a:cs typeface="Times New Roman" panose="02020603050405020304" pitchFamily="18" charset="0"/>
              </a:rPr>
              <a:t>πός της δομημένης συνέντευξης είναι η Επιτροπή να διαμορφώσει γνώμη για την προσωπικότητα και την καταλληλότητα υποψηφίου για την άσκηση των καθηκόντων της θέσης. Επιπ</a:t>
            </a:r>
            <a:r>
              <a:rPr lang="en-US" dirty="0" err="1">
                <a:effectLst/>
                <a:latin typeface="Times New Roman" panose="02020603050405020304" pitchFamily="18" charset="0"/>
                <a:cs typeface="Times New Roman" panose="02020603050405020304" pitchFamily="18" charset="0"/>
              </a:rPr>
              <a:t>λέον</a:t>
            </a:r>
            <a:r>
              <a:rPr lang="en-US" dirty="0">
                <a:effectLst/>
                <a:latin typeface="Times New Roman" panose="02020603050405020304" pitchFamily="18" charset="0"/>
                <a:cs typeface="Times New Roman" panose="02020603050405020304" pitchFamily="18" charset="0"/>
              </a:rPr>
              <a:t> </a:t>
            </a:r>
            <a:r>
              <a:rPr lang="en-US" b="1" u="sng" dirty="0">
                <a:effectLst/>
                <a:latin typeface="Times New Roman" panose="02020603050405020304" pitchFamily="18" charset="0"/>
                <a:cs typeface="Times New Roman" panose="02020603050405020304" pitchFamily="18" charset="0"/>
              </a:rPr>
              <a:t>π</a:t>
            </a:r>
            <a:r>
              <a:rPr lang="en-US" b="1" u="sng" dirty="0" err="1">
                <a:effectLst/>
                <a:latin typeface="Times New Roman" panose="02020603050405020304" pitchFamily="18" charset="0"/>
                <a:cs typeface="Times New Roman" panose="02020603050405020304" pitchFamily="18" charset="0"/>
              </a:rPr>
              <a:t>ρέ</a:t>
            </a:r>
            <a:r>
              <a:rPr lang="en-US" b="1" u="sng" dirty="0">
                <a:effectLst/>
                <a:latin typeface="Times New Roman" panose="02020603050405020304" pitchFamily="18" charset="0"/>
                <a:cs typeface="Times New Roman" panose="02020603050405020304" pitchFamily="18" charset="0"/>
              </a:rPr>
              <a:t>πει να είναι εν ενεργεία τακτικοί υπάλληλοι της Γενικής Κυβέρνησης, </a:t>
            </a:r>
            <a:r>
              <a:rPr lang="en-US" dirty="0">
                <a:effectLst/>
                <a:latin typeface="Times New Roman" panose="02020603050405020304" pitchFamily="18" charset="0"/>
                <a:cs typeface="Times New Roman" panose="02020603050405020304" pitchFamily="18" charset="0"/>
              </a:rPr>
              <a:t>κατά την αίτηση υποψηφιότητας.</a:t>
            </a:r>
          </a:p>
        </p:txBody>
      </p:sp>
      <p:sp>
        <p:nvSpPr>
          <p:cNvPr id="9" name="Θέση υποσέλιδου 8">
            <a:extLst>
              <a:ext uri="{FF2B5EF4-FFF2-40B4-BE49-F238E27FC236}">
                <a16:creationId xmlns:a16="http://schemas.microsoft.com/office/drawing/2014/main" id="{43147D98-D212-4045-B307-7B12429AC607}"/>
              </a:ext>
            </a:extLst>
          </p:cNvPr>
          <p:cNvSpPr>
            <a:spLocks noGrp="1"/>
          </p:cNvSpPr>
          <p:nvPr>
            <p:ph type="ftr" sz="quarter" idx="11"/>
          </p:nvPr>
        </p:nvSpPr>
        <p:spPr>
          <a:xfrm>
            <a:off x="4196569" y="6492875"/>
            <a:ext cx="4847897" cy="365125"/>
          </a:xfrm>
        </p:spPr>
        <p:txBody>
          <a:bodyPr vert="horz" lIns="91440" tIns="45720" rIns="91440" bIns="45720" rtlCol="0" anchor="ctr">
            <a:normAutofit/>
          </a:bodyPr>
          <a:lstStyle/>
          <a:p>
            <a:pPr marR="0" lvl="0" indent="0" algn="l" fontAlgn="auto">
              <a:spcBef>
                <a:spcPts val="0"/>
              </a:spcBef>
              <a:spcAft>
                <a:spcPts val="600"/>
              </a:spcAft>
              <a:buClrTx/>
              <a:buSzTx/>
              <a:buFontTx/>
              <a:buNone/>
              <a:tabLst/>
              <a:defRPr/>
            </a:pPr>
            <a:r>
              <a:rPr kumimoji="0" lang="en-US" b="0" i="0" u="none" strike="noStrike" kern="1200" cap="none" spc="0" normalizeH="0" baseline="0" noProof="0" dirty="0">
                <a:ln>
                  <a:noFill/>
                </a:ln>
                <a:solidFill>
                  <a:prstClr val="black">
                    <a:tint val="75000"/>
                  </a:prstClr>
                </a:solidFill>
                <a:effectLst/>
                <a:uLnTx/>
                <a:uFillTx/>
                <a:latin typeface="+mn-lt"/>
                <a:ea typeface="+mn-ea"/>
                <a:cs typeface="+mn-cs"/>
              </a:rPr>
              <a:t>ΕΠΙΜΕΛΕΙΑ ΥΛΗΣ: ΒΙΚΥ ΒΑΡΔΑ     vicky.eclass4u@gmail.com</a:t>
            </a:r>
          </a:p>
        </p:txBody>
      </p:sp>
      <p:sp>
        <p:nvSpPr>
          <p:cNvPr id="3" name="Θέση αριθμού διαφάνειας 2">
            <a:extLst>
              <a:ext uri="{FF2B5EF4-FFF2-40B4-BE49-F238E27FC236}">
                <a16:creationId xmlns:a16="http://schemas.microsoft.com/office/drawing/2014/main" id="{2A838B7A-2EA1-48DB-8D11-912364C2BD1D}"/>
              </a:ext>
            </a:extLst>
          </p:cNvPr>
          <p:cNvSpPr>
            <a:spLocks noGrp="1"/>
          </p:cNvSpPr>
          <p:nvPr>
            <p:ph type="sldNum" sz="quarter" idx="12"/>
          </p:nvPr>
        </p:nvSpPr>
        <p:spPr>
          <a:xfrm>
            <a:off x="9379123" y="6492874"/>
            <a:ext cx="1468821" cy="365125"/>
          </a:xfrm>
        </p:spPr>
        <p:txBody>
          <a:bodyPr vert="horz" lIns="91440" tIns="45720" rIns="91440" bIns="45720" rtlCol="0" anchor="ctr">
            <a:normAutofit/>
          </a:bodyPr>
          <a:lstStyle/>
          <a:p>
            <a:pPr marR="0" lvl="0" indent="0" fontAlgn="auto">
              <a:spcBef>
                <a:spcPts val="0"/>
              </a:spcBef>
              <a:spcAft>
                <a:spcPts val="600"/>
              </a:spcAft>
              <a:buClrTx/>
              <a:buSzTx/>
              <a:buFontTx/>
              <a:buNone/>
              <a:tabLst/>
              <a:defRPr/>
            </a:pPr>
            <a:fld id="{D9920B36-BBFD-404E-8465-89A42E06082A}" type="slidenum">
              <a:rPr kumimoji="0" lang="en-US" b="0" i="0" u="none" strike="noStrike" cap="none" spc="0" normalizeH="0" baseline="0" noProof="0">
                <a:ln>
                  <a:noFill/>
                </a:ln>
                <a:solidFill>
                  <a:prstClr val="black">
                    <a:tint val="75000"/>
                  </a:prstClr>
                </a:solidFill>
                <a:effectLst/>
                <a:uLnTx/>
                <a:uFillTx/>
              </a:rPr>
              <a:pPr marR="0" lvl="0" indent="0" fontAlgn="auto">
                <a:spcBef>
                  <a:spcPts val="0"/>
                </a:spcBef>
                <a:spcAft>
                  <a:spcPts val="600"/>
                </a:spcAft>
                <a:buClrTx/>
                <a:buSzTx/>
                <a:buFontTx/>
                <a:buNone/>
                <a:tabLst/>
                <a:defRPr/>
              </a:pPr>
              <a:t>22</a:t>
            </a:fld>
            <a:endParaRPr kumimoji="0" lang="en-US" b="0" i="0" u="none" strike="noStrike" cap="none" spc="0" normalizeH="0" baseline="0" noProof="0" dirty="0">
              <a:ln>
                <a:noFill/>
              </a:ln>
              <a:solidFill>
                <a:prstClr val="black">
                  <a:tint val="75000"/>
                </a:prstClr>
              </a:solidFill>
              <a:effectLst/>
              <a:uLnTx/>
              <a:uFillTx/>
            </a:endParaRPr>
          </a:p>
        </p:txBody>
      </p:sp>
    </p:spTree>
    <p:extLst>
      <p:ext uri="{BB962C8B-B14F-4D97-AF65-F5344CB8AC3E}">
        <p14:creationId xmlns:p14="http://schemas.microsoft.com/office/powerpoint/2010/main" val="9074197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Εικόνα 7">
            <a:extLst>
              <a:ext uri="{FF2B5EF4-FFF2-40B4-BE49-F238E27FC236}">
                <a16:creationId xmlns:a16="http://schemas.microsoft.com/office/drawing/2014/main" id="{D0DA43B8-0005-4FB9-861A-B255C871BC5D}"/>
              </a:ext>
            </a:extLst>
          </p:cNvPr>
          <p:cNvPicPr>
            <a:picLocks noChangeAspect="1"/>
          </p:cNvPicPr>
          <p:nvPr/>
        </p:nvPicPr>
        <p:blipFill>
          <a:blip r:embed="rId2"/>
          <a:stretch>
            <a:fillRect/>
          </a:stretch>
        </p:blipFill>
        <p:spPr>
          <a:xfrm>
            <a:off x="11096625" y="5372100"/>
            <a:ext cx="1095375" cy="1485900"/>
          </a:xfrm>
          <a:prstGeom prst="rect">
            <a:avLst/>
          </a:prstGeom>
        </p:spPr>
      </p:pic>
      <p:pic>
        <p:nvPicPr>
          <p:cNvPr id="6" name="Εικόνα 5">
            <a:extLst>
              <a:ext uri="{FF2B5EF4-FFF2-40B4-BE49-F238E27FC236}">
                <a16:creationId xmlns:a16="http://schemas.microsoft.com/office/drawing/2014/main" id="{1F661ED6-A20A-4CF6-9D93-585DC6AC6069}"/>
              </a:ext>
            </a:extLst>
          </p:cNvPr>
          <p:cNvPicPr>
            <a:picLocks noChangeAspect="1"/>
          </p:cNvPicPr>
          <p:nvPr/>
        </p:nvPicPr>
        <p:blipFill>
          <a:blip r:embed="rId3"/>
          <a:stretch>
            <a:fillRect/>
          </a:stretch>
        </p:blipFill>
        <p:spPr>
          <a:xfrm>
            <a:off x="0" y="0"/>
            <a:ext cx="12192000" cy="1171977"/>
          </a:xfrm>
          <a:prstGeom prst="rect">
            <a:avLst/>
          </a:prstGeom>
        </p:spPr>
      </p:pic>
      <p:sp>
        <p:nvSpPr>
          <p:cNvPr id="3" name="Θέση αριθμού διαφάνειας 2">
            <a:extLst>
              <a:ext uri="{FF2B5EF4-FFF2-40B4-BE49-F238E27FC236}">
                <a16:creationId xmlns:a16="http://schemas.microsoft.com/office/drawing/2014/main" id="{2A838B7A-2EA1-48DB-8D11-912364C2BD1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920B36-BBFD-404E-8465-89A42E06082A}" type="slidenum">
              <a:rPr kumimoji="0" lang="el-G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l-G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11" name="Εικόνα 9">
            <a:extLst>
              <a:ext uri="{FF2B5EF4-FFF2-40B4-BE49-F238E27FC236}">
                <a16:creationId xmlns:a16="http://schemas.microsoft.com/office/drawing/2014/main" id="{EC56293B-17D7-490E-A3A6-36CCB66A2D9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16430" y="-136525"/>
            <a:ext cx="1655763" cy="1196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Θέση υποσέλιδου 8">
            <a:extLst>
              <a:ext uri="{FF2B5EF4-FFF2-40B4-BE49-F238E27FC236}">
                <a16:creationId xmlns:a16="http://schemas.microsoft.com/office/drawing/2014/main" id="{43147D98-D212-4045-B307-7B12429AC607}"/>
              </a:ext>
            </a:extLst>
          </p:cNvPr>
          <p:cNvSpPr>
            <a:spLocks noGrp="1"/>
          </p:cNvSpPr>
          <p:nvPr>
            <p:ph type="ftr" sz="quarter" idx="11"/>
          </p:nvPr>
        </p:nvSpPr>
        <p:spPr>
          <a:xfrm>
            <a:off x="3748825" y="6491578"/>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ΕΠΙΜΕΛΕΙΑ ΥΛΗΣ: ΒΙΚΥ ΒΑΡΔΑ     vicky.eclass4u@gmail.com</a:t>
            </a:r>
          </a:p>
        </p:txBody>
      </p:sp>
      <p:sp>
        <p:nvSpPr>
          <p:cNvPr id="10" name="TextBox 9">
            <a:extLst>
              <a:ext uri="{FF2B5EF4-FFF2-40B4-BE49-F238E27FC236}">
                <a16:creationId xmlns:a16="http://schemas.microsoft.com/office/drawing/2014/main" id="{0D6FE1DE-C327-466B-B638-77B9EDDD57BB}"/>
              </a:ext>
            </a:extLst>
          </p:cNvPr>
          <p:cNvSpPr txBox="1"/>
          <p:nvPr/>
        </p:nvSpPr>
        <p:spPr>
          <a:xfrm>
            <a:off x="3748825" y="356951"/>
            <a:ext cx="7172459" cy="498663"/>
          </a:xfrm>
          <a:prstGeom prst="rect">
            <a:avLst/>
          </a:prstGeom>
          <a:noFill/>
        </p:spPr>
        <p:txBody>
          <a:bodyPr wrap="square">
            <a:spAutoFit/>
          </a:bodyPr>
          <a:lstStyle/>
          <a:p>
            <a:pPr marL="457200" algn="just">
              <a:lnSpc>
                <a:spcPct val="150000"/>
              </a:lnSpc>
              <a:spcAft>
                <a:spcPts val="800"/>
              </a:spcAft>
            </a:pPr>
            <a:r>
              <a:rPr lang="el-GR" sz="2000" b="1" dirty="0">
                <a:solidFill>
                  <a:srgbClr val="FFFF00"/>
                </a:solidFill>
                <a:effectLst/>
                <a:latin typeface="Times New Roman" panose="02020603050405020304" pitchFamily="18" charset="0"/>
                <a:ea typeface="Arial" panose="020B0604020202020204" pitchFamily="34" charset="0"/>
              </a:rPr>
              <a:t>Η διαδικασία επιλογής διεξάγεται, ανά θέση, ως εξής:</a:t>
            </a:r>
          </a:p>
        </p:txBody>
      </p:sp>
      <p:graphicFrame>
        <p:nvGraphicFramePr>
          <p:cNvPr id="7" name="Πίνακας 6">
            <a:extLst>
              <a:ext uri="{FF2B5EF4-FFF2-40B4-BE49-F238E27FC236}">
                <a16:creationId xmlns:a16="http://schemas.microsoft.com/office/drawing/2014/main" id="{EC43BFC3-9F42-487D-86C6-2D4B9E31D2BE}"/>
              </a:ext>
            </a:extLst>
          </p:cNvPr>
          <p:cNvGraphicFramePr>
            <a:graphicFrameLocks noGrp="1"/>
          </p:cNvGraphicFramePr>
          <p:nvPr>
            <p:extLst>
              <p:ext uri="{D42A27DB-BD31-4B8C-83A1-F6EECF244321}">
                <p14:modId xmlns:p14="http://schemas.microsoft.com/office/powerpoint/2010/main" val="3729166086"/>
              </p:ext>
            </p:extLst>
          </p:nvPr>
        </p:nvGraphicFramePr>
        <p:xfrm>
          <a:off x="0" y="1138357"/>
          <a:ext cx="9316093" cy="5377060"/>
        </p:xfrm>
        <a:graphic>
          <a:graphicData uri="http://schemas.openxmlformats.org/drawingml/2006/table">
            <a:tbl>
              <a:tblPr firstRow="1" firstCol="1" bandRow="1">
                <a:tableStyleId>{D27102A9-8310-4765-A935-A1911B00CA55}</a:tableStyleId>
              </a:tblPr>
              <a:tblGrid>
                <a:gridCol w="9316093">
                  <a:extLst>
                    <a:ext uri="{9D8B030D-6E8A-4147-A177-3AD203B41FA5}">
                      <a16:colId xmlns:a16="http://schemas.microsoft.com/office/drawing/2014/main" val="1967360364"/>
                    </a:ext>
                  </a:extLst>
                </a:gridCol>
              </a:tblGrid>
              <a:tr h="223161">
                <a:tc>
                  <a:txBody>
                    <a:bodyPr/>
                    <a:lstStyle/>
                    <a:p>
                      <a:pPr algn="just">
                        <a:lnSpc>
                          <a:spcPct val="150000"/>
                        </a:lnSpc>
                        <a:spcAft>
                          <a:spcPts val="800"/>
                        </a:spcAft>
                      </a:pPr>
                      <a:r>
                        <a:rPr lang="el-GR" sz="1600" b="0">
                          <a:effectLst/>
                          <a:latin typeface="Times New Roman" panose="02020603050405020304" pitchFamily="18" charset="0"/>
                          <a:cs typeface="Times New Roman" panose="02020603050405020304" pitchFamily="18" charset="0"/>
                        </a:rPr>
                        <a:t>(α) Επιλογή των υποψηφίων που συγκεντρώνουν τα ελάχιστα απαιτούμενα προσόντα. </a:t>
                      </a:r>
                      <a:endParaRPr lang="el-GR" sz="1600" b="0">
                        <a:effectLst/>
                        <a:latin typeface="Times New Roman" panose="02020603050405020304" pitchFamily="18" charset="0"/>
                        <a:ea typeface="Arial" panose="020B0604020202020204" pitchFamily="34" charset="0"/>
                        <a:cs typeface="Times New Roman" panose="02020603050405020304" pitchFamily="18" charset="0"/>
                      </a:endParaRPr>
                    </a:p>
                  </a:txBody>
                  <a:tcPr marL="63391" marR="63391" marT="0" marB="0"/>
                </a:tc>
                <a:extLst>
                  <a:ext uri="{0D108BD9-81ED-4DB2-BD59-A6C34878D82A}">
                    <a16:rowId xmlns:a16="http://schemas.microsoft.com/office/drawing/2014/main" val="1878817962"/>
                  </a:ext>
                </a:extLst>
              </a:tr>
              <a:tr h="1744550">
                <a:tc>
                  <a:txBody>
                    <a:bodyPr/>
                    <a:lstStyle/>
                    <a:p>
                      <a:pPr algn="just">
                        <a:lnSpc>
                          <a:spcPct val="150000"/>
                        </a:lnSpc>
                        <a:spcAft>
                          <a:spcPts val="800"/>
                        </a:spcAft>
                      </a:pPr>
                      <a:r>
                        <a:rPr lang="el-GR" sz="1600" b="0">
                          <a:effectLst/>
                          <a:latin typeface="Times New Roman" panose="02020603050405020304" pitchFamily="18" charset="0"/>
                          <a:cs typeface="Times New Roman" panose="02020603050405020304" pitchFamily="18" charset="0"/>
                        </a:rPr>
                        <a:t>(β) Μοριοδότηση των επιλέξιμων υποψηφίων με βάση τα κριτήρια των περιπτώσεων (α) και (β) της παραγράφου 6 του παρόντος άρθρου. [Σε περίπτωση μεγάλου αριθμού αιτήσεων, η Επιτροπή δύναται να ελέγξει τα δικαιολογητικά και την εν γένει ακρίβεια των δηλώσεων μόνο των υποψηφίων, που σύμφωνα με τα στοιχεία της αίτησής τους κατατάσσονται στους δώδεκα (12) πρώτους υποψηφίους και στη συνέχεια να προχωρήσει σε έλεγχο περαιτέρω υποψηφιοτήτων, εάν προκύψει τέτοια ανάγκη κατά τον έλεγχο των δώδεκα (12) πρώτων υποψηφιοτήτων.]</a:t>
                      </a:r>
                      <a:endParaRPr lang="el-GR" sz="1600" b="0">
                        <a:effectLst/>
                        <a:latin typeface="Times New Roman" panose="02020603050405020304" pitchFamily="18" charset="0"/>
                        <a:ea typeface="Arial" panose="020B0604020202020204" pitchFamily="34" charset="0"/>
                        <a:cs typeface="Times New Roman" panose="02020603050405020304" pitchFamily="18" charset="0"/>
                      </a:endParaRPr>
                    </a:p>
                  </a:txBody>
                  <a:tcPr marL="63391" marR="63391" marT="0" marB="0"/>
                </a:tc>
                <a:extLst>
                  <a:ext uri="{0D108BD9-81ED-4DB2-BD59-A6C34878D82A}">
                    <a16:rowId xmlns:a16="http://schemas.microsoft.com/office/drawing/2014/main" val="2051718205"/>
                  </a:ext>
                </a:extLst>
              </a:tr>
              <a:tr h="223161">
                <a:tc>
                  <a:txBody>
                    <a:bodyPr/>
                    <a:lstStyle/>
                    <a:p>
                      <a:pPr algn="just">
                        <a:lnSpc>
                          <a:spcPct val="150000"/>
                        </a:lnSpc>
                        <a:spcAft>
                          <a:spcPts val="800"/>
                        </a:spcAft>
                      </a:pPr>
                      <a:r>
                        <a:rPr lang="el-GR" sz="1600" b="0">
                          <a:effectLst/>
                          <a:latin typeface="Times New Roman" panose="02020603050405020304" pitchFamily="18" charset="0"/>
                          <a:cs typeface="Times New Roman" panose="02020603050405020304" pitchFamily="18" charset="0"/>
                        </a:rPr>
                        <a:t>(γ) Σύνταξη και ανάρτηση στην ιστοσελίδα του ΑΣΕΠ Προσωρινών Πινάκων</a:t>
                      </a:r>
                      <a:endParaRPr lang="el-GR" sz="1600" b="0">
                        <a:effectLst/>
                        <a:latin typeface="Times New Roman" panose="02020603050405020304" pitchFamily="18" charset="0"/>
                        <a:ea typeface="Arial" panose="020B0604020202020204" pitchFamily="34" charset="0"/>
                        <a:cs typeface="Times New Roman" panose="02020603050405020304" pitchFamily="18" charset="0"/>
                      </a:endParaRPr>
                    </a:p>
                  </a:txBody>
                  <a:tcPr marL="63391" marR="63391" marT="0" marB="0"/>
                </a:tc>
                <a:extLst>
                  <a:ext uri="{0D108BD9-81ED-4DB2-BD59-A6C34878D82A}">
                    <a16:rowId xmlns:a16="http://schemas.microsoft.com/office/drawing/2014/main" val="2081834247"/>
                  </a:ext>
                </a:extLst>
              </a:tr>
              <a:tr h="476725">
                <a:tc>
                  <a:txBody>
                    <a:bodyPr/>
                    <a:lstStyle/>
                    <a:p>
                      <a:pPr algn="just">
                        <a:lnSpc>
                          <a:spcPct val="150000"/>
                        </a:lnSpc>
                        <a:spcAft>
                          <a:spcPts val="800"/>
                        </a:spcAft>
                      </a:pPr>
                      <a:r>
                        <a:rPr lang="el-GR" sz="1600" b="0">
                          <a:effectLst/>
                          <a:latin typeface="Times New Roman" panose="02020603050405020304" pitchFamily="18" charset="0"/>
                          <a:cs typeface="Times New Roman" panose="02020603050405020304" pitchFamily="18" charset="0"/>
                        </a:rPr>
                        <a:t> (δ) Οι υποψήφιοι έχουν αποκλειστική προθεσμία πέντε (5) ημερών προκειμένου να υποβάλουν τυχόν ενστάσεις.</a:t>
                      </a:r>
                      <a:endParaRPr lang="el-GR" sz="1600" b="0">
                        <a:effectLst/>
                        <a:latin typeface="Times New Roman" panose="02020603050405020304" pitchFamily="18" charset="0"/>
                        <a:ea typeface="Arial" panose="020B0604020202020204" pitchFamily="34" charset="0"/>
                        <a:cs typeface="Times New Roman" panose="02020603050405020304" pitchFamily="18" charset="0"/>
                      </a:endParaRPr>
                    </a:p>
                  </a:txBody>
                  <a:tcPr marL="63391" marR="63391" marT="0" marB="0"/>
                </a:tc>
                <a:extLst>
                  <a:ext uri="{0D108BD9-81ED-4DB2-BD59-A6C34878D82A}">
                    <a16:rowId xmlns:a16="http://schemas.microsoft.com/office/drawing/2014/main" val="2891549272"/>
                  </a:ext>
                </a:extLst>
              </a:tr>
              <a:tr h="730290">
                <a:tc>
                  <a:txBody>
                    <a:bodyPr/>
                    <a:lstStyle/>
                    <a:p>
                      <a:pPr algn="just">
                        <a:lnSpc>
                          <a:spcPct val="150000"/>
                        </a:lnSpc>
                        <a:spcAft>
                          <a:spcPts val="800"/>
                        </a:spcAft>
                      </a:pPr>
                      <a:r>
                        <a:rPr lang="el-GR" sz="1600" b="0">
                          <a:effectLst/>
                          <a:latin typeface="Times New Roman" panose="02020603050405020304" pitchFamily="18" charset="0"/>
                          <a:cs typeface="Times New Roman" panose="02020603050405020304" pitchFamily="18" charset="0"/>
                        </a:rPr>
                        <a:t> (ε) Οι ενστάσεις εκδικάζονται από την Επιτροπή εντός προθεσμίας δεκαπέντε (15) ημερών και στη συνέχεια αναρτώνται οι οριστικοί πίνακες αποκλειομένων και επιλέξιμων υποψηφίων με τη βαθμολογία τους.</a:t>
                      </a:r>
                      <a:endParaRPr lang="el-GR" sz="1600" b="0">
                        <a:effectLst/>
                        <a:latin typeface="Times New Roman" panose="02020603050405020304" pitchFamily="18" charset="0"/>
                        <a:ea typeface="Arial" panose="020B0604020202020204" pitchFamily="34" charset="0"/>
                        <a:cs typeface="Times New Roman" panose="02020603050405020304" pitchFamily="18" charset="0"/>
                      </a:endParaRPr>
                    </a:p>
                  </a:txBody>
                  <a:tcPr marL="63391" marR="63391" marT="0" marB="0"/>
                </a:tc>
                <a:extLst>
                  <a:ext uri="{0D108BD9-81ED-4DB2-BD59-A6C34878D82A}">
                    <a16:rowId xmlns:a16="http://schemas.microsoft.com/office/drawing/2014/main" val="2366595403"/>
                  </a:ext>
                </a:extLst>
              </a:tr>
              <a:tr h="476725">
                <a:tc>
                  <a:txBody>
                    <a:bodyPr/>
                    <a:lstStyle/>
                    <a:p>
                      <a:pPr algn="just">
                        <a:lnSpc>
                          <a:spcPct val="150000"/>
                        </a:lnSpc>
                        <a:spcAft>
                          <a:spcPts val="800"/>
                        </a:spcAft>
                      </a:pPr>
                      <a:r>
                        <a:rPr lang="el-GR" sz="1600" b="0">
                          <a:effectLst/>
                          <a:latin typeface="Times New Roman" panose="02020603050405020304" pitchFamily="18" charset="0"/>
                          <a:cs typeface="Times New Roman" panose="02020603050405020304" pitchFamily="18" charset="0"/>
                        </a:rPr>
                        <a:t>(στ) Στη συνέχεια, η Επιτροπή καλεί σε συνέντευξη τους επτά (7) πρώτους σε βαθμολογία υποψηφίους.</a:t>
                      </a:r>
                      <a:endParaRPr lang="el-GR" sz="1600" b="0">
                        <a:effectLst/>
                        <a:latin typeface="Times New Roman" panose="02020603050405020304" pitchFamily="18" charset="0"/>
                        <a:ea typeface="Arial" panose="020B0604020202020204" pitchFamily="34" charset="0"/>
                        <a:cs typeface="Times New Roman" panose="02020603050405020304" pitchFamily="18" charset="0"/>
                      </a:endParaRPr>
                    </a:p>
                  </a:txBody>
                  <a:tcPr marL="63391" marR="63391" marT="0" marB="0"/>
                </a:tc>
                <a:extLst>
                  <a:ext uri="{0D108BD9-81ED-4DB2-BD59-A6C34878D82A}">
                    <a16:rowId xmlns:a16="http://schemas.microsoft.com/office/drawing/2014/main" val="1892509075"/>
                  </a:ext>
                </a:extLst>
              </a:tr>
              <a:tr h="476725">
                <a:tc>
                  <a:txBody>
                    <a:bodyPr/>
                    <a:lstStyle/>
                    <a:p>
                      <a:pPr algn="just">
                        <a:lnSpc>
                          <a:spcPct val="150000"/>
                        </a:lnSpc>
                        <a:spcAft>
                          <a:spcPts val="800"/>
                        </a:spcAft>
                      </a:pPr>
                      <a:r>
                        <a:rPr lang="el-GR" sz="1600" b="0" dirty="0">
                          <a:effectLst/>
                          <a:latin typeface="Times New Roman" panose="02020603050405020304" pitchFamily="18" charset="0"/>
                          <a:cs typeface="Times New Roman" panose="02020603050405020304" pitchFamily="18" charset="0"/>
                        </a:rPr>
                        <a:t>[</a:t>
                      </a:r>
                      <a:r>
                        <a:rPr lang="el-GR" sz="1600" b="0" u="sng" dirty="0">
                          <a:solidFill>
                            <a:srgbClr val="0563C1"/>
                          </a:solidFill>
                          <a:effectLst/>
                          <a:latin typeface="Times New Roman" panose="02020603050405020304" pitchFamily="18" charset="0"/>
                          <a:cs typeface="Times New Roman" panose="02020603050405020304" pitchFamily="18" charset="0"/>
                          <a:hlinkClick r:id="rId5"/>
                        </a:rPr>
                        <a:t>https://www.lawspot.gr/nomikes-plirofories/nomothesia/n-4622-2019/arthro-36-nomos-4622-2019-ypiresiakoi-grammateis</a:t>
                      </a:r>
                      <a:r>
                        <a:rPr lang="el-GR" sz="1600" b="0" dirty="0">
                          <a:effectLst/>
                          <a:latin typeface="Times New Roman" panose="02020603050405020304" pitchFamily="18" charset="0"/>
                          <a:cs typeface="Times New Roman" panose="02020603050405020304" pitchFamily="18" charset="0"/>
                        </a:rPr>
                        <a:t> ]</a:t>
                      </a:r>
                      <a:endParaRPr lang="el-GR" sz="1600" b="0" dirty="0">
                        <a:effectLst/>
                        <a:latin typeface="Times New Roman" panose="02020603050405020304" pitchFamily="18" charset="0"/>
                        <a:ea typeface="Arial" panose="020B0604020202020204" pitchFamily="34" charset="0"/>
                        <a:cs typeface="Times New Roman" panose="02020603050405020304" pitchFamily="18" charset="0"/>
                      </a:endParaRPr>
                    </a:p>
                  </a:txBody>
                  <a:tcPr marL="63391" marR="63391" marT="0" marB="0"/>
                </a:tc>
                <a:extLst>
                  <a:ext uri="{0D108BD9-81ED-4DB2-BD59-A6C34878D82A}">
                    <a16:rowId xmlns:a16="http://schemas.microsoft.com/office/drawing/2014/main" val="1168652419"/>
                  </a:ext>
                </a:extLst>
              </a:tr>
            </a:tbl>
          </a:graphicData>
        </a:graphic>
      </p:graphicFrame>
    </p:spTree>
    <p:extLst>
      <p:ext uri="{BB962C8B-B14F-4D97-AF65-F5344CB8AC3E}">
        <p14:creationId xmlns:p14="http://schemas.microsoft.com/office/powerpoint/2010/main" val="42904237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1CE40CC3-1E41-45F3-B77E-0F8F1A397E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71977"/>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3CD1EA40-7116-4FCB-9369-70F29FAA91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171977"/>
            <a:ext cx="6592824" cy="323398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5C9D32F5-F42D-4550-8CE6-469791FDAC1E}"/>
              </a:ext>
            </a:extLst>
          </p:cNvPr>
          <p:cNvSpPr txBox="1"/>
          <p:nvPr/>
        </p:nvSpPr>
        <p:spPr>
          <a:xfrm>
            <a:off x="1166648" y="1827568"/>
            <a:ext cx="4929352" cy="2315616"/>
          </a:xfrm>
          <a:prstGeom prst="rect">
            <a:avLst/>
          </a:prstGeom>
        </p:spPr>
        <p:txBody>
          <a:bodyPr vert="horz" lIns="91440" tIns="45720" rIns="91440" bIns="45720" rtlCol="0" anchor="ctr">
            <a:normAutofit/>
          </a:bodyPr>
          <a:lstStyle/>
          <a:p>
            <a:pPr eaLnBrk="1" hangingPunct="1">
              <a:lnSpc>
                <a:spcPct val="90000"/>
              </a:lnSpc>
              <a:spcAft>
                <a:spcPts val="600"/>
              </a:spcAft>
            </a:pPr>
            <a:r>
              <a:rPr lang="en-US" sz="3700" b="1" kern="1200" dirty="0" err="1">
                <a:solidFill>
                  <a:schemeClr val="tx1"/>
                </a:solidFill>
                <a:effectLst/>
                <a:latin typeface="+mj-lt"/>
                <a:ea typeface="+mj-ea"/>
                <a:cs typeface="+mj-cs"/>
              </a:rPr>
              <a:t>Γενικοί</a:t>
            </a:r>
            <a:r>
              <a:rPr lang="en-US" sz="3700" b="1" kern="1200" dirty="0">
                <a:solidFill>
                  <a:schemeClr val="tx1"/>
                </a:solidFill>
                <a:effectLst/>
                <a:latin typeface="+mj-lt"/>
                <a:ea typeface="+mj-ea"/>
                <a:cs typeface="+mj-cs"/>
              </a:rPr>
              <a:t> ή </a:t>
            </a:r>
            <a:r>
              <a:rPr lang="en-US" sz="3700" b="1" kern="1200" dirty="0" err="1">
                <a:solidFill>
                  <a:schemeClr val="tx1"/>
                </a:solidFill>
                <a:effectLst/>
                <a:latin typeface="+mj-lt"/>
                <a:ea typeface="+mj-ea"/>
                <a:cs typeface="+mj-cs"/>
              </a:rPr>
              <a:t>Ειδικοί</a:t>
            </a:r>
            <a:r>
              <a:rPr lang="en-US" sz="3700" b="1" kern="1200" dirty="0">
                <a:solidFill>
                  <a:schemeClr val="tx1"/>
                </a:solidFill>
                <a:effectLst/>
                <a:latin typeface="+mj-lt"/>
                <a:ea typeface="+mj-ea"/>
                <a:cs typeface="+mj-cs"/>
              </a:rPr>
              <a:t> Γρα</a:t>
            </a:r>
            <a:r>
              <a:rPr lang="en-US" sz="3700" b="1" kern="1200" dirty="0" err="1">
                <a:solidFill>
                  <a:schemeClr val="tx1"/>
                </a:solidFill>
                <a:effectLst/>
                <a:latin typeface="+mj-lt"/>
                <a:ea typeface="+mj-ea"/>
                <a:cs typeface="+mj-cs"/>
              </a:rPr>
              <a:t>μμ</a:t>
            </a:r>
            <a:r>
              <a:rPr lang="en-US" sz="3700" b="1" kern="1200" dirty="0">
                <a:solidFill>
                  <a:schemeClr val="tx1"/>
                </a:solidFill>
                <a:effectLst/>
                <a:latin typeface="+mj-lt"/>
                <a:ea typeface="+mj-ea"/>
                <a:cs typeface="+mj-cs"/>
              </a:rPr>
              <a:t>ατείς </a:t>
            </a:r>
          </a:p>
          <a:p>
            <a:pPr eaLnBrk="1" hangingPunct="1">
              <a:lnSpc>
                <a:spcPct val="90000"/>
              </a:lnSpc>
              <a:spcAft>
                <a:spcPts val="600"/>
              </a:spcAft>
            </a:pPr>
            <a:r>
              <a:rPr lang="en-US" sz="3700" b="1" kern="1200" dirty="0">
                <a:solidFill>
                  <a:schemeClr val="tx1"/>
                </a:solidFill>
                <a:effectLst/>
                <a:latin typeface="+mj-lt"/>
                <a:ea typeface="+mj-ea"/>
                <a:cs typeface="+mj-cs"/>
              </a:rPr>
              <a:t>[</a:t>
            </a:r>
            <a:r>
              <a:rPr lang="en-US" sz="3700" b="1" kern="1200" dirty="0" err="1">
                <a:solidFill>
                  <a:schemeClr val="tx1"/>
                </a:solidFill>
                <a:effectLst/>
                <a:latin typeface="+mj-lt"/>
                <a:ea typeface="+mj-ea"/>
                <a:cs typeface="+mj-cs"/>
              </a:rPr>
              <a:t>Άρθρο</a:t>
            </a:r>
            <a:r>
              <a:rPr lang="en-US" sz="3700" b="1" kern="1200" dirty="0">
                <a:solidFill>
                  <a:schemeClr val="tx1"/>
                </a:solidFill>
                <a:effectLst/>
                <a:latin typeface="+mj-lt"/>
                <a:ea typeface="+mj-ea"/>
                <a:cs typeface="+mj-cs"/>
              </a:rPr>
              <a:t> 41- 42 Ν.4622/2019] </a:t>
            </a:r>
          </a:p>
        </p:txBody>
      </p:sp>
      <p:sp>
        <p:nvSpPr>
          <p:cNvPr id="21" name="Rectangle 20">
            <a:extLst>
              <a:ext uri="{FF2B5EF4-FFF2-40B4-BE49-F238E27FC236}">
                <a16:creationId xmlns:a16="http://schemas.microsoft.com/office/drawing/2014/main" id="{BF647E38-F93D-4661-8D77-CE13EEB65B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71978"/>
            <a:ext cx="606972" cy="3233984"/>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3" name="Group 22">
            <a:extLst>
              <a:ext uri="{FF2B5EF4-FFF2-40B4-BE49-F238E27FC236}">
                <a16:creationId xmlns:a16="http://schemas.microsoft.com/office/drawing/2014/main" id="{B68A5F4D-46FB-44CE-A8BA-0A5F845A698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88720" y="1245129"/>
            <a:ext cx="1178966" cy="232963"/>
            <a:chOff x="7763256" y="73152"/>
            <a:chExt cx="1178966" cy="232963"/>
          </a:xfrm>
        </p:grpSpPr>
        <p:sp>
          <p:nvSpPr>
            <p:cNvPr id="24" name="Rectangle 64">
              <a:extLst>
                <a:ext uri="{FF2B5EF4-FFF2-40B4-BE49-F238E27FC236}">
                  <a16:creationId xmlns:a16="http://schemas.microsoft.com/office/drawing/2014/main" id="{DA0BA929-3A2D-414C-AB43-7F7ED97B687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263077"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66">
              <a:extLst>
                <a:ext uri="{FF2B5EF4-FFF2-40B4-BE49-F238E27FC236}">
                  <a16:creationId xmlns:a16="http://schemas.microsoft.com/office/drawing/2014/main" id="{A6D9857C-A8EA-4406-8EC2-735B20F47C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263077"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64">
              <a:extLst>
                <a:ext uri="{FF2B5EF4-FFF2-40B4-BE49-F238E27FC236}">
                  <a16:creationId xmlns:a16="http://schemas.microsoft.com/office/drawing/2014/main" id="{577FBA2E-B94C-403A-A7B9-717DF726DF1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138122"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66">
              <a:extLst>
                <a:ext uri="{FF2B5EF4-FFF2-40B4-BE49-F238E27FC236}">
                  <a16:creationId xmlns:a16="http://schemas.microsoft.com/office/drawing/2014/main" id="{0A3DFCB3-7ECF-433E-B380-B7AB668945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138122"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64">
              <a:extLst>
                <a:ext uri="{FF2B5EF4-FFF2-40B4-BE49-F238E27FC236}">
                  <a16:creationId xmlns:a16="http://schemas.microsoft.com/office/drawing/2014/main" id="{346DF3A4-A894-4A71-B3C6-A214D6FB89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13167"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66">
              <a:extLst>
                <a:ext uri="{FF2B5EF4-FFF2-40B4-BE49-F238E27FC236}">
                  <a16:creationId xmlns:a16="http://schemas.microsoft.com/office/drawing/2014/main" id="{3C907C15-143D-461B-9EE5-07F336390D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13167"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64">
              <a:extLst>
                <a:ext uri="{FF2B5EF4-FFF2-40B4-BE49-F238E27FC236}">
                  <a16:creationId xmlns:a16="http://schemas.microsoft.com/office/drawing/2014/main" id="{799DF898-1E06-4C98-A2AE-390B87B9C0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88211"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66">
              <a:extLst>
                <a:ext uri="{FF2B5EF4-FFF2-40B4-BE49-F238E27FC236}">
                  <a16:creationId xmlns:a16="http://schemas.microsoft.com/office/drawing/2014/main" id="{DE402548-BBE5-4A4D-83CE-9E643AEF05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88211"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64">
              <a:extLst>
                <a:ext uri="{FF2B5EF4-FFF2-40B4-BE49-F238E27FC236}">
                  <a16:creationId xmlns:a16="http://schemas.microsoft.com/office/drawing/2014/main" id="{C5B994E1-F042-427B-8679-0C744AF1C3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63256"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66">
              <a:extLst>
                <a:ext uri="{FF2B5EF4-FFF2-40B4-BE49-F238E27FC236}">
                  <a16:creationId xmlns:a16="http://schemas.microsoft.com/office/drawing/2014/main" id="{D4B9CB2D-0F48-4142-B9B0-CB2292A490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63256"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64">
              <a:extLst>
                <a:ext uri="{FF2B5EF4-FFF2-40B4-BE49-F238E27FC236}">
                  <a16:creationId xmlns:a16="http://schemas.microsoft.com/office/drawing/2014/main" id="{8EA4F50F-B0E0-4AAC-8785-13AEB87A39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887854"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66">
              <a:extLst>
                <a:ext uri="{FF2B5EF4-FFF2-40B4-BE49-F238E27FC236}">
                  <a16:creationId xmlns:a16="http://schemas.microsoft.com/office/drawing/2014/main" id="{6C329F79-4478-4D05-AE62-CDFCDFC915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887854"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64">
              <a:extLst>
                <a:ext uri="{FF2B5EF4-FFF2-40B4-BE49-F238E27FC236}">
                  <a16:creationId xmlns:a16="http://schemas.microsoft.com/office/drawing/2014/main" id="{9D01B39C-F416-4321-8A00-06BC31C6FF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762899"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66">
              <a:extLst>
                <a:ext uri="{FF2B5EF4-FFF2-40B4-BE49-F238E27FC236}">
                  <a16:creationId xmlns:a16="http://schemas.microsoft.com/office/drawing/2014/main" id="{26CDE4B4-2FBF-4CDC-815F-A7B890C280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762899"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64">
              <a:extLst>
                <a:ext uri="{FF2B5EF4-FFF2-40B4-BE49-F238E27FC236}">
                  <a16:creationId xmlns:a16="http://schemas.microsoft.com/office/drawing/2014/main" id="{E88C3C0A-0A13-47FD-853C-FDF2AEC36B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37944"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66">
              <a:extLst>
                <a:ext uri="{FF2B5EF4-FFF2-40B4-BE49-F238E27FC236}">
                  <a16:creationId xmlns:a16="http://schemas.microsoft.com/office/drawing/2014/main" id="{677D9A00-7F3E-40C2-A113-B8D6C9E29D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37944"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64">
              <a:extLst>
                <a:ext uri="{FF2B5EF4-FFF2-40B4-BE49-F238E27FC236}">
                  <a16:creationId xmlns:a16="http://schemas.microsoft.com/office/drawing/2014/main" id="{FAEA1177-9612-466B-B0B9-72A8917D22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512988"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66">
              <a:extLst>
                <a:ext uri="{FF2B5EF4-FFF2-40B4-BE49-F238E27FC236}">
                  <a16:creationId xmlns:a16="http://schemas.microsoft.com/office/drawing/2014/main" id="{7844A4A7-47C2-4B2B-AA56-817110CE00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512988"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64">
              <a:extLst>
                <a:ext uri="{FF2B5EF4-FFF2-40B4-BE49-F238E27FC236}">
                  <a16:creationId xmlns:a16="http://schemas.microsoft.com/office/drawing/2014/main" id="{80D1B2EA-3417-421C-AB70-EB226BD49E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88033"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66">
              <a:extLst>
                <a:ext uri="{FF2B5EF4-FFF2-40B4-BE49-F238E27FC236}">
                  <a16:creationId xmlns:a16="http://schemas.microsoft.com/office/drawing/2014/main" id="{E44EF9C3-B54E-4017-93FC-6C90C33A2E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88033"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Rectangle 44">
            <a:extLst>
              <a:ext uri="{FF2B5EF4-FFF2-40B4-BE49-F238E27FC236}">
                <a16:creationId xmlns:a16="http://schemas.microsoft.com/office/drawing/2014/main" id="{D6C80E47-971C-437F-B030-191115B01D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405961"/>
            <a:ext cx="606971" cy="36240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Θέση αριθμού διαφάνειας 2">
            <a:extLst>
              <a:ext uri="{FF2B5EF4-FFF2-40B4-BE49-F238E27FC236}">
                <a16:creationId xmlns:a16="http://schemas.microsoft.com/office/drawing/2014/main" id="{2A838B7A-2EA1-48DB-8D11-912364C2BD1D}"/>
              </a:ext>
            </a:extLst>
          </p:cNvPr>
          <p:cNvSpPr>
            <a:spLocks noGrp="1"/>
          </p:cNvSpPr>
          <p:nvPr>
            <p:ph type="sldNum" sz="quarter" idx="12"/>
          </p:nvPr>
        </p:nvSpPr>
        <p:spPr>
          <a:xfrm>
            <a:off x="74885" y="3057872"/>
            <a:ext cx="457200" cy="365125"/>
          </a:xfrm>
        </p:spPr>
        <p:txBody>
          <a:bodyPr vert="horz" lIns="91440" tIns="45720" rIns="91440" bIns="45720" rtlCol="0" anchor="ctr">
            <a:normAutofit/>
          </a:bodyPr>
          <a:lstStyle/>
          <a:p>
            <a:pPr marR="0" lvl="0" indent="0" algn="ctr" fontAlgn="auto">
              <a:spcBef>
                <a:spcPts val="0"/>
              </a:spcBef>
              <a:spcAft>
                <a:spcPts val="600"/>
              </a:spcAft>
              <a:buClrTx/>
              <a:buSzTx/>
              <a:buFontTx/>
              <a:buNone/>
              <a:tabLst/>
              <a:defRPr/>
            </a:pPr>
            <a:fld id="{D9920B36-BBFD-404E-8465-89A42E06082A}" type="slidenum">
              <a:rPr kumimoji="0" lang="en-US" b="0" i="0" u="none" strike="noStrike" cap="none" spc="0" normalizeH="0" baseline="0" noProof="0">
                <a:ln>
                  <a:noFill/>
                </a:ln>
                <a:solidFill>
                  <a:srgbClr val="FFFFFF"/>
                </a:solidFill>
                <a:effectLst/>
                <a:uLnTx/>
                <a:uFillTx/>
              </a:rPr>
              <a:pPr marR="0" lvl="0" indent="0" algn="ctr" fontAlgn="auto">
                <a:spcBef>
                  <a:spcPts val="0"/>
                </a:spcBef>
                <a:spcAft>
                  <a:spcPts val="600"/>
                </a:spcAft>
                <a:buClrTx/>
                <a:buSzTx/>
                <a:buFontTx/>
                <a:buNone/>
                <a:tabLst/>
                <a:defRPr/>
              </a:pPr>
              <a:t>24</a:t>
            </a:fld>
            <a:endParaRPr kumimoji="0" lang="en-US" b="0" i="0" u="none" strike="noStrike" cap="none" spc="0" normalizeH="0" baseline="0" noProof="0">
              <a:ln>
                <a:noFill/>
              </a:ln>
              <a:solidFill>
                <a:srgbClr val="FFFFFF"/>
              </a:solidFill>
              <a:effectLst/>
              <a:uLnTx/>
              <a:uFillTx/>
            </a:endParaRPr>
          </a:p>
        </p:txBody>
      </p:sp>
      <p:sp>
        <p:nvSpPr>
          <p:cNvPr id="12" name="TextBox 11">
            <a:extLst>
              <a:ext uri="{FF2B5EF4-FFF2-40B4-BE49-F238E27FC236}">
                <a16:creationId xmlns:a16="http://schemas.microsoft.com/office/drawing/2014/main" id="{74B17E77-0E63-45F3-B96C-8F55B2ABEB78}"/>
              </a:ext>
            </a:extLst>
          </p:cNvPr>
          <p:cNvSpPr txBox="1"/>
          <p:nvPr/>
        </p:nvSpPr>
        <p:spPr>
          <a:xfrm>
            <a:off x="7014555" y="678665"/>
            <a:ext cx="4496426" cy="5957789"/>
          </a:xfrm>
          <a:prstGeom prst="rect">
            <a:avLst/>
          </a:prstGeom>
        </p:spPr>
        <p:txBody>
          <a:bodyPr vert="horz" lIns="91440" tIns="45720" rIns="91440" bIns="45720" rtlCol="0" anchor="ctr">
            <a:normAutofit/>
          </a:bodyPr>
          <a:lstStyle/>
          <a:p>
            <a:pPr indent="-228600" eaLnBrk="1" hangingPunct="1">
              <a:lnSpc>
                <a:spcPct val="90000"/>
              </a:lnSpc>
              <a:spcAft>
                <a:spcPts val="800"/>
              </a:spcAft>
              <a:buFont typeface="Arial" panose="020B0604020202020204" pitchFamily="34" charset="0"/>
              <a:buChar char="•"/>
            </a:pPr>
            <a:r>
              <a:rPr lang="en-US" dirty="0">
                <a:effectLst/>
                <a:latin typeface="+mn-lt"/>
              </a:rPr>
              <a:t>Τοπ</a:t>
            </a:r>
            <a:r>
              <a:rPr lang="en-US" dirty="0" err="1">
                <a:effectLst/>
                <a:latin typeface="+mn-lt"/>
              </a:rPr>
              <a:t>οθετούντ</a:t>
            </a:r>
            <a:r>
              <a:rPr lang="en-US" dirty="0">
                <a:effectLst/>
                <a:latin typeface="+mn-lt"/>
              </a:rPr>
              <a:t>αι πρόσωπα τα οποία διαθέτουν κατ’ ελάχιστον:</a:t>
            </a:r>
          </a:p>
          <a:p>
            <a:pPr indent="-228600" eaLnBrk="1" hangingPunct="1">
              <a:lnSpc>
                <a:spcPct val="90000"/>
              </a:lnSpc>
              <a:spcAft>
                <a:spcPts val="800"/>
              </a:spcAft>
              <a:buFont typeface="Arial" panose="020B0604020202020204" pitchFamily="34" charset="0"/>
              <a:buChar char="•"/>
            </a:pPr>
            <a:endParaRPr lang="en-US" dirty="0">
              <a:effectLst/>
              <a:latin typeface="+mn-lt"/>
            </a:endParaRPr>
          </a:p>
          <a:p>
            <a:pPr indent="-228600" eaLnBrk="1" hangingPunct="1">
              <a:lnSpc>
                <a:spcPct val="90000"/>
              </a:lnSpc>
              <a:spcAft>
                <a:spcPts val="800"/>
              </a:spcAft>
              <a:buFont typeface="Arial" panose="020B0604020202020204" pitchFamily="34" charset="0"/>
              <a:buChar char="•"/>
            </a:pPr>
            <a:r>
              <a:rPr lang="en-US" dirty="0">
                <a:effectLst/>
                <a:latin typeface="+mn-lt"/>
              </a:rPr>
              <a:t>α) </a:t>
            </a:r>
            <a:r>
              <a:rPr lang="en-US" dirty="0" err="1">
                <a:effectLst/>
                <a:latin typeface="+mn-lt"/>
              </a:rPr>
              <a:t>Πτυχίο</a:t>
            </a:r>
            <a:r>
              <a:rPr lang="en-US" dirty="0">
                <a:effectLst/>
                <a:latin typeface="+mn-lt"/>
              </a:rPr>
              <a:t> </a:t>
            </a:r>
            <a:r>
              <a:rPr lang="en-US" dirty="0" err="1">
                <a:effectLst/>
                <a:latin typeface="+mn-lt"/>
              </a:rPr>
              <a:t>Ανώτ</a:t>
            </a:r>
            <a:r>
              <a:rPr lang="en-US" dirty="0">
                <a:effectLst/>
                <a:latin typeface="+mn-lt"/>
              </a:rPr>
              <a:t>ατου Εκπαιδευτικού Ιδρύματος της ημεδαπής ή ισότιμο αντίστοιχης ειδικότητας σχολών της αλλοδαπής, </a:t>
            </a:r>
          </a:p>
          <a:p>
            <a:pPr indent="-228600" eaLnBrk="1" hangingPunct="1">
              <a:lnSpc>
                <a:spcPct val="90000"/>
              </a:lnSpc>
              <a:spcAft>
                <a:spcPts val="800"/>
              </a:spcAft>
              <a:buFont typeface="Arial" panose="020B0604020202020204" pitchFamily="34" charset="0"/>
              <a:buChar char="•"/>
            </a:pPr>
            <a:endParaRPr lang="en-US" dirty="0">
              <a:effectLst/>
              <a:latin typeface="+mn-lt"/>
            </a:endParaRPr>
          </a:p>
          <a:p>
            <a:pPr indent="-228600" eaLnBrk="1" hangingPunct="1">
              <a:lnSpc>
                <a:spcPct val="90000"/>
              </a:lnSpc>
              <a:spcAft>
                <a:spcPts val="800"/>
              </a:spcAft>
              <a:buFont typeface="Arial" panose="020B0604020202020204" pitchFamily="34" charset="0"/>
              <a:buChar char="•"/>
            </a:pPr>
            <a:r>
              <a:rPr lang="en-US" dirty="0">
                <a:effectLst/>
                <a:latin typeface="+mn-lt"/>
              </a:rPr>
              <a:t>(β) π</a:t>
            </a:r>
            <a:r>
              <a:rPr lang="en-US" dirty="0" err="1">
                <a:effectLst/>
                <a:latin typeface="+mn-lt"/>
              </a:rPr>
              <a:t>ολύ</a:t>
            </a:r>
            <a:r>
              <a:rPr lang="en-US" dirty="0">
                <a:effectLst/>
                <a:latin typeface="+mn-lt"/>
              </a:rPr>
              <a:t> κα</a:t>
            </a:r>
            <a:r>
              <a:rPr lang="en-US" dirty="0" err="1">
                <a:effectLst/>
                <a:latin typeface="+mn-lt"/>
              </a:rPr>
              <a:t>λή</a:t>
            </a:r>
            <a:r>
              <a:rPr lang="en-US" dirty="0">
                <a:effectLst/>
                <a:latin typeface="+mn-lt"/>
              </a:rPr>
              <a:t> </a:t>
            </a:r>
            <a:r>
              <a:rPr lang="en-US" dirty="0" err="1">
                <a:effectLst/>
                <a:latin typeface="+mn-lt"/>
              </a:rPr>
              <a:t>γνώση</a:t>
            </a:r>
            <a:r>
              <a:rPr lang="en-US" dirty="0">
                <a:effectLst/>
                <a:latin typeface="+mn-lt"/>
              </a:rPr>
              <a:t> </a:t>
            </a:r>
            <a:r>
              <a:rPr lang="en-US" dirty="0" err="1">
                <a:effectLst/>
                <a:latin typeface="+mn-lt"/>
              </a:rPr>
              <a:t>μι</a:t>
            </a:r>
            <a:r>
              <a:rPr lang="en-US" dirty="0">
                <a:effectLst/>
                <a:latin typeface="+mn-lt"/>
              </a:rPr>
              <a:t>ας τουλάχιστον γλώσσας της Ε.Ε., </a:t>
            </a:r>
          </a:p>
          <a:p>
            <a:pPr indent="-228600" eaLnBrk="1" hangingPunct="1">
              <a:lnSpc>
                <a:spcPct val="90000"/>
              </a:lnSpc>
              <a:spcAft>
                <a:spcPts val="800"/>
              </a:spcAft>
              <a:buFont typeface="Arial" panose="020B0604020202020204" pitchFamily="34" charset="0"/>
              <a:buChar char="•"/>
            </a:pPr>
            <a:endParaRPr lang="en-US" dirty="0">
              <a:effectLst/>
              <a:latin typeface="+mn-lt"/>
            </a:endParaRPr>
          </a:p>
          <a:p>
            <a:pPr indent="-228600" eaLnBrk="1" hangingPunct="1">
              <a:lnSpc>
                <a:spcPct val="90000"/>
              </a:lnSpc>
              <a:spcAft>
                <a:spcPts val="800"/>
              </a:spcAft>
              <a:buFont typeface="Arial" panose="020B0604020202020204" pitchFamily="34" charset="0"/>
              <a:buChar char="•"/>
            </a:pPr>
            <a:r>
              <a:rPr lang="en-US" dirty="0">
                <a:effectLst/>
                <a:latin typeface="+mn-lt"/>
              </a:rPr>
              <a:t>(γ) </a:t>
            </a:r>
            <a:r>
              <a:rPr lang="en-US" dirty="0" err="1">
                <a:effectLst/>
                <a:latin typeface="+mn-lt"/>
              </a:rPr>
              <a:t>ισχυρό</a:t>
            </a:r>
            <a:r>
              <a:rPr lang="en-US" dirty="0">
                <a:effectLst/>
                <a:latin typeface="+mn-lt"/>
              </a:rPr>
              <a:t> </a:t>
            </a:r>
            <a:r>
              <a:rPr lang="en-US" dirty="0" err="1">
                <a:effectLst/>
                <a:latin typeface="+mn-lt"/>
              </a:rPr>
              <a:t>ιστορικό</a:t>
            </a:r>
            <a:r>
              <a:rPr lang="en-US" dirty="0">
                <a:effectLst/>
                <a:latin typeface="+mn-lt"/>
              </a:rPr>
              <a:t> </a:t>
            </a:r>
            <a:r>
              <a:rPr lang="en-US" dirty="0" err="1">
                <a:effectLst/>
                <a:latin typeface="+mn-lt"/>
              </a:rPr>
              <a:t>φορολογικής</a:t>
            </a:r>
            <a:r>
              <a:rPr lang="en-US" dirty="0">
                <a:effectLst/>
                <a:latin typeface="+mn-lt"/>
              </a:rPr>
              <a:t> </a:t>
            </a:r>
            <a:r>
              <a:rPr lang="en-US" dirty="0" err="1">
                <a:effectLst/>
                <a:latin typeface="+mn-lt"/>
              </a:rPr>
              <a:t>συμμόρφωσης</a:t>
            </a:r>
            <a:r>
              <a:rPr lang="en-US" dirty="0">
                <a:effectLst/>
                <a:latin typeface="+mn-lt"/>
              </a:rPr>
              <a:t>. </a:t>
            </a:r>
          </a:p>
        </p:txBody>
      </p:sp>
      <p:pic>
        <p:nvPicPr>
          <p:cNvPr id="6" name="Εικόνα 5">
            <a:extLst>
              <a:ext uri="{FF2B5EF4-FFF2-40B4-BE49-F238E27FC236}">
                <a16:creationId xmlns:a16="http://schemas.microsoft.com/office/drawing/2014/main" id="{1F661ED6-A20A-4CF6-9D93-585DC6AC6069}"/>
              </a:ext>
            </a:extLst>
          </p:cNvPr>
          <p:cNvPicPr>
            <a:picLocks noChangeAspect="1"/>
          </p:cNvPicPr>
          <p:nvPr/>
        </p:nvPicPr>
        <p:blipFill>
          <a:blip r:embed="rId2"/>
          <a:stretch>
            <a:fillRect/>
          </a:stretch>
        </p:blipFill>
        <p:spPr>
          <a:xfrm>
            <a:off x="0" y="0"/>
            <a:ext cx="12192000" cy="1171977"/>
          </a:xfrm>
          <a:prstGeom prst="rect">
            <a:avLst/>
          </a:prstGeom>
        </p:spPr>
      </p:pic>
      <p:pic>
        <p:nvPicPr>
          <p:cNvPr id="44" name="Εικόνα 9">
            <a:extLst>
              <a:ext uri="{FF2B5EF4-FFF2-40B4-BE49-F238E27FC236}">
                <a16:creationId xmlns:a16="http://schemas.microsoft.com/office/drawing/2014/main" id="{DB515804-1861-46C2-B4AF-6735F98DA3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16430" y="-136525"/>
            <a:ext cx="1655763" cy="1196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 name="Θέση υποσέλιδου 8">
            <a:extLst>
              <a:ext uri="{FF2B5EF4-FFF2-40B4-BE49-F238E27FC236}">
                <a16:creationId xmlns:a16="http://schemas.microsoft.com/office/drawing/2014/main" id="{BD904F3E-4CA5-4F74-BF87-A9F165C5E461}"/>
              </a:ext>
            </a:extLst>
          </p:cNvPr>
          <p:cNvSpPr>
            <a:spLocks noGrp="1"/>
          </p:cNvSpPr>
          <p:nvPr>
            <p:ph type="ftr" sz="quarter" idx="11"/>
          </p:nvPr>
        </p:nvSpPr>
        <p:spPr>
          <a:xfrm>
            <a:off x="3890493" y="7613679"/>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ΕΠΙΜΕΛΕΙΑ ΥΛΗΣ: ΒΙΚΥ ΒΑΡΔΑ     vicky.eclass4u@gmail.com</a:t>
            </a:r>
          </a:p>
        </p:txBody>
      </p:sp>
    </p:spTree>
    <p:extLst>
      <p:ext uri="{BB962C8B-B14F-4D97-AF65-F5344CB8AC3E}">
        <p14:creationId xmlns:p14="http://schemas.microsoft.com/office/powerpoint/2010/main" val="32469729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Εικόνα 7">
            <a:extLst>
              <a:ext uri="{FF2B5EF4-FFF2-40B4-BE49-F238E27FC236}">
                <a16:creationId xmlns:a16="http://schemas.microsoft.com/office/drawing/2014/main" id="{D0DA43B8-0005-4FB9-861A-B255C871BC5D}"/>
              </a:ext>
            </a:extLst>
          </p:cNvPr>
          <p:cNvPicPr>
            <a:picLocks noChangeAspect="1"/>
          </p:cNvPicPr>
          <p:nvPr/>
        </p:nvPicPr>
        <p:blipFill>
          <a:blip r:embed="rId2"/>
          <a:stretch>
            <a:fillRect/>
          </a:stretch>
        </p:blipFill>
        <p:spPr>
          <a:xfrm>
            <a:off x="11096625" y="5372100"/>
            <a:ext cx="1095375" cy="1485900"/>
          </a:xfrm>
          <a:prstGeom prst="rect">
            <a:avLst/>
          </a:prstGeom>
        </p:spPr>
      </p:pic>
      <p:pic>
        <p:nvPicPr>
          <p:cNvPr id="6" name="Εικόνα 5">
            <a:extLst>
              <a:ext uri="{FF2B5EF4-FFF2-40B4-BE49-F238E27FC236}">
                <a16:creationId xmlns:a16="http://schemas.microsoft.com/office/drawing/2014/main" id="{1F661ED6-A20A-4CF6-9D93-585DC6AC6069}"/>
              </a:ext>
            </a:extLst>
          </p:cNvPr>
          <p:cNvPicPr>
            <a:picLocks noChangeAspect="1"/>
          </p:cNvPicPr>
          <p:nvPr/>
        </p:nvPicPr>
        <p:blipFill>
          <a:blip r:embed="rId3"/>
          <a:stretch>
            <a:fillRect/>
          </a:stretch>
        </p:blipFill>
        <p:spPr>
          <a:xfrm>
            <a:off x="0" y="0"/>
            <a:ext cx="12192000" cy="1171977"/>
          </a:xfrm>
          <a:prstGeom prst="rect">
            <a:avLst/>
          </a:prstGeom>
        </p:spPr>
      </p:pic>
      <p:sp>
        <p:nvSpPr>
          <p:cNvPr id="3" name="Θέση αριθμού διαφάνειας 2">
            <a:extLst>
              <a:ext uri="{FF2B5EF4-FFF2-40B4-BE49-F238E27FC236}">
                <a16:creationId xmlns:a16="http://schemas.microsoft.com/office/drawing/2014/main" id="{2A838B7A-2EA1-48DB-8D11-912364C2BD1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920B36-BBFD-404E-8465-89A42E06082A}" type="slidenum">
              <a:rPr kumimoji="0" lang="el-G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l-G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11" name="Εικόνα 9">
            <a:extLst>
              <a:ext uri="{FF2B5EF4-FFF2-40B4-BE49-F238E27FC236}">
                <a16:creationId xmlns:a16="http://schemas.microsoft.com/office/drawing/2014/main" id="{EC56293B-17D7-490E-A3A6-36CCB66A2D9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16430" y="-136525"/>
            <a:ext cx="1655763" cy="1196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Θέση υποσέλιδου 8">
            <a:extLst>
              <a:ext uri="{FF2B5EF4-FFF2-40B4-BE49-F238E27FC236}">
                <a16:creationId xmlns:a16="http://schemas.microsoft.com/office/drawing/2014/main" id="{43147D98-D212-4045-B307-7B12429AC607}"/>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ΕΠΙΜΕΛΕΙΑ ΥΛΗΣ: ΒΙΚΥ ΒΑΡΔΑ     vicky.eclass4u@gmail.com</a:t>
            </a:r>
          </a:p>
        </p:txBody>
      </p:sp>
      <p:sp>
        <p:nvSpPr>
          <p:cNvPr id="10" name="TextBox 9">
            <a:extLst>
              <a:ext uri="{FF2B5EF4-FFF2-40B4-BE49-F238E27FC236}">
                <a16:creationId xmlns:a16="http://schemas.microsoft.com/office/drawing/2014/main" id="{3C6D8955-B7E6-4EB4-BC61-264E2299AEEA}"/>
              </a:ext>
            </a:extLst>
          </p:cNvPr>
          <p:cNvSpPr txBox="1"/>
          <p:nvPr/>
        </p:nvSpPr>
        <p:spPr>
          <a:xfrm>
            <a:off x="52589" y="1174541"/>
            <a:ext cx="7146701" cy="5131148"/>
          </a:xfrm>
          <a:prstGeom prst="rect">
            <a:avLst/>
          </a:prstGeom>
          <a:noFill/>
        </p:spPr>
        <p:txBody>
          <a:bodyPr wrap="square">
            <a:spAutoFit/>
          </a:bodyPr>
          <a:lstStyle/>
          <a:p>
            <a:pPr algn="just">
              <a:lnSpc>
                <a:spcPct val="150000"/>
              </a:lnSpc>
              <a:spcAft>
                <a:spcPts val="800"/>
              </a:spcAft>
            </a:pPr>
            <a:r>
              <a:rPr lang="el-GR" sz="1800" dirty="0">
                <a:effectLst/>
                <a:latin typeface="Times New Roman" panose="02020603050405020304" pitchFamily="18" charset="0"/>
                <a:ea typeface="Arial" panose="020B0604020202020204" pitchFamily="34" charset="0"/>
              </a:rPr>
              <a:t>Επιτρέπεται η ανάθεση καθηκόντων Γενικών ή Ειδικών </a:t>
            </a:r>
            <a:r>
              <a:rPr lang="el-GR" sz="1800" i="1" u="sng" dirty="0">
                <a:effectLst/>
                <a:latin typeface="Times New Roman" panose="02020603050405020304" pitchFamily="18" charset="0"/>
                <a:ea typeface="Arial" panose="020B0604020202020204" pitchFamily="34" charset="0"/>
              </a:rPr>
              <a:t>Γραμματέων σε δημοσίους  υπαλλήλους δημοσίου δικαίου ή ιδιωτικού δικαίου αορίστου χρόνου ή δημοσίους λειτουργούς, καθώς και σε δικηγόρους με έμμισθη εντολή του δημοσίου τομέ</a:t>
            </a:r>
            <a:r>
              <a:rPr lang="el-GR" sz="1800" dirty="0">
                <a:effectLst/>
                <a:latin typeface="Times New Roman" panose="02020603050405020304" pitchFamily="18" charset="0"/>
                <a:ea typeface="Arial" panose="020B0604020202020204" pitchFamily="34" charset="0"/>
              </a:rPr>
              <a:t>α, εφόσον πληρούν τα κριτήρια του προηγούμενου εδαφίου. Ελλείποντος, απόντος ή κωλυόμενου Γενικού ή Ειδικού Γραμματέα Υπουργείου δύναται, με κοινή απόφαση του Πρωθυπουργού και του οικείου Υπουργού, για χρονικό διάστημα που δεν μπορεί να υπερβαίνει τους έξι (6) μήνες και χωρίς καμία πρόσθετη αμοιβή ή αποζημίωση.</a:t>
            </a:r>
            <a:endParaRPr lang="el-GR" dirty="0">
              <a:latin typeface="Times New Roman" panose="02020603050405020304" pitchFamily="18" charset="0"/>
              <a:ea typeface="Arial" panose="020B0604020202020204" pitchFamily="34" charset="0"/>
            </a:endParaRPr>
          </a:p>
          <a:p>
            <a:pPr algn="just">
              <a:lnSpc>
                <a:spcPct val="150000"/>
              </a:lnSpc>
              <a:spcAft>
                <a:spcPts val="800"/>
              </a:spcAft>
            </a:pPr>
            <a:r>
              <a:rPr lang="el-GR" sz="1800" dirty="0">
                <a:effectLst/>
                <a:latin typeface="Times New Roman" panose="02020603050405020304" pitchFamily="18" charset="0"/>
                <a:ea typeface="Arial" panose="020B0604020202020204" pitchFamily="34" charset="0"/>
              </a:rPr>
              <a:t> Επιτρέπεται να ανατίθεται σε Γενικό ή Ειδικό Γραμματέα του ιδίου Υπουργείου η παράλληλη άσκηση των καθηκόντων του Γενικού ή Ειδικού Γραμματέα που ελλείπει, απουσιάζει ή κωλύεται.</a:t>
            </a:r>
          </a:p>
        </p:txBody>
      </p:sp>
    </p:spTree>
    <p:extLst>
      <p:ext uri="{BB962C8B-B14F-4D97-AF65-F5344CB8AC3E}">
        <p14:creationId xmlns:p14="http://schemas.microsoft.com/office/powerpoint/2010/main" val="32111850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Εικόνα 7">
            <a:extLst>
              <a:ext uri="{FF2B5EF4-FFF2-40B4-BE49-F238E27FC236}">
                <a16:creationId xmlns:a16="http://schemas.microsoft.com/office/drawing/2014/main" id="{D0DA43B8-0005-4FB9-861A-B255C871BC5D}"/>
              </a:ext>
            </a:extLst>
          </p:cNvPr>
          <p:cNvPicPr>
            <a:picLocks noChangeAspect="1"/>
          </p:cNvPicPr>
          <p:nvPr/>
        </p:nvPicPr>
        <p:blipFill>
          <a:blip r:embed="rId2"/>
          <a:stretch>
            <a:fillRect/>
          </a:stretch>
        </p:blipFill>
        <p:spPr>
          <a:xfrm>
            <a:off x="11096625" y="5372100"/>
            <a:ext cx="1095375" cy="1485900"/>
          </a:xfrm>
          <a:prstGeom prst="rect">
            <a:avLst/>
          </a:prstGeom>
        </p:spPr>
      </p:pic>
      <p:pic>
        <p:nvPicPr>
          <p:cNvPr id="6" name="Εικόνα 5">
            <a:extLst>
              <a:ext uri="{FF2B5EF4-FFF2-40B4-BE49-F238E27FC236}">
                <a16:creationId xmlns:a16="http://schemas.microsoft.com/office/drawing/2014/main" id="{1F661ED6-A20A-4CF6-9D93-585DC6AC6069}"/>
              </a:ext>
            </a:extLst>
          </p:cNvPr>
          <p:cNvPicPr>
            <a:picLocks noChangeAspect="1"/>
          </p:cNvPicPr>
          <p:nvPr/>
        </p:nvPicPr>
        <p:blipFill>
          <a:blip r:embed="rId3"/>
          <a:stretch>
            <a:fillRect/>
          </a:stretch>
        </p:blipFill>
        <p:spPr>
          <a:xfrm>
            <a:off x="0" y="0"/>
            <a:ext cx="12192000" cy="1171977"/>
          </a:xfrm>
          <a:prstGeom prst="rect">
            <a:avLst/>
          </a:prstGeom>
        </p:spPr>
      </p:pic>
      <p:sp>
        <p:nvSpPr>
          <p:cNvPr id="3" name="Θέση αριθμού διαφάνειας 2">
            <a:extLst>
              <a:ext uri="{FF2B5EF4-FFF2-40B4-BE49-F238E27FC236}">
                <a16:creationId xmlns:a16="http://schemas.microsoft.com/office/drawing/2014/main" id="{2A838B7A-2EA1-48DB-8D11-912364C2BD1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920B36-BBFD-404E-8465-89A42E06082A}" type="slidenum">
              <a:rPr kumimoji="0" lang="el-G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l-G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11" name="Εικόνα 9">
            <a:extLst>
              <a:ext uri="{FF2B5EF4-FFF2-40B4-BE49-F238E27FC236}">
                <a16:creationId xmlns:a16="http://schemas.microsoft.com/office/drawing/2014/main" id="{EC56293B-17D7-490E-A3A6-36CCB66A2D9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16430" y="-136525"/>
            <a:ext cx="1655763" cy="1196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Θέση υποσέλιδου 8">
            <a:extLst>
              <a:ext uri="{FF2B5EF4-FFF2-40B4-BE49-F238E27FC236}">
                <a16:creationId xmlns:a16="http://schemas.microsoft.com/office/drawing/2014/main" id="{43147D98-D212-4045-B307-7B12429AC607}"/>
              </a:ext>
            </a:extLst>
          </p:cNvPr>
          <p:cNvSpPr>
            <a:spLocks noGrp="1"/>
          </p:cNvSpPr>
          <p:nvPr>
            <p:ph type="ftr" sz="quarter" idx="11"/>
          </p:nvPr>
        </p:nvSpPr>
        <p:spPr>
          <a:xfrm>
            <a:off x="4038600" y="6550494"/>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ΕΠΙΜΕΛΕΙΑ ΥΛΗΣ: ΒΙΚΥ ΒΑΡΔΑ     vicky.eclass4u@gmail.com</a:t>
            </a:r>
          </a:p>
        </p:txBody>
      </p:sp>
      <p:sp>
        <p:nvSpPr>
          <p:cNvPr id="10" name="TextBox 9">
            <a:extLst>
              <a:ext uri="{FF2B5EF4-FFF2-40B4-BE49-F238E27FC236}">
                <a16:creationId xmlns:a16="http://schemas.microsoft.com/office/drawing/2014/main" id="{2832BC33-C854-4DC9-BDB9-2B735D756D1E}"/>
              </a:ext>
            </a:extLst>
          </p:cNvPr>
          <p:cNvSpPr txBox="1"/>
          <p:nvPr/>
        </p:nvSpPr>
        <p:spPr>
          <a:xfrm>
            <a:off x="0" y="1184308"/>
            <a:ext cx="9053848" cy="5361981"/>
          </a:xfrm>
          <a:prstGeom prst="rect">
            <a:avLst/>
          </a:prstGeom>
          <a:noFill/>
        </p:spPr>
        <p:txBody>
          <a:bodyPr wrap="square">
            <a:spAutoFit/>
          </a:bodyPr>
          <a:lstStyle/>
          <a:p>
            <a:pPr algn="just">
              <a:lnSpc>
                <a:spcPct val="150000"/>
              </a:lnSpc>
              <a:spcAft>
                <a:spcPts val="800"/>
              </a:spcAft>
            </a:pPr>
            <a:r>
              <a:rPr lang="el-GR" sz="1800" dirty="0">
                <a:effectLst/>
                <a:latin typeface="Times New Roman" panose="02020603050405020304" pitchFamily="18" charset="0"/>
                <a:ea typeface="Arial" panose="020B0604020202020204" pitchFamily="34" charset="0"/>
              </a:rPr>
              <a:t>με </a:t>
            </a:r>
            <a:r>
              <a:rPr lang="el-GR" sz="1800" i="1" u="sng" dirty="0">
                <a:effectLst/>
                <a:latin typeface="Times New Roman" panose="02020603050405020304" pitchFamily="18" charset="0"/>
                <a:ea typeface="Arial" panose="020B0604020202020204" pitchFamily="34" charset="0"/>
              </a:rPr>
              <a:t>κοινή απόφαση του Πρωθυπουργού και του κατά περίπτωση αρμόδιου Υπουργού</a:t>
            </a:r>
            <a:r>
              <a:rPr lang="el-GR" sz="1800" dirty="0">
                <a:effectLst/>
                <a:latin typeface="Times New Roman" panose="02020603050405020304" pitchFamily="18" charset="0"/>
                <a:ea typeface="Arial" panose="020B0604020202020204" pitchFamily="34" charset="0"/>
              </a:rPr>
              <a:t> που δημοσιεύεται στην Εφημερίδα της Κυβερνήσεως.</a:t>
            </a:r>
            <a:r>
              <a:rPr lang="el-GR" sz="2800" kern="1200" dirty="0">
                <a:solidFill>
                  <a:srgbClr val="000000"/>
                </a:solidFill>
                <a:effectLst/>
                <a:latin typeface="Times New Roman" panose="02020603050405020304" pitchFamily="18" charset="0"/>
                <a:ea typeface="Times New Roman" panose="02020603050405020304" pitchFamily="18" charset="0"/>
              </a:rPr>
              <a:t> </a:t>
            </a:r>
            <a:r>
              <a:rPr lang="el-GR" sz="1800" dirty="0">
                <a:effectLst/>
                <a:latin typeface="Times New Roman" panose="02020603050405020304" pitchFamily="18" charset="0"/>
                <a:ea typeface="Arial" panose="020B0604020202020204" pitchFamily="34" charset="0"/>
              </a:rPr>
              <a:t>Σε κάθε Υπουργείο συνιστάται από μία (1) θέση μετακλητού Αναπληρωτή Γενικού Γραμματέα με βαθμό β΄ της κατηγορίας ειδικών θέσεων. Ο Αναπληρωτής Γενικός Γραμματέας λαμβάνει το σύνολο των αποδοχών που προβλέπονται για τον Ειδικό Γραμματέα Υπουργείου, όπως ισχύουν κάθε φορά. Οι Αναπληρωτές Γενικοί Γραμματείς διορίζονται και παύονται με κοινή απόφαση του αρμοδίου Υπουργού και Αναπληρωτή Υπουργού. Με ίδια απόφαση καθορίζονται και οι αρμοδιότητες των Αναπληρωτών Γενικών Γραμματέων, εκ των αρμοδιοτήτων των Γενικών Γραμματέων του Υπουργείου. </a:t>
            </a:r>
          </a:p>
          <a:p>
            <a:pPr algn="just">
              <a:lnSpc>
                <a:spcPct val="150000"/>
              </a:lnSpc>
              <a:spcAft>
                <a:spcPts val="800"/>
              </a:spcAft>
            </a:pPr>
            <a:r>
              <a:rPr lang="el-GR" sz="1800" dirty="0">
                <a:effectLst/>
                <a:latin typeface="Times New Roman" panose="02020603050405020304" pitchFamily="18" charset="0"/>
                <a:ea typeface="Arial" panose="020B0604020202020204" pitchFamily="34" charset="0"/>
              </a:rPr>
              <a:t>Στις θέσεις Αναπληρωτών Γενικών Γραμματέων επιτρέπεται, κατά τις κείμενες διατάξεις, ο διορισμός υπαλλήλων και λειτουργών του δημόσιου τομέα, [άρθρ.1 παρ.6.Ν.-άρθρο 51 του ν. 1892/1990], ανεξάρτητα από τη σχέση με την οποία υπηρετούν σε αυτόν.</a:t>
            </a:r>
          </a:p>
        </p:txBody>
      </p:sp>
      <p:sp>
        <p:nvSpPr>
          <p:cNvPr id="12" name="TextBox 11">
            <a:extLst>
              <a:ext uri="{FF2B5EF4-FFF2-40B4-BE49-F238E27FC236}">
                <a16:creationId xmlns:a16="http://schemas.microsoft.com/office/drawing/2014/main" id="{CD5387CF-5EAA-4546-89B3-141C346610FB}"/>
              </a:ext>
            </a:extLst>
          </p:cNvPr>
          <p:cNvSpPr txBox="1"/>
          <p:nvPr/>
        </p:nvSpPr>
        <p:spPr>
          <a:xfrm>
            <a:off x="4537980" y="546307"/>
            <a:ext cx="6278450" cy="400110"/>
          </a:xfrm>
          <a:prstGeom prst="rect">
            <a:avLst/>
          </a:prstGeom>
          <a:noFill/>
        </p:spPr>
        <p:txBody>
          <a:bodyPr wrap="square">
            <a:spAutoFit/>
          </a:bodyPr>
          <a:lstStyle/>
          <a:p>
            <a:r>
              <a:rPr lang="el-GR" sz="2000" b="1" dirty="0">
                <a:solidFill>
                  <a:srgbClr val="FFFF00"/>
                </a:solidFill>
                <a:effectLst/>
                <a:latin typeface="Times New Roman" panose="02020603050405020304" pitchFamily="18" charset="0"/>
                <a:ea typeface="Arial" panose="020B0604020202020204" pitchFamily="34" charset="0"/>
              </a:rPr>
              <a:t>Οι Γενικοί Γραμματείς διορίζονται και παύονται </a:t>
            </a:r>
            <a:endParaRPr lang="el-GR" sz="2000" b="1" dirty="0">
              <a:solidFill>
                <a:srgbClr val="FFFF00"/>
              </a:solidFill>
            </a:endParaRPr>
          </a:p>
        </p:txBody>
      </p:sp>
    </p:spTree>
    <p:extLst>
      <p:ext uri="{BB962C8B-B14F-4D97-AF65-F5344CB8AC3E}">
        <p14:creationId xmlns:p14="http://schemas.microsoft.com/office/powerpoint/2010/main" val="29319884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Εικόνα 5">
            <a:extLst>
              <a:ext uri="{FF2B5EF4-FFF2-40B4-BE49-F238E27FC236}">
                <a16:creationId xmlns:a16="http://schemas.microsoft.com/office/drawing/2014/main" id="{1F661ED6-A20A-4CF6-9D93-585DC6AC6069}"/>
              </a:ext>
            </a:extLst>
          </p:cNvPr>
          <p:cNvPicPr>
            <a:picLocks noChangeAspect="1"/>
          </p:cNvPicPr>
          <p:nvPr/>
        </p:nvPicPr>
        <p:blipFill>
          <a:blip r:embed="rId2"/>
          <a:stretch>
            <a:fillRect/>
          </a:stretch>
        </p:blipFill>
        <p:spPr>
          <a:xfrm>
            <a:off x="0" y="0"/>
            <a:ext cx="12192000" cy="1171977"/>
          </a:xfrm>
          <a:prstGeom prst="rect">
            <a:avLst/>
          </a:prstGeom>
        </p:spPr>
      </p:pic>
      <p:sp useBgFill="1">
        <p:nvSpPr>
          <p:cNvPr id="17" name="Rectangle 16">
            <a:extLst>
              <a:ext uri="{FF2B5EF4-FFF2-40B4-BE49-F238E27FC236}">
                <a16:creationId xmlns:a16="http://schemas.microsoft.com/office/drawing/2014/main" id="{D323C8FB-B906-4971-A245-1F63317437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71977"/>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C9FAF312-1CE1-4E5C-AC04-BB2589F7BA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68702" y="1171977"/>
            <a:ext cx="7423298" cy="68580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AB2C3736-4A61-4457-8DB7-E032A10B91A4}"/>
              </a:ext>
            </a:extLst>
          </p:cNvPr>
          <p:cNvSpPr txBox="1"/>
          <p:nvPr/>
        </p:nvSpPr>
        <p:spPr>
          <a:xfrm>
            <a:off x="5629109" y="752717"/>
            <a:ext cx="5686349" cy="1454712"/>
          </a:xfrm>
          <a:prstGeom prst="rect">
            <a:avLst/>
          </a:prstGeom>
        </p:spPr>
        <p:txBody>
          <a:bodyPr vert="horz" lIns="91440" tIns="45720" rIns="91440" bIns="45720" rtlCol="0" anchor="b">
            <a:normAutofit/>
          </a:bodyPr>
          <a:lstStyle/>
          <a:p>
            <a:pPr algn="ctr" eaLnBrk="1" hangingPunct="1">
              <a:lnSpc>
                <a:spcPct val="90000"/>
              </a:lnSpc>
              <a:spcAft>
                <a:spcPts val="600"/>
              </a:spcAft>
            </a:pPr>
            <a:r>
              <a:rPr lang="en-US" sz="3200" b="1" u="sng" kern="1200" dirty="0" err="1">
                <a:solidFill>
                  <a:srgbClr val="C00000"/>
                </a:solidFill>
                <a:effectLst/>
                <a:latin typeface="+mj-lt"/>
                <a:ea typeface="+mj-ea"/>
                <a:cs typeface="+mj-cs"/>
                <a:hlinkClick r:id="rId3">
                  <a:extLst>
                    <a:ext uri="{A12FA001-AC4F-418D-AE19-62706E023703}">
                      <ahyp:hlinkClr xmlns:ahyp="http://schemas.microsoft.com/office/drawing/2018/hyperlinkcolor" val="tx"/>
                    </a:ext>
                  </a:extLst>
                </a:hlinkClick>
              </a:rPr>
              <a:t>Ειδικοί</a:t>
            </a:r>
            <a:r>
              <a:rPr lang="en-US" sz="3200" b="1" u="sng" kern="1200" dirty="0">
                <a:solidFill>
                  <a:srgbClr val="C00000"/>
                </a:solidFill>
                <a:effectLst/>
                <a:latin typeface="+mj-lt"/>
                <a:ea typeface="+mj-ea"/>
                <a:cs typeface="+mj-cs"/>
                <a:hlinkClick r:id="rId3">
                  <a:extLst>
                    <a:ext uri="{A12FA001-AC4F-418D-AE19-62706E023703}">
                      <ahyp:hlinkClr xmlns:ahyp="http://schemas.microsoft.com/office/drawing/2018/hyperlinkcolor" val="tx"/>
                    </a:ext>
                  </a:extLst>
                </a:hlinkClick>
              </a:rPr>
              <a:t> Γρα</a:t>
            </a:r>
            <a:r>
              <a:rPr lang="en-US" sz="3200" b="1" u="sng" kern="1200" dirty="0" err="1">
                <a:solidFill>
                  <a:srgbClr val="C00000"/>
                </a:solidFill>
                <a:effectLst/>
                <a:latin typeface="+mj-lt"/>
                <a:ea typeface="+mj-ea"/>
                <a:cs typeface="+mj-cs"/>
                <a:hlinkClick r:id="rId3">
                  <a:extLst>
                    <a:ext uri="{A12FA001-AC4F-418D-AE19-62706E023703}">
                      <ahyp:hlinkClr xmlns:ahyp="http://schemas.microsoft.com/office/drawing/2018/hyperlinkcolor" val="tx"/>
                    </a:ext>
                  </a:extLst>
                </a:hlinkClick>
              </a:rPr>
              <a:t>μμ</a:t>
            </a:r>
            <a:r>
              <a:rPr lang="en-US" sz="3200" b="1" u="sng" kern="1200" dirty="0">
                <a:solidFill>
                  <a:srgbClr val="C00000"/>
                </a:solidFill>
                <a:effectLst/>
                <a:latin typeface="+mj-lt"/>
                <a:ea typeface="+mj-ea"/>
                <a:cs typeface="+mj-cs"/>
                <a:hlinkClick r:id="rId3">
                  <a:extLst>
                    <a:ext uri="{A12FA001-AC4F-418D-AE19-62706E023703}">
                      <ahyp:hlinkClr xmlns:ahyp="http://schemas.microsoft.com/office/drawing/2018/hyperlinkcolor" val="tx"/>
                    </a:ext>
                  </a:extLst>
                </a:hlinkClick>
              </a:rPr>
              <a:t>ατείς</a:t>
            </a:r>
            <a:r>
              <a:rPr lang="en-US" sz="3200" b="1" kern="1200" dirty="0">
                <a:solidFill>
                  <a:srgbClr val="C00000"/>
                </a:solidFill>
                <a:effectLst/>
                <a:latin typeface="+mj-lt"/>
                <a:ea typeface="+mj-ea"/>
                <a:cs typeface="+mj-cs"/>
              </a:rPr>
              <a:t> [</a:t>
            </a:r>
            <a:r>
              <a:rPr lang="en-US" sz="3200" b="1" u="sng" kern="1200" dirty="0">
                <a:solidFill>
                  <a:srgbClr val="C00000"/>
                </a:solidFill>
                <a:effectLst/>
                <a:latin typeface="+mj-lt"/>
                <a:ea typeface="+mj-ea"/>
                <a:cs typeface="+mj-cs"/>
                <a:hlinkClick r:id="rId3">
                  <a:extLst>
                    <a:ext uri="{A12FA001-AC4F-418D-AE19-62706E023703}">
                      <ahyp:hlinkClr xmlns:ahyp="http://schemas.microsoft.com/office/drawing/2018/hyperlinkcolor" val="tx"/>
                    </a:ext>
                  </a:extLst>
                </a:hlinkClick>
              </a:rPr>
              <a:t>Άρθρο 42.</a:t>
            </a:r>
            <a:r>
              <a:rPr lang="en-US" sz="3200" b="1" kern="1200" dirty="0">
                <a:solidFill>
                  <a:srgbClr val="C00000"/>
                </a:solidFill>
                <a:effectLst/>
                <a:latin typeface="+mj-lt"/>
                <a:ea typeface="+mj-ea"/>
                <a:cs typeface="+mj-cs"/>
              </a:rPr>
              <a:t>]</a:t>
            </a:r>
          </a:p>
        </p:txBody>
      </p:sp>
      <p:sp>
        <p:nvSpPr>
          <p:cNvPr id="9" name="Θέση υποσέλιδου 8">
            <a:extLst>
              <a:ext uri="{FF2B5EF4-FFF2-40B4-BE49-F238E27FC236}">
                <a16:creationId xmlns:a16="http://schemas.microsoft.com/office/drawing/2014/main" id="{43147D98-D212-4045-B307-7B12429AC607}"/>
              </a:ext>
            </a:extLst>
          </p:cNvPr>
          <p:cNvSpPr>
            <a:spLocks noGrp="1"/>
          </p:cNvSpPr>
          <p:nvPr>
            <p:ph type="ftr" sz="quarter" idx="11"/>
          </p:nvPr>
        </p:nvSpPr>
        <p:spPr>
          <a:xfrm rot="16200000">
            <a:off x="-1700784" y="4418097"/>
            <a:ext cx="4114800" cy="365125"/>
          </a:xfrm>
        </p:spPr>
        <p:txBody>
          <a:bodyPr vert="horz" lIns="91440" tIns="45720" rIns="91440" bIns="45720" rtlCol="0" anchor="ctr">
            <a:normAutofit/>
          </a:bodyPr>
          <a:lstStyle/>
          <a:p>
            <a:pPr marR="0" lvl="0" indent="0" fontAlgn="auto">
              <a:spcBef>
                <a:spcPts val="0"/>
              </a:spcBef>
              <a:spcAft>
                <a:spcPts val="600"/>
              </a:spcAft>
              <a:buClrTx/>
              <a:buSzTx/>
              <a:buFontTx/>
              <a:buNone/>
              <a:tabLst/>
              <a:defRPr/>
            </a:pPr>
            <a:r>
              <a:rPr kumimoji="0" lang="en-US" sz="700" b="0" i="0" u="none" strike="noStrike" kern="1200" cap="none" spc="0" normalizeH="0" baseline="0" noProof="0">
                <a:ln>
                  <a:noFill/>
                </a:ln>
                <a:solidFill>
                  <a:schemeClr val="tx1">
                    <a:tint val="75000"/>
                  </a:schemeClr>
                </a:solidFill>
                <a:effectLst/>
                <a:uLnTx/>
                <a:uFillTx/>
                <a:latin typeface="+mn-lt"/>
                <a:ea typeface="+mn-ea"/>
                <a:cs typeface="+mn-cs"/>
              </a:rPr>
              <a:t>ΕΠΙΜΕΛΕΙΑ ΥΛΗΣ: ΒΙΚΥ ΒΑΡΔΑ     vicky.eclass4u@gmail.com</a:t>
            </a:r>
          </a:p>
        </p:txBody>
      </p:sp>
      <p:sp>
        <p:nvSpPr>
          <p:cNvPr id="12" name="TextBox 11">
            <a:extLst>
              <a:ext uri="{FF2B5EF4-FFF2-40B4-BE49-F238E27FC236}">
                <a16:creationId xmlns:a16="http://schemas.microsoft.com/office/drawing/2014/main" id="{69358E42-9F0A-4DB3-A6D5-03E939D9E980}"/>
              </a:ext>
            </a:extLst>
          </p:cNvPr>
          <p:cNvSpPr txBox="1"/>
          <p:nvPr/>
        </p:nvSpPr>
        <p:spPr>
          <a:xfrm>
            <a:off x="5629109" y="2960146"/>
            <a:ext cx="5675313" cy="3744817"/>
          </a:xfrm>
          <a:prstGeom prst="rect">
            <a:avLst/>
          </a:prstGeom>
        </p:spPr>
        <p:txBody>
          <a:bodyPr vert="horz" lIns="91440" tIns="45720" rIns="91440" bIns="45720" rtlCol="0" anchor="t">
            <a:noAutofit/>
          </a:bodyPr>
          <a:lstStyle/>
          <a:p>
            <a:pPr marL="342900" lvl="0" indent="-228600" eaLnBrk="1" hangingPunct="1">
              <a:lnSpc>
                <a:spcPct val="90000"/>
              </a:lnSpc>
              <a:spcAft>
                <a:spcPts val="800"/>
              </a:spcAft>
              <a:buFont typeface="Arial" panose="020B0604020202020204" pitchFamily="34" charset="0"/>
              <a:buChar char="•"/>
              <a:tabLst>
                <a:tab pos="457200" algn="l"/>
              </a:tabLst>
            </a:pPr>
            <a:r>
              <a:rPr lang="en-US" dirty="0">
                <a:solidFill>
                  <a:srgbClr val="595959"/>
                </a:solidFill>
                <a:effectLst/>
                <a:latin typeface="Times New Roman" panose="02020603050405020304" pitchFamily="18" charset="0"/>
                <a:cs typeface="Times New Roman" panose="02020603050405020304" pitchFamily="18" charset="0"/>
              </a:rPr>
              <a:t>Οι </a:t>
            </a:r>
            <a:r>
              <a:rPr lang="en-US" dirty="0" err="1">
                <a:solidFill>
                  <a:srgbClr val="595959"/>
                </a:solidFill>
                <a:effectLst/>
                <a:latin typeface="Times New Roman" panose="02020603050405020304" pitchFamily="18" charset="0"/>
                <a:cs typeface="Times New Roman" panose="02020603050405020304" pitchFamily="18" charset="0"/>
              </a:rPr>
              <a:t>Ειδικοί</a:t>
            </a:r>
            <a:r>
              <a:rPr lang="en-US" dirty="0">
                <a:solidFill>
                  <a:srgbClr val="595959"/>
                </a:solidFill>
                <a:effectLst/>
                <a:latin typeface="Times New Roman" panose="02020603050405020304" pitchFamily="18" charset="0"/>
                <a:cs typeface="Times New Roman" panose="02020603050405020304" pitchFamily="18" charset="0"/>
              </a:rPr>
              <a:t> Γρα</a:t>
            </a:r>
            <a:r>
              <a:rPr lang="en-US" dirty="0" err="1">
                <a:solidFill>
                  <a:srgbClr val="595959"/>
                </a:solidFill>
                <a:effectLst/>
                <a:latin typeface="Times New Roman" panose="02020603050405020304" pitchFamily="18" charset="0"/>
                <a:cs typeface="Times New Roman" panose="02020603050405020304" pitchFamily="18" charset="0"/>
              </a:rPr>
              <a:t>μμ</a:t>
            </a:r>
            <a:r>
              <a:rPr lang="en-US" dirty="0">
                <a:solidFill>
                  <a:srgbClr val="595959"/>
                </a:solidFill>
                <a:effectLst/>
                <a:latin typeface="Times New Roman" panose="02020603050405020304" pitchFamily="18" charset="0"/>
                <a:cs typeface="Times New Roman" panose="02020603050405020304" pitchFamily="18" charset="0"/>
              </a:rPr>
              <a:t>ατείς διορίζονται και παύονται με κοινή απόφαση του Πρωθυπουργού και του κατά περίπτωση αρμόδιου Υπουργού που δημοσιεύεται στην Εφημερίδα της Κυβερνήσεως.</a:t>
            </a:r>
          </a:p>
          <a:p>
            <a:pPr marL="342900" lvl="0" indent="-228600" eaLnBrk="1" hangingPunct="1">
              <a:lnSpc>
                <a:spcPct val="90000"/>
              </a:lnSpc>
              <a:spcAft>
                <a:spcPts val="800"/>
              </a:spcAft>
              <a:buFont typeface="Arial" panose="020B0604020202020204" pitchFamily="34" charset="0"/>
              <a:buChar char="•"/>
              <a:tabLst>
                <a:tab pos="457200" algn="l"/>
              </a:tabLst>
            </a:pPr>
            <a:r>
              <a:rPr lang="en-US" dirty="0">
                <a:solidFill>
                  <a:srgbClr val="595959"/>
                </a:solidFill>
                <a:effectLst/>
                <a:latin typeface="Times New Roman" panose="02020603050405020304" pitchFamily="18" charset="0"/>
                <a:cs typeface="Times New Roman" panose="02020603050405020304" pitchFamily="18" charset="0"/>
              </a:rPr>
              <a:t>Είναι </a:t>
            </a:r>
            <a:r>
              <a:rPr lang="en-US" b="1" u="sng" dirty="0" err="1">
                <a:solidFill>
                  <a:srgbClr val="595959"/>
                </a:solidFill>
                <a:effectLst/>
                <a:latin typeface="Times New Roman" panose="02020603050405020304" pitchFamily="18" charset="0"/>
                <a:cs typeface="Times New Roman" panose="02020603050405020304" pitchFamily="18" charset="0"/>
              </a:rPr>
              <a:t>μετ</a:t>
            </a:r>
            <a:r>
              <a:rPr lang="en-US" b="1" u="sng" dirty="0">
                <a:solidFill>
                  <a:srgbClr val="595959"/>
                </a:solidFill>
                <a:effectLst/>
                <a:latin typeface="Times New Roman" panose="02020603050405020304" pitchFamily="18" charset="0"/>
                <a:cs typeface="Times New Roman" panose="02020603050405020304" pitchFamily="18" charset="0"/>
              </a:rPr>
              <a:t>ακλητοί υπάλληλοι</a:t>
            </a:r>
            <a:r>
              <a:rPr lang="en-US" dirty="0">
                <a:solidFill>
                  <a:srgbClr val="595959"/>
                </a:solidFill>
                <a:effectLst/>
                <a:latin typeface="Times New Roman" panose="02020603050405020304" pitchFamily="18" charset="0"/>
                <a:cs typeface="Times New Roman" panose="02020603050405020304" pitchFamily="18" charset="0"/>
              </a:rPr>
              <a:t> με βαθμό 2ο της κατηγορίας ειδικών θέσεων.</a:t>
            </a:r>
          </a:p>
          <a:p>
            <a:pPr marL="342900" lvl="0" indent="-228600" eaLnBrk="1" hangingPunct="1">
              <a:lnSpc>
                <a:spcPct val="90000"/>
              </a:lnSpc>
              <a:spcAft>
                <a:spcPts val="800"/>
              </a:spcAft>
              <a:buFont typeface="Arial" panose="020B0604020202020204" pitchFamily="34" charset="0"/>
              <a:buChar char="•"/>
              <a:tabLst>
                <a:tab pos="457200" algn="l"/>
              </a:tabLst>
            </a:pPr>
            <a:r>
              <a:rPr lang="en-US" dirty="0" err="1">
                <a:solidFill>
                  <a:srgbClr val="595959"/>
                </a:solidFill>
                <a:effectLst/>
                <a:latin typeface="Times New Roman" panose="02020603050405020304" pitchFamily="18" charset="0"/>
                <a:cs typeface="Times New Roman" panose="02020603050405020304" pitchFamily="18" charset="0"/>
              </a:rPr>
              <a:t>Γι</a:t>
            </a:r>
            <a:r>
              <a:rPr lang="en-US" dirty="0">
                <a:solidFill>
                  <a:srgbClr val="595959"/>
                </a:solidFill>
                <a:effectLst/>
                <a:latin typeface="Times New Roman" panose="02020603050405020304" pitchFamily="18" charset="0"/>
                <a:cs typeface="Times New Roman" panose="02020603050405020304" pitchFamily="18" charset="0"/>
              </a:rPr>
              <a:t>α τον διορισμό σε θέση ειδικού γραμματέα απαιτείται η </a:t>
            </a:r>
            <a:r>
              <a:rPr lang="en-US" b="1" i="1" u="sng" dirty="0">
                <a:solidFill>
                  <a:srgbClr val="595959"/>
                </a:solidFill>
                <a:effectLst/>
                <a:latin typeface="Times New Roman" panose="02020603050405020304" pitchFamily="18" charset="0"/>
                <a:cs typeface="Times New Roman" panose="02020603050405020304" pitchFamily="18" charset="0"/>
              </a:rPr>
              <a:t>κατοχή τουλάχιστον πτυχίου ανώτατης σχολής </a:t>
            </a:r>
            <a:r>
              <a:rPr lang="en-US" dirty="0">
                <a:solidFill>
                  <a:srgbClr val="595959"/>
                </a:solidFill>
                <a:effectLst/>
                <a:latin typeface="Times New Roman" panose="02020603050405020304" pitchFamily="18" charset="0"/>
                <a:cs typeface="Times New Roman" panose="02020603050405020304" pitchFamily="18" charset="0"/>
              </a:rPr>
              <a:t>της ημεδαπής ή ισότιμης της αλλοδαπής και διοικητική εμπειρία.</a:t>
            </a:r>
          </a:p>
          <a:p>
            <a:pPr marL="342900" lvl="0" indent="-228600" eaLnBrk="1" hangingPunct="1">
              <a:lnSpc>
                <a:spcPct val="90000"/>
              </a:lnSpc>
              <a:spcAft>
                <a:spcPts val="800"/>
              </a:spcAft>
              <a:buFont typeface="Arial" panose="020B0604020202020204" pitchFamily="34" charset="0"/>
              <a:buChar char="•"/>
              <a:tabLst>
                <a:tab pos="457200" algn="l"/>
              </a:tabLst>
            </a:pPr>
            <a:r>
              <a:rPr lang="en-US" dirty="0">
                <a:solidFill>
                  <a:srgbClr val="595959"/>
                </a:solidFill>
                <a:effectLst/>
                <a:latin typeface="Times New Roman" panose="02020603050405020304" pitchFamily="18" charset="0"/>
                <a:cs typeface="Times New Roman" panose="02020603050405020304" pitchFamily="18" charset="0"/>
              </a:rPr>
              <a:t>Ως </a:t>
            </a:r>
            <a:r>
              <a:rPr lang="en-US" dirty="0" err="1">
                <a:solidFill>
                  <a:srgbClr val="595959"/>
                </a:solidFill>
                <a:effectLst/>
                <a:latin typeface="Times New Roman" panose="02020603050405020304" pitchFamily="18" charset="0"/>
                <a:cs typeface="Times New Roman" panose="02020603050405020304" pitchFamily="18" charset="0"/>
              </a:rPr>
              <a:t>ειδικός</a:t>
            </a:r>
            <a:r>
              <a:rPr lang="en-US" dirty="0">
                <a:solidFill>
                  <a:srgbClr val="595959"/>
                </a:solidFill>
                <a:effectLst/>
                <a:latin typeface="Times New Roman" panose="02020603050405020304" pitchFamily="18" charset="0"/>
                <a:cs typeface="Times New Roman" panose="02020603050405020304" pitchFamily="18" charset="0"/>
              </a:rPr>
              <a:t> γρα</a:t>
            </a:r>
            <a:r>
              <a:rPr lang="en-US" dirty="0" err="1">
                <a:solidFill>
                  <a:srgbClr val="595959"/>
                </a:solidFill>
                <a:effectLst/>
                <a:latin typeface="Times New Roman" panose="02020603050405020304" pitchFamily="18" charset="0"/>
                <a:cs typeface="Times New Roman" panose="02020603050405020304" pitchFamily="18" charset="0"/>
              </a:rPr>
              <a:t>μμ</a:t>
            </a:r>
            <a:r>
              <a:rPr lang="en-US" dirty="0">
                <a:solidFill>
                  <a:srgbClr val="595959"/>
                </a:solidFill>
                <a:effectLst/>
                <a:latin typeface="Times New Roman" panose="02020603050405020304" pitchFamily="18" charset="0"/>
                <a:cs typeface="Times New Roman" panose="02020603050405020304" pitchFamily="18" charset="0"/>
              </a:rPr>
              <a:t>ατέας </a:t>
            </a:r>
            <a:r>
              <a:rPr lang="en-US" i="1" u="sng" dirty="0">
                <a:solidFill>
                  <a:srgbClr val="595959"/>
                </a:solidFill>
                <a:effectLst/>
                <a:latin typeface="Times New Roman" panose="02020603050405020304" pitchFamily="18" charset="0"/>
                <a:cs typeface="Times New Roman" panose="02020603050405020304" pitchFamily="18" charset="0"/>
              </a:rPr>
              <a:t>μπορεί να διοριστεί και δημόσιος υπάλληλος ή λειτουργός ή υπάλληλος οποιουδήποτε νομικού προσώπου του δημόσιου τομέα εν ενεργεία ή συνταξιούχος.</a:t>
            </a:r>
            <a:endParaRPr lang="en-US" dirty="0">
              <a:solidFill>
                <a:srgbClr val="595959"/>
              </a:solidFill>
              <a:effectLst/>
              <a:latin typeface="Times New Roman" panose="02020603050405020304" pitchFamily="18" charset="0"/>
              <a:cs typeface="Times New Roman" panose="02020603050405020304" pitchFamily="18" charset="0"/>
            </a:endParaRPr>
          </a:p>
        </p:txBody>
      </p:sp>
      <p:sp>
        <p:nvSpPr>
          <p:cNvPr id="3" name="Θέση αριθμού διαφάνειας 2">
            <a:extLst>
              <a:ext uri="{FF2B5EF4-FFF2-40B4-BE49-F238E27FC236}">
                <a16:creationId xmlns:a16="http://schemas.microsoft.com/office/drawing/2014/main" id="{2A838B7A-2EA1-48DB-8D11-912364C2BD1D}"/>
              </a:ext>
            </a:extLst>
          </p:cNvPr>
          <p:cNvSpPr>
            <a:spLocks noGrp="1"/>
          </p:cNvSpPr>
          <p:nvPr>
            <p:ph type="sldNum" sz="quarter" idx="12"/>
          </p:nvPr>
        </p:nvSpPr>
        <p:spPr>
          <a:xfrm>
            <a:off x="9180576" y="7528327"/>
            <a:ext cx="2743200" cy="365125"/>
          </a:xfrm>
        </p:spPr>
        <p:txBody>
          <a:bodyPr vert="horz" lIns="91440" tIns="45720" rIns="91440" bIns="45720" rtlCol="0" anchor="ctr">
            <a:normAutofit/>
          </a:bodyPr>
          <a:lstStyle/>
          <a:p>
            <a:pPr marR="0" lvl="0" indent="0" fontAlgn="auto">
              <a:spcBef>
                <a:spcPts val="0"/>
              </a:spcBef>
              <a:spcAft>
                <a:spcPts val="600"/>
              </a:spcAft>
              <a:buClrTx/>
              <a:buSzTx/>
              <a:buFontTx/>
              <a:buNone/>
              <a:tabLst/>
              <a:defRPr/>
            </a:pPr>
            <a:fld id="{D9920B36-BBFD-404E-8465-89A42E06082A}" type="slidenum">
              <a:rPr kumimoji="0" lang="en-US" sz="900" b="0" i="0" u="none" strike="noStrike" cap="none" spc="0" normalizeH="0" baseline="0" noProof="0">
                <a:ln>
                  <a:noFill/>
                </a:ln>
                <a:solidFill>
                  <a:srgbClr val="595959"/>
                </a:solidFill>
                <a:effectLst/>
                <a:uLnTx/>
                <a:uFillTx/>
              </a:rPr>
              <a:pPr marR="0" lvl="0" indent="0" fontAlgn="auto">
                <a:spcBef>
                  <a:spcPts val="0"/>
                </a:spcBef>
                <a:spcAft>
                  <a:spcPts val="600"/>
                </a:spcAft>
                <a:buClrTx/>
                <a:buSzTx/>
                <a:buFontTx/>
                <a:buNone/>
                <a:tabLst/>
                <a:defRPr/>
              </a:pPr>
              <a:t>27</a:t>
            </a:fld>
            <a:endParaRPr kumimoji="0" lang="en-US" sz="900" b="0" i="0" u="none" strike="noStrike" cap="none" spc="0" normalizeH="0" baseline="0" noProof="0">
              <a:ln>
                <a:noFill/>
              </a:ln>
              <a:solidFill>
                <a:srgbClr val="595959"/>
              </a:solidFill>
              <a:effectLst/>
              <a:uLnTx/>
              <a:uFillTx/>
            </a:endParaRPr>
          </a:p>
        </p:txBody>
      </p:sp>
      <p:pic>
        <p:nvPicPr>
          <p:cNvPr id="11" name="Εικόνα 9">
            <a:extLst>
              <a:ext uri="{FF2B5EF4-FFF2-40B4-BE49-F238E27FC236}">
                <a16:creationId xmlns:a16="http://schemas.microsoft.com/office/drawing/2014/main" id="{EC56293B-17D7-490E-A3A6-36CCB66A2D98}"/>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4975" r="6010"/>
          <a:stretch/>
        </p:blipFill>
        <p:spPr bwMode="auto">
          <a:xfrm>
            <a:off x="10552176" y="-136525"/>
            <a:ext cx="1988962" cy="117197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148908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Εικόνα 7">
            <a:extLst>
              <a:ext uri="{FF2B5EF4-FFF2-40B4-BE49-F238E27FC236}">
                <a16:creationId xmlns:a16="http://schemas.microsoft.com/office/drawing/2014/main" id="{D0DA43B8-0005-4FB9-861A-B255C871BC5D}"/>
              </a:ext>
            </a:extLst>
          </p:cNvPr>
          <p:cNvPicPr>
            <a:picLocks noChangeAspect="1"/>
          </p:cNvPicPr>
          <p:nvPr/>
        </p:nvPicPr>
        <p:blipFill>
          <a:blip r:embed="rId2"/>
          <a:stretch>
            <a:fillRect/>
          </a:stretch>
        </p:blipFill>
        <p:spPr>
          <a:xfrm>
            <a:off x="11096625" y="5372100"/>
            <a:ext cx="1095375" cy="1485900"/>
          </a:xfrm>
          <a:prstGeom prst="rect">
            <a:avLst/>
          </a:prstGeom>
        </p:spPr>
      </p:pic>
      <p:pic>
        <p:nvPicPr>
          <p:cNvPr id="6" name="Εικόνα 5">
            <a:extLst>
              <a:ext uri="{FF2B5EF4-FFF2-40B4-BE49-F238E27FC236}">
                <a16:creationId xmlns:a16="http://schemas.microsoft.com/office/drawing/2014/main" id="{1F661ED6-A20A-4CF6-9D93-585DC6AC6069}"/>
              </a:ext>
            </a:extLst>
          </p:cNvPr>
          <p:cNvPicPr>
            <a:picLocks noChangeAspect="1"/>
          </p:cNvPicPr>
          <p:nvPr/>
        </p:nvPicPr>
        <p:blipFill>
          <a:blip r:embed="rId3"/>
          <a:stretch>
            <a:fillRect/>
          </a:stretch>
        </p:blipFill>
        <p:spPr>
          <a:xfrm>
            <a:off x="0" y="0"/>
            <a:ext cx="12192000" cy="1171977"/>
          </a:xfrm>
          <a:prstGeom prst="rect">
            <a:avLst/>
          </a:prstGeom>
        </p:spPr>
      </p:pic>
      <p:sp>
        <p:nvSpPr>
          <p:cNvPr id="3" name="Θέση αριθμού διαφάνειας 2">
            <a:extLst>
              <a:ext uri="{FF2B5EF4-FFF2-40B4-BE49-F238E27FC236}">
                <a16:creationId xmlns:a16="http://schemas.microsoft.com/office/drawing/2014/main" id="{2A838B7A-2EA1-48DB-8D11-912364C2BD1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920B36-BBFD-404E-8465-89A42E06082A}" type="slidenum">
              <a:rPr kumimoji="0" lang="el-G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l-G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11" name="Εικόνα 9">
            <a:extLst>
              <a:ext uri="{FF2B5EF4-FFF2-40B4-BE49-F238E27FC236}">
                <a16:creationId xmlns:a16="http://schemas.microsoft.com/office/drawing/2014/main" id="{EC56293B-17D7-490E-A3A6-36CCB66A2D9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16430" y="-136525"/>
            <a:ext cx="1655763" cy="1196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Θέση υποσέλιδου 8">
            <a:extLst>
              <a:ext uri="{FF2B5EF4-FFF2-40B4-BE49-F238E27FC236}">
                <a16:creationId xmlns:a16="http://schemas.microsoft.com/office/drawing/2014/main" id="{43147D98-D212-4045-B307-7B12429AC607}"/>
              </a:ext>
            </a:extLst>
          </p:cNvPr>
          <p:cNvSpPr>
            <a:spLocks noGrp="1"/>
          </p:cNvSpPr>
          <p:nvPr>
            <p:ph type="ftr" sz="quarter" idx="11"/>
          </p:nvPr>
        </p:nvSpPr>
        <p:spPr>
          <a:xfrm>
            <a:off x="4270420" y="6486100"/>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ΕΠΙΜΕΛΕΙΑ ΥΛΗΣ: ΒΙΚΥ ΒΑΡΔΑ     vicky.eclass4u@gmail.com</a:t>
            </a:r>
          </a:p>
        </p:txBody>
      </p:sp>
      <p:sp>
        <p:nvSpPr>
          <p:cNvPr id="10" name="TextBox 9">
            <a:extLst>
              <a:ext uri="{FF2B5EF4-FFF2-40B4-BE49-F238E27FC236}">
                <a16:creationId xmlns:a16="http://schemas.microsoft.com/office/drawing/2014/main" id="{D44AC258-479B-47CD-8E8C-84CB88DC3D0A}"/>
              </a:ext>
            </a:extLst>
          </p:cNvPr>
          <p:cNvSpPr txBox="1"/>
          <p:nvPr/>
        </p:nvSpPr>
        <p:spPr>
          <a:xfrm>
            <a:off x="-115909" y="1252360"/>
            <a:ext cx="7611413" cy="5233740"/>
          </a:xfrm>
          <a:prstGeom prst="rect">
            <a:avLst/>
          </a:prstGeom>
          <a:noFill/>
        </p:spPr>
        <p:txBody>
          <a:bodyPr wrap="square">
            <a:spAutoFit/>
          </a:bodyPr>
          <a:lstStyle/>
          <a:p>
            <a:pPr marL="342900" lvl="0" indent="-342900" algn="just">
              <a:lnSpc>
                <a:spcPct val="150000"/>
              </a:lnSpc>
              <a:spcAft>
                <a:spcPts val="800"/>
              </a:spcAft>
              <a:buFont typeface="Arial" panose="020B0604020202020204" pitchFamily="34" charset="0"/>
              <a:buChar char="•"/>
              <a:tabLst>
                <a:tab pos="457200" algn="l"/>
              </a:tabLst>
            </a:pPr>
            <a:r>
              <a:rPr lang="el-GR" sz="1800" dirty="0">
                <a:effectLst/>
                <a:latin typeface="Times New Roman" panose="02020603050405020304" pitchFamily="18" charset="0"/>
                <a:ea typeface="Arial" panose="020B0604020202020204" pitchFamily="34" charset="0"/>
                <a:cs typeface="Times New Roman" panose="02020603050405020304" pitchFamily="18" charset="0"/>
              </a:rPr>
              <a:t>Σε περίπτωση που διορίζεται σε θέση ειδικού γραμματέα δημόσιος υπάλληλος ή λειτουργός ή υπάλληλος νομικού προσώπου του δημόσιου τομέα </a:t>
            </a:r>
            <a:r>
              <a:rPr lang="el-GR" sz="1800" u="sng" dirty="0">
                <a:effectLst/>
                <a:latin typeface="Times New Roman" panose="02020603050405020304" pitchFamily="18" charset="0"/>
                <a:ea typeface="Arial" panose="020B0604020202020204" pitchFamily="34" charset="0"/>
                <a:cs typeface="Times New Roman" panose="02020603050405020304" pitchFamily="18" charset="0"/>
              </a:rPr>
              <a:t>αναστέλλεται η άσκηση καθηκόντων στην κύρια θέση του</a:t>
            </a:r>
            <a:r>
              <a:rPr lang="el-GR" sz="1800" dirty="0">
                <a:effectLst/>
                <a:latin typeface="Times New Roman" panose="02020603050405020304" pitchFamily="18" charset="0"/>
                <a:ea typeface="Arial" panose="020B0604020202020204" pitchFamily="34" charset="0"/>
                <a:cs typeface="Times New Roman" panose="02020603050405020304" pitchFamily="18" charset="0"/>
              </a:rPr>
              <a:t>, στην οποία επανέρχεται αυτοδικαίως με την απαλλαγή των καθηκόντων του από τη θέση του ειδικού γραμματέα. </a:t>
            </a:r>
          </a:p>
          <a:p>
            <a:pPr marL="342900" lvl="0" indent="-342900" algn="just">
              <a:lnSpc>
                <a:spcPct val="150000"/>
              </a:lnSpc>
              <a:spcAft>
                <a:spcPts val="800"/>
              </a:spcAft>
              <a:buFont typeface="Arial" panose="020B0604020202020204" pitchFamily="34" charset="0"/>
              <a:buChar char="•"/>
              <a:tabLst>
                <a:tab pos="457200" algn="l"/>
              </a:tabLst>
            </a:pPr>
            <a:r>
              <a:rPr lang="el-GR" sz="1800" dirty="0">
                <a:effectLst/>
                <a:latin typeface="Times New Roman" panose="02020603050405020304" pitchFamily="18" charset="0"/>
                <a:ea typeface="Arial" panose="020B0604020202020204" pitchFamily="34" charset="0"/>
                <a:cs typeface="Times New Roman" panose="02020603050405020304" pitchFamily="18" charset="0"/>
              </a:rPr>
              <a:t>Αναστολή της άσκησης καθηκόντων της κύριας θέσης δεν επέρχεται για τους διοριζόμενους ως ειδικούς γραμματείς που υπηρετούν ως μέλη διδακτικού ερευνητικού προσωπικού σε ανώτατα εκπαιδευτικά ιδρύματα.</a:t>
            </a:r>
          </a:p>
          <a:p>
            <a:pPr marL="342900" lvl="0" indent="-342900" algn="just">
              <a:lnSpc>
                <a:spcPct val="150000"/>
              </a:lnSpc>
              <a:spcAft>
                <a:spcPts val="800"/>
              </a:spcAft>
              <a:buFont typeface="Arial" panose="020B0604020202020204" pitchFamily="34" charset="0"/>
              <a:buChar char="•"/>
              <a:tabLst>
                <a:tab pos="457200" algn="l"/>
              </a:tabLst>
            </a:pPr>
            <a:r>
              <a:rPr lang="el-GR" sz="1800" dirty="0">
                <a:effectLst/>
                <a:latin typeface="Times New Roman" panose="02020603050405020304" pitchFamily="18" charset="0"/>
                <a:ea typeface="Arial" panose="020B0604020202020204" pitchFamily="34" charset="0"/>
                <a:cs typeface="Times New Roman" panose="02020603050405020304" pitchFamily="18" charset="0"/>
              </a:rPr>
              <a:t>Δημόσιος υπάλληλος, για να οριστεί ειδικός γραμματέας σύμφωνα με τη διάταξη της παραγράφου 3 στο υπουργείο στο οποίο ανήκει, </a:t>
            </a:r>
            <a:r>
              <a:rPr lang="el-GR" sz="1800" u="sng" dirty="0">
                <a:effectLst/>
                <a:latin typeface="Times New Roman" panose="02020603050405020304" pitchFamily="18" charset="0"/>
                <a:ea typeface="Arial" panose="020B0604020202020204" pitchFamily="34" charset="0"/>
                <a:cs typeface="Times New Roman" panose="02020603050405020304" pitchFamily="18" charset="0"/>
              </a:rPr>
              <a:t>πρέπει να έχει το βαθμό Α` της κατηγορίας ΠΕ </a:t>
            </a:r>
            <a:r>
              <a:rPr lang="el-GR" sz="1800" dirty="0">
                <a:effectLst/>
                <a:latin typeface="Times New Roman" panose="02020603050405020304" pitchFamily="18" charset="0"/>
                <a:ea typeface="Arial" panose="020B0604020202020204" pitchFamily="34" charset="0"/>
                <a:cs typeface="Times New Roman" panose="02020603050405020304" pitchFamily="18" charset="0"/>
              </a:rPr>
              <a:t>και </a:t>
            </a:r>
            <a:r>
              <a:rPr lang="el-GR" sz="1800" u="sng" dirty="0">
                <a:effectLst/>
                <a:latin typeface="Times New Roman" panose="02020603050405020304" pitchFamily="18" charset="0"/>
                <a:ea typeface="Arial" panose="020B0604020202020204" pitchFamily="34" charset="0"/>
                <a:cs typeface="Times New Roman" panose="02020603050405020304" pitchFamily="18" charset="0"/>
              </a:rPr>
              <a:t>να έχει επιλεγεί προϊστάμενος διεύθυνσης ή αντίστοιχου επιπέδου οργανικής μονάδας</a:t>
            </a:r>
            <a:r>
              <a:rPr lang="el-GR" sz="1800" dirty="0">
                <a:effectLst/>
                <a:latin typeface="Times New Roman" panose="02020603050405020304" pitchFamily="18" charset="0"/>
                <a:ea typeface="Arial" panose="020B0604020202020204" pitchFamily="34" charset="0"/>
                <a:cs typeface="Times New Roman" panose="02020603050405020304" pitchFamily="18" charset="0"/>
              </a:rPr>
              <a:t>.</a:t>
            </a:r>
          </a:p>
        </p:txBody>
      </p:sp>
    </p:spTree>
    <p:extLst>
      <p:ext uri="{BB962C8B-B14F-4D97-AF65-F5344CB8AC3E}">
        <p14:creationId xmlns:p14="http://schemas.microsoft.com/office/powerpoint/2010/main" val="17407605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Εικόνα 7">
            <a:extLst>
              <a:ext uri="{FF2B5EF4-FFF2-40B4-BE49-F238E27FC236}">
                <a16:creationId xmlns:a16="http://schemas.microsoft.com/office/drawing/2014/main" id="{D0DA43B8-0005-4FB9-861A-B255C871BC5D}"/>
              </a:ext>
            </a:extLst>
          </p:cNvPr>
          <p:cNvPicPr>
            <a:picLocks noChangeAspect="1"/>
          </p:cNvPicPr>
          <p:nvPr/>
        </p:nvPicPr>
        <p:blipFill>
          <a:blip r:embed="rId2"/>
          <a:stretch>
            <a:fillRect/>
          </a:stretch>
        </p:blipFill>
        <p:spPr>
          <a:xfrm>
            <a:off x="11096625" y="5372100"/>
            <a:ext cx="1095375" cy="1485900"/>
          </a:xfrm>
          <a:prstGeom prst="rect">
            <a:avLst/>
          </a:prstGeom>
        </p:spPr>
      </p:pic>
      <p:pic>
        <p:nvPicPr>
          <p:cNvPr id="6" name="Εικόνα 5">
            <a:extLst>
              <a:ext uri="{FF2B5EF4-FFF2-40B4-BE49-F238E27FC236}">
                <a16:creationId xmlns:a16="http://schemas.microsoft.com/office/drawing/2014/main" id="{1F661ED6-A20A-4CF6-9D93-585DC6AC6069}"/>
              </a:ext>
            </a:extLst>
          </p:cNvPr>
          <p:cNvPicPr>
            <a:picLocks noChangeAspect="1"/>
          </p:cNvPicPr>
          <p:nvPr/>
        </p:nvPicPr>
        <p:blipFill>
          <a:blip r:embed="rId3"/>
          <a:stretch>
            <a:fillRect/>
          </a:stretch>
        </p:blipFill>
        <p:spPr>
          <a:xfrm>
            <a:off x="0" y="0"/>
            <a:ext cx="12192000" cy="1171977"/>
          </a:xfrm>
          <a:prstGeom prst="rect">
            <a:avLst/>
          </a:prstGeom>
        </p:spPr>
      </p:pic>
      <p:sp>
        <p:nvSpPr>
          <p:cNvPr id="3" name="Θέση αριθμού διαφάνειας 2">
            <a:extLst>
              <a:ext uri="{FF2B5EF4-FFF2-40B4-BE49-F238E27FC236}">
                <a16:creationId xmlns:a16="http://schemas.microsoft.com/office/drawing/2014/main" id="{2A838B7A-2EA1-48DB-8D11-912364C2BD1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920B36-BBFD-404E-8465-89A42E06082A}" type="slidenum">
              <a:rPr kumimoji="0" lang="el-G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l-G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11" name="Εικόνα 9">
            <a:extLst>
              <a:ext uri="{FF2B5EF4-FFF2-40B4-BE49-F238E27FC236}">
                <a16:creationId xmlns:a16="http://schemas.microsoft.com/office/drawing/2014/main" id="{EC56293B-17D7-490E-A3A6-36CCB66A2D9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16430" y="-136525"/>
            <a:ext cx="1655763" cy="1196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Θέση υποσέλιδου 8">
            <a:extLst>
              <a:ext uri="{FF2B5EF4-FFF2-40B4-BE49-F238E27FC236}">
                <a16:creationId xmlns:a16="http://schemas.microsoft.com/office/drawing/2014/main" id="{43147D98-D212-4045-B307-7B12429AC607}"/>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ΕΠΙΜΕΛΕΙΑ ΥΛΗΣ: ΒΙΚΥ ΒΑΡΔΑ     vicky.eclass4u@gmail.com</a:t>
            </a:r>
          </a:p>
        </p:txBody>
      </p:sp>
      <p:sp>
        <p:nvSpPr>
          <p:cNvPr id="10" name="TextBox 9">
            <a:extLst>
              <a:ext uri="{FF2B5EF4-FFF2-40B4-BE49-F238E27FC236}">
                <a16:creationId xmlns:a16="http://schemas.microsoft.com/office/drawing/2014/main" id="{F6860AAF-2935-4149-AF0E-4786DEFB656E}"/>
              </a:ext>
            </a:extLst>
          </p:cNvPr>
          <p:cNvSpPr txBox="1"/>
          <p:nvPr/>
        </p:nvSpPr>
        <p:spPr>
          <a:xfrm>
            <a:off x="3748826" y="242563"/>
            <a:ext cx="6233374" cy="665118"/>
          </a:xfrm>
          <a:prstGeom prst="rect">
            <a:avLst/>
          </a:prstGeom>
          <a:noFill/>
        </p:spPr>
        <p:txBody>
          <a:bodyPr wrap="square">
            <a:spAutoFit/>
          </a:bodyPr>
          <a:lstStyle/>
          <a:p>
            <a:pPr marL="0" marR="0" lvl="0" indent="0" algn="ctr" defTabSz="914400" rtl="0" eaLnBrk="0" fontAlgn="base" latinLnBrk="0" hangingPunct="0">
              <a:lnSpc>
                <a:spcPct val="107000"/>
              </a:lnSpc>
              <a:spcBef>
                <a:spcPts val="200"/>
              </a:spcBef>
              <a:spcAft>
                <a:spcPct val="0"/>
              </a:spcAft>
              <a:buClrTx/>
              <a:buSzTx/>
              <a:buFontTx/>
              <a:buNone/>
              <a:tabLst/>
              <a:defRPr/>
            </a:pPr>
            <a:r>
              <a:rPr kumimoji="0" lang="el-GR" sz="1800" b="1" i="0" u="none" strike="noStrike" kern="1200" cap="none" spc="0" normalizeH="0" baseline="0" noProof="0" dirty="0">
                <a:ln>
                  <a:noFill/>
                </a:ln>
                <a:solidFill>
                  <a:srgbClr val="FFFF00"/>
                </a:solidFill>
                <a:effectLst/>
                <a:uLnTx/>
                <a:uFillTx/>
                <a:latin typeface="Times New Roman" panose="02020603050405020304" pitchFamily="18" charset="0"/>
                <a:ea typeface="Times New Roman" panose="02020603050405020304" pitchFamily="18" charset="0"/>
                <a:cs typeface="+mn-cs"/>
              </a:rPr>
              <a:t>Διοικητικοί Γραμματείς και των Τομεακοί και Ειδικοί Τομεακοί Γραμματείς [άρθρο 170 Ν.4389/2016].</a:t>
            </a:r>
          </a:p>
        </p:txBody>
      </p:sp>
      <p:sp>
        <p:nvSpPr>
          <p:cNvPr id="12" name="TextBox 11">
            <a:extLst>
              <a:ext uri="{FF2B5EF4-FFF2-40B4-BE49-F238E27FC236}">
                <a16:creationId xmlns:a16="http://schemas.microsoft.com/office/drawing/2014/main" id="{5D8E8581-60D9-42FF-86FD-17DB0FC25913}"/>
              </a:ext>
            </a:extLst>
          </p:cNvPr>
          <p:cNvSpPr txBox="1"/>
          <p:nvPr/>
        </p:nvSpPr>
        <p:spPr>
          <a:xfrm>
            <a:off x="115910" y="1308502"/>
            <a:ext cx="6233374" cy="4818242"/>
          </a:xfrm>
          <a:prstGeom prst="rect">
            <a:avLst/>
          </a:prstGeom>
          <a:noFill/>
        </p:spPr>
        <p:txBody>
          <a:bodyPr wrap="square">
            <a:spAutoFit/>
          </a:bodyPr>
          <a:lstStyle/>
          <a:p>
            <a:pPr marL="0" marR="0" lvl="0" indent="0" algn="just" defTabSz="914400" rtl="0" eaLnBrk="0" fontAlgn="base" latinLnBrk="0" hangingPunct="0">
              <a:lnSpc>
                <a:spcPct val="150000"/>
              </a:lnSpc>
              <a:spcBef>
                <a:spcPct val="0"/>
              </a:spcBef>
              <a:spcAft>
                <a:spcPts val="800"/>
              </a:spcAft>
              <a:buClrTx/>
              <a:buSzTx/>
              <a:buFontTx/>
              <a:buNone/>
              <a:tabLst/>
              <a:defRPr/>
            </a:pPr>
            <a:r>
              <a:rPr kumimoji="0" lang="el-GR" sz="1800" b="0" i="0" u="none" strike="noStrike" kern="1200" cap="none" spc="0" normalizeH="0" baseline="0" noProof="0" dirty="0">
                <a:ln>
                  <a:noFill/>
                </a:ln>
                <a:solidFill>
                  <a:prstClr val="black"/>
                </a:solidFill>
                <a:effectLst/>
                <a:uLnTx/>
                <a:uFillTx/>
                <a:latin typeface="Times New Roman" panose="02020603050405020304" pitchFamily="18" charset="0"/>
                <a:ea typeface="Arial" panose="020B0604020202020204" pitchFamily="34" charset="0"/>
                <a:cs typeface="+mn-cs"/>
              </a:rPr>
              <a:t>Στον Ν.4389/2016 και </a:t>
            </a:r>
            <a:r>
              <a:rPr kumimoji="0" lang="el-GR" sz="1800" b="0" i="0" u="none" strike="noStrike" kern="1200" cap="none" spc="0" normalizeH="0" baseline="0" noProof="0" dirty="0" err="1">
                <a:ln>
                  <a:noFill/>
                </a:ln>
                <a:solidFill>
                  <a:prstClr val="black"/>
                </a:solidFill>
                <a:effectLst/>
                <a:uLnTx/>
                <a:uFillTx/>
                <a:latin typeface="Times New Roman" panose="02020603050405020304" pitchFamily="18" charset="0"/>
                <a:ea typeface="Arial" panose="020B0604020202020204" pitchFamily="34" charset="0"/>
                <a:cs typeface="+mn-cs"/>
              </a:rPr>
              <a:t>σγκκριμένα</a:t>
            </a:r>
            <a:r>
              <a:rPr kumimoji="0" lang="el-GR" sz="1800" b="0" i="0" u="none" strike="noStrike" kern="1200" cap="none" spc="0" normalizeH="0" baseline="0" noProof="0" dirty="0">
                <a:ln>
                  <a:noFill/>
                </a:ln>
                <a:solidFill>
                  <a:prstClr val="black"/>
                </a:solidFill>
                <a:effectLst/>
                <a:uLnTx/>
                <a:uFillTx/>
                <a:latin typeface="Times New Roman" panose="02020603050405020304" pitchFamily="18" charset="0"/>
                <a:ea typeface="Arial" panose="020B0604020202020204" pitchFamily="34" charset="0"/>
                <a:cs typeface="+mn-cs"/>
              </a:rPr>
              <a:t> στο άρθρο 170 υπήρχε ρητή διάταξη για τη σύσταση θέσεων Διοικητικών και Αναπληρωτών Διοικητικών Γραμματέων Υπουργείων με βαθμό 1ο της κατηγορίας ειδικών θέσεων (Ε.Θ.), που υπάγονταν σε κάθε Υπουργό ή Αναπληρωτή Υπουργό αντίστοιχα.</a:t>
            </a:r>
          </a:p>
          <a:p>
            <a:pPr marL="0" marR="0" lvl="0" indent="0" algn="just" defTabSz="914400" rtl="0" eaLnBrk="0" fontAlgn="base" latinLnBrk="0" hangingPunct="0">
              <a:lnSpc>
                <a:spcPct val="150000"/>
              </a:lnSpc>
              <a:spcBef>
                <a:spcPct val="0"/>
              </a:spcBef>
              <a:spcAft>
                <a:spcPts val="800"/>
              </a:spcAft>
              <a:buClrTx/>
              <a:buSzTx/>
              <a:buFontTx/>
              <a:buNone/>
              <a:tabLst/>
              <a:defRPr/>
            </a:pPr>
            <a:endParaRPr kumimoji="0" lang="el-GR" sz="1800" b="0" i="0" u="none" strike="noStrike" kern="1200" cap="none" spc="0" normalizeH="0" baseline="0" noProof="0" dirty="0">
              <a:ln>
                <a:noFill/>
              </a:ln>
              <a:solidFill>
                <a:prstClr val="black"/>
              </a:solidFill>
              <a:effectLst/>
              <a:uLnTx/>
              <a:uFillTx/>
              <a:latin typeface="Times New Roman" panose="02020603050405020304" pitchFamily="18" charset="0"/>
              <a:ea typeface="Arial" panose="020B0604020202020204" pitchFamily="34" charset="0"/>
              <a:cs typeface="+mn-cs"/>
            </a:endParaRPr>
          </a:p>
          <a:p>
            <a:pPr marL="0" marR="0" lvl="0" indent="0" algn="just" defTabSz="914400" rtl="0" eaLnBrk="0" fontAlgn="base" latinLnBrk="0" hangingPunct="0">
              <a:lnSpc>
                <a:spcPct val="150000"/>
              </a:lnSpc>
              <a:spcBef>
                <a:spcPct val="0"/>
              </a:spcBef>
              <a:spcAft>
                <a:spcPts val="800"/>
              </a:spcAft>
              <a:buClrTx/>
              <a:buSzTx/>
              <a:buFontTx/>
              <a:buNone/>
              <a:tabLst/>
              <a:defRPr/>
            </a:pPr>
            <a:r>
              <a:rPr kumimoji="0" lang="el-GR" sz="1800" b="0" i="0" u="none" strike="noStrike" kern="1200" cap="none" spc="0" normalizeH="0" baseline="0" noProof="0" dirty="0">
                <a:ln>
                  <a:noFill/>
                </a:ln>
                <a:solidFill>
                  <a:prstClr val="black"/>
                </a:solidFill>
                <a:effectLst/>
                <a:uLnTx/>
                <a:uFillTx/>
                <a:latin typeface="Times New Roman" panose="02020603050405020304" pitchFamily="18" charset="0"/>
                <a:ea typeface="Arial" panose="020B0604020202020204" pitchFamily="34" charset="0"/>
                <a:cs typeface="+mn-cs"/>
              </a:rPr>
              <a:t>Με πρόταση Υπουργικού Συμβουλίου, καθορίζονταν και οι αρμοδιότητες των Διοικητικών και Αναπληρωτών Διοικητικών Γραμματέων καθώς και των Τομεακών και Ειδικών Τομεακών Γραμματέων και ο τρόπος άσκησής τους, όπως επίσης και κάθε άλλη σχετική λεπτομέρεια (άρθρο 170 Ν.4389/2016).</a:t>
            </a:r>
          </a:p>
        </p:txBody>
      </p:sp>
    </p:spTree>
    <p:extLst>
      <p:ext uri="{BB962C8B-B14F-4D97-AF65-F5344CB8AC3E}">
        <p14:creationId xmlns:p14="http://schemas.microsoft.com/office/powerpoint/2010/main" val="170647428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Εικόνα 7">
            <a:extLst>
              <a:ext uri="{FF2B5EF4-FFF2-40B4-BE49-F238E27FC236}">
                <a16:creationId xmlns:a16="http://schemas.microsoft.com/office/drawing/2014/main" id="{D0DA43B8-0005-4FB9-861A-B255C871BC5D}"/>
              </a:ext>
            </a:extLst>
          </p:cNvPr>
          <p:cNvPicPr>
            <a:picLocks noChangeAspect="1"/>
          </p:cNvPicPr>
          <p:nvPr/>
        </p:nvPicPr>
        <p:blipFill>
          <a:blip r:embed="rId2"/>
          <a:stretch>
            <a:fillRect/>
          </a:stretch>
        </p:blipFill>
        <p:spPr>
          <a:xfrm>
            <a:off x="11096625" y="5372100"/>
            <a:ext cx="1095375" cy="1485900"/>
          </a:xfrm>
          <a:prstGeom prst="rect">
            <a:avLst/>
          </a:prstGeom>
        </p:spPr>
      </p:pic>
      <p:pic>
        <p:nvPicPr>
          <p:cNvPr id="6" name="Εικόνα 5">
            <a:extLst>
              <a:ext uri="{FF2B5EF4-FFF2-40B4-BE49-F238E27FC236}">
                <a16:creationId xmlns:a16="http://schemas.microsoft.com/office/drawing/2014/main" id="{1F661ED6-A20A-4CF6-9D93-585DC6AC6069}"/>
              </a:ext>
            </a:extLst>
          </p:cNvPr>
          <p:cNvPicPr>
            <a:picLocks noChangeAspect="1"/>
          </p:cNvPicPr>
          <p:nvPr/>
        </p:nvPicPr>
        <p:blipFill>
          <a:blip r:embed="rId3"/>
          <a:stretch>
            <a:fillRect/>
          </a:stretch>
        </p:blipFill>
        <p:spPr>
          <a:xfrm>
            <a:off x="0" y="0"/>
            <a:ext cx="12192000" cy="1171977"/>
          </a:xfrm>
          <a:prstGeom prst="rect">
            <a:avLst/>
          </a:prstGeom>
        </p:spPr>
      </p:pic>
      <p:sp>
        <p:nvSpPr>
          <p:cNvPr id="3" name="Θέση αριθμού διαφάνειας 2">
            <a:extLst>
              <a:ext uri="{FF2B5EF4-FFF2-40B4-BE49-F238E27FC236}">
                <a16:creationId xmlns:a16="http://schemas.microsoft.com/office/drawing/2014/main" id="{2A838B7A-2EA1-48DB-8D11-912364C2BD1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920B36-BBFD-404E-8465-89A42E06082A}" type="slidenum">
              <a:rPr kumimoji="0" lang="el-G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l-G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11" name="Εικόνα 9">
            <a:extLst>
              <a:ext uri="{FF2B5EF4-FFF2-40B4-BE49-F238E27FC236}">
                <a16:creationId xmlns:a16="http://schemas.microsoft.com/office/drawing/2014/main" id="{EC56293B-17D7-490E-A3A6-36CCB66A2D9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16430" y="-136525"/>
            <a:ext cx="1655763" cy="1196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Θέση υποσέλιδου 8">
            <a:extLst>
              <a:ext uri="{FF2B5EF4-FFF2-40B4-BE49-F238E27FC236}">
                <a16:creationId xmlns:a16="http://schemas.microsoft.com/office/drawing/2014/main" id="{43147D98-D212-4045-B307-7B12429AC607}"/>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ΕΠΙΜΕΛΕΙΑ ΥΛΗΣ: ΒΙΚΥ ΒΑΡΔΑ     vicky.eclass4u@gmail.com</a:t>
            </a:r>
          </a:p>
        </p:txBody>
      </p:sp>
      <p:sp>
        <p:nvSpPr>
          <p:cNvPr id="10" name="TextBox 9">
            <a:extLst>
              <a:ext uri="{FF2B5EF4-FFF2-40B4-BE49-F238E27FC236}">
                <a16:creationId xmlns:a16="http://schemas.microsoft.com/office/drawing/2014/main" id="{9F0496E2-6B4D-404F-AAD8-121A29E70454}"/>
              </a:ext>
            </a:extLst>
          </p:cNvPr>
          <p:cNvSpPr txBox="1"/>
          <p:nvPr/>
        </p:nvSpPr>
        <p:spPr>
          <a:xfrm>
            <a:off x="90153" y="1171977"/>
            <a:ext cx="7959144" cy="5233740"/>
          </a:xfrm>
          <a:prstGeom prst="rect">
            <a:avLst/>
          </a:prstGeom>
          <a:noFill/>
        </p:spPr>
        <p:txBody>
          <a:bodyPr wrap="square">
            <a:spAutoFit/>
          </a:bodyPr>
          <a:lstStyle/>
          <a:p>
            <a:pPr algn="just">
              <a:lnSpc>
                <a:spcPct val="150000"/>
              </a:lnSpc>
              <a:spcAft>
                <a:spcPts val="800"/>
              </a:spcAft>
            </a:pPr>
            <a:r>
              <a:rPr lang="el-GR" sz="1800" dirty="0">
                <a:effectLst/>
                <a:latin typeface="Times New Roman" panose="02020603050405020304" pitchFamily="18" charset="0"/>
                <a:ea typeface="Arial" panose="020B0604020202020204" pitchFamily="34" charset="0"/>
              </a:rPr>
              <a:t>Για την πλήρωση των θέσεων εκδιδόταν πρόσκληση εκδήλωσης ενδιαφέροντος από τον οικείο Υπουργό. Η πρόσκληση δημοσιευόταν στην ιστοσελίδα του οικείου Υπουργείου και στην ιστοσελίδα του Α.Σ.Ε.Π. επί δέκα (10) ημέρες τουλάχιστον.</a:t>
            </a:r>
          </a:p>
          <a:p>
            <a:pPr algn="just">
              <a:lnSpc>
                <a:spcPct val="150000"/>
              </a:lnSpc>
              <a:spcAft>
                <a:spcPts val="800"/>
              </a:spcAft>
            </a:pPr>
            <a:r>
              <a:rPr lang="el-GR" sz="1800" dirty="0">
                <a:effectLst/>
                <a:latin typeface="Times New Roman" panose="02020603050405020304" pitchFamily="18" charset="0"/>
                <a:ea typeface="Arial" panose="020B0604020202020204" pitchFamily="34" charset="0"/>
              </a:rPr>
              <a:t> Δικαίωμα υποβολής αίτησης είχαν μέλη του Μητρώου του άρθρου 1, καθώς και υποψήφιοι που δεν υπηρετούσαν στον δημόσιο τομέα. </a:t>
            </a:r>
          </a:p>
          <a:p>
            <a:pPr algn="just">
              <a:lnSpc>
                <a:spcPct val="150000"/>
              </a:lnSpc>
              <a:spcAft>
                <a:spcPts val="800"/>
              </a:spcAft>
            </a:pPr>
            <a:r>
              <a:rPr lang="el-GR" sz="1800" dirty="0">
                <a:effectLst/>
                <a:latin typeface="Times New Roman" panose="02020603050405020304" pitchFamily="18" charset="0"/>
                <a:ea typeface="Arial" panose="020B0604020202020204" pitchFamily="34" charset="0"/>
              </a:rPr>
              <a:t>Το κατά το άρθρο 10 Ειδικό Συμβούλιο Επιλογής Διοικήσεων (Ε.Σ.Ε.Δ.), αξιολογούσε τα προσόντα των υποψηφίων και υπέβαλε στον αρμόδιο Υπουργό εισήγηση με τους τρεις (3) επικρατέστερους υποψηφίους, μέχρι ένας (1) εκ των οποίων επιλεγόταν μεταξύ των υποψηφίων που δεν υπηρετούσαν στο δημόσιο τομέα. Ο διορισμός ολοκληρωνόταν με απόφαση του αρμόδιου Υπουργού, ο οποίος επέλεγε υποχρεωτικά έναν από τους τρεις (3) επικρατέστερους υποψηφίους, και δημοσίευε στην Εφημερίδα της Κυβέρνησης. </a:t>
            </a:r>
          </a:p>
        </p:txBody>
      </p:sp>
    </p:spTree>
    <p:extLst>
      <p:ext uri="{BB962C8B-B14F-4D97-AF65-F5344CB8AC3E}">
        <p14:creationId xmlns:p14="http://schemas.microsoft.com/office/powerpoint/2010/main" val="384144848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EDC94264-3734-4C03-8937-6DA0151563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71977"/>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BDA5E0B-E019-469F-A482-00D86FAC3303}"/>
              </a:ext>
            </a:extLst>
          </p:cNvPr>
          <p:cNvSpPr txBox="1"/>
          <p:nvPr/>
        </p:nvSpPr>
        <p:spPr>
          <a:xfrm>
            <a:off x="6096008" y="1375279"/>
            <a:ext cx="5599162" cy="1461778"/>
          </a:xfrm>
          <a:prstGeom prst="rect">
            <a:avLst/>
          </a:prstGeom>
        </p:spPr>
        <p:txBody>
          <a:bodyPr vert="horz" lIns="91440" tIns="45720" rIns="91440" bIns="45720" rtlCol="0" anchor="ctr">
            <a:normAutofit/>
          </a:bodyPr>
          <a:lstStyle/>
          <a:p>
            <a:pPr eaLnBrk="1" hangingPunct="1">
              <a:lnSpc>
                <a:spcPct val="90000"/>
              </a:lnSpc>
              <a:spcAft>
                <a:spcPts val="800"/>
              </a:spcAft>
            </a:pPr>
            <a:r>
              <a:rPr lang="en-US" sz="2200" b="1" kern="1200" dirty="0" err="1">
                <a:solidFill>
                  <a:schemeClr val="tx1"/>
                </a:solidFill>
                <a:effectLst/>
                <a:latin typeface="+mj-lt"/>
                <a:ea typeface="+mj-ea"/>
                <a:cs typeface="+mj-cs"/>
              </a:rPr>
              <a:t>Γι</a:t>
            </a:r>
            <a:r>
              <a:rPr lang="en-US" sz="2200" b="1" kern="1200" dirty="0">
                <a:solidFill>
                  <a:schemeClr val="tx1"/>
                </a:solidFill>
                <a:effectLst/>
                <a:latin typeface="+mj-lt"/>
                <a:ea typeface="+mj-ea"/>
                <a:cs typeface="+mj-cs"/>
              </a:rPr>
              <a:t>α την επιλογή των τριών (3) επικρατέστερων υποψηφίων, το Ειδικό Συμβούλιο Επιλογής Διοικήσεων [ Ε.Σ.Ε.Δ. ] λαμβ</a:t>
            </a:r>
            <a:r>
              <a:rPr lang="en-US" sz="2200" b="1" kern="1200" dirty="0" err="1">
                <a:solidFill>
                  <a:schemeClr val="tx1"/>
                </a:solidFill>
                <a:effectLst/>
                <a:latin typeface="+mj-lt"/>
                <a:ea typeface="+mj-ea"/>
                <a:cs typeface="+mj-cs"/>
              </a:rPr>
              <a:t>άνοντ</a:t>
            </a:r>
            <a:r>
              <a:rPr lang="en-US" sz="2200" b="1" kern="1200" dirty="0">
                <a:solidFill>
                  <a:schemeClr val="tx1"/>
                </a:solidFill>
                <a:effectLst/>
                <a:latin typeface="+mj-lt"/>
                <a:ea typeface="+mj-ea"/>
                <a:cs typeface="+mj-cs"/>
              </a:rPr>
              <a:t>αν υπόψη </a:t>
            </a:r>
          </a:p>
        </p:txBody>
      </p:sp>
      <p:sp>
        <p:nvSpPr>
          <p:cNvPr id="9" name="Θέση υποσέλιδου 8">
            <a:extLst>
              <a:ext uri="{FF2B5EF4-FFF2-40B4-BE49-F238E27FC236}">
                <a16:creationId xmlns:a16="http://schemas.microsoft.com/office/drawing/2014/main" id="{43147D98-D212-4045-B307-7B12429AC607}"/>
              </a:ext>
            </a:extLst>
          </p:cNvPr>
          <p:cNvSpPr>
            <a:spLocks noGrp="1"/>
          </p:cNvSpPr>
          <p:nvPr>
            <p:ph type="ftr" sz="quarter" idx="11"/>
          </p:nvPr>
        </p:nvSpPr>
        <p:spPr>
          <a:xfrm>
            <a:off x="3219205" y="7564282"/>
            <a:ext cx="3877056" cy="365125"/>
          </a:xfrm>
        </p:spPr>
        <p:txBody>
          <a:bodyPr vert="horz" lIns="91440" tIns="45720" rIns="91440" bIns="45720" rtlCol="0" anchor="ctr">
            <a:normAutofit/>
          </a:bodyPr>
          <a:lstStyle/>
          <a:p>
            <a:pPr marR="0" lvl="0" indent="0" algn="r" fontAlgn="auto">
              <a:spcBef>
                <a:spcPts val="0"/>
              </a:spcBef>
              <a:spcAft>
                <a:spcPts val="600"/>
              </a:spcAft>
              <a:buClrTx/>
              <a:buSzTx/>
              <a:buFontTx/>
              <a:buNone/>
              <a:tabLst/>
              <a:defRPr/>
            </a:pPr>
            <a:r>
              <a:rPr kumimoji="0" lang="en-US" sz="1100" b="0" i="0" u="none" strike="noStrike" kern="1200" cap="none" spc="0" normalizeH="0" baseline="0" noProof="0" dirty="0">
                <a:ln>
                  <a:noFill/>
                </a:ln>
                <a:solidFill>
                  <a:schemeClr val="tx1">
                    <a:alpha val="80000"/>
                  </a:schemeClr>
                </a:solidFill>
                <a:effectLst/>
                <a:uLnTx/>
                <a:uFillTx/>
                <a:latin typeface="+mn-lt"/>
                <a:ea typeface="+mn-ea"/>
                <a:cs typeface="+mn-cs"/>
              </a:rPr>
              <a:t>ΕΠΙΜΕΛΕΙΑ ΥΛΗΣ: ΒΙΚΥ ΒΑΡΔΑ     vicky.eclass4u@gmail.com</a:t>
            </a:r>
          </a:p>
        </p:txBody>
      </p:sp>
      <p:pic>
        <p:nvPicPr>
          <p:cNvPr id="8" name="Εικόνα 7" descr="Εικόνα που περιέχει κείμενο&#10;&#10;Περιγραφή που δημιουργήθηκε αυτόματα">
            <a:extLst>
              <a:ext uri="{FF2B5EF4-FFF2-40B4-BE49-F238E27FC236}">
                <a16:creationId xmlns:a16="http://schemas.microsoft.com/office/drawing/2014/main" id="{D0DA43B8-0005-4FB9-861A-B255C871BC5D}"/>
              </a:ext>
            </a:extLst>
          </p:cNvPr>
          <p:cNvPicPr>
            <a:picLocks noChangeAspect="1"/>
          </p:cNvPicPr>
          <p:nvPr/>
        </p:nvPicPr>
        <p:blipFill rotWithShape="1">
          <a:blip r:embed="rId2"/>
          <a:srcRect t="33546" r="4" b="4"/>
          <a:stretch/>
        </p:blipFill>
        <p:spPr>
          <a:xfrm>
            <a:off x="2945159" y="2592153"/>
            <a:ext cx="1462513" cy="1318381"/>
          </a:xfrm>
          <a:custGeom>
            <a:avLst/>
            <a:gdLst/>
            <a:ahLst/>
            <a:cxnLst/>
            <a:rect l="l" t="t" r="r" b="b"/>
            <a:pathLst>
              <a:path w="2397514" h="2161236">
                <a:moveTo>
                  <a:pt x="684017" y="0"/>
                </a:moveTo>
                <a:cubicBezTo>
                  <a:pt x="1715801" y="0"/>
                  <a:pt x="1715801" y="0"/>
                  <a:pt x="1715801" y="0"/>
                </a:cubicBezTo>
                <a:cubicBezTo>
                  <a:pt x="1768004" y="0"/>
                  <a:pt x="1835562" y="37478"/>
                  <a:pt x="1863198" y="84326"/>
                </a:cubicBezTo>
                <a:cubicBezTo>
                  <a:pt x="2379089" y="993169"/>
                  <a:pt x="2379089" y="993169"/>
                  <a:pt x="2379089" y="993169"/>
                </a:cubicBezTo>
                <a:cubicBezTo>
                  <a:pt x="2403656" y="1043140"/>
                  <a:pt x="2403656" y="1118096"/>
                  <a:pt x="2379089" y="1168068"/>
                </a:cubicBezTo>
                <a:cubicBezTo>
                  <a:pt x="1863198" y="2076910"/>
                  <a:pt x="1863198" y="2076910"/>
                  <a:pt x="1863198" y="2076910"/>
                </a:cubicBezTo>
                <a:cubicBezTo>
                  <a:pt x="1835562" y="2123759"/>
                  <a:pt x="1768004" y="2161236"/>
                  <a:pt x="1715801" y="2161236"/>
                </a:cubicBezTo>
                <a:lnTo>
                  <a:pt x="684017" y="2161236"/>
                </a:lnTo>
                <a:cubicBezTo>
                  <a:pt x="628744" y="2161236"/>
                  <a:pt x="561187" y="2123759"/>
                  <a:pt x="536621" y="2076910"/>
                </a:cubicBezTo>
                <a:cubicBezTo>
                  <a:pt x="20729" y="1168068"/>
                  <a:pt x="20729" y="1168068"/>
                  <a:pt x="20729" y="1168068"/>
                </a:cubicBezTo>
                <a:cubicBezTo>
                  <a:pt x="-6909" y="1118096"/>
                  <a:pt x="-6909" y="1043140"/>
                  <a:pt x="20729" y="993169"/>
                </a:cubicBezTo>
                <a:cubicBezTo>
                  <a:pt x="536621" y="84326"/>
                  <a:pt x="536621" y="84326"/>
                  <a:pt x="536621" y="84326"/>
                </a:cubicBezTo>
                <a:cubicBezTo>
                  <a:pt x="561187" y="37478"/>
                  <a:pt x="628744" y="0"/>
                  <a:pt x="684017" y="0"/>
                </a:cubicBezTo>
                <a:close/>
              </a:path>
            </a:pathLst>
          </a:custGeom>
        </p:spPr>
      </p:pic>
      <p:pic>
        <p:nvPicPr>
          <p:cNvPr id="11" name="Εικόνα 9">
            <a:extLst>
              <a:ext uri="{FF2B5EF4-FFF2-40B4-BE49-F238E27FC236}">
                <a16:creationId xmlns:a16="http://schemas.microsoft.com/office/drawing/2014/main" id="{EC56293B-17D7-490E-A3A6-36CCB66A2D9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3071" r="14108" b="3"/>
          <a:stretch/>
        </p:blipFill>
        <p:spPr bwMode="auto">
          <a:xfrm>
            <a:off x="134633" y="3059678"/>
            <a:ext cx="3293367" cy="3240573"/>
          </a:xfrm>
          <a:custGeom>
            <a:avLst/>
            <a:gdLst/>
            <a:ahLst/>
            <a:cxnLst/>
            <a:rect l="l" t="t" r="r" b="b"/>
            <a:pathLst>
              <a:path w="3293367" h="3240573">
                <a:moveTo>
                  <a:pt x="2353286" y="2104683"/>
                </a:moveTo>
                <a:cubicBezTo>
                  <a:pt x="2353286" y="2104683"/>
                  <a:pt x="2353286" y="2104683"/>
                  <a:pt x="2868450" y="2104683"/>
                </a:cubicBezTo>
                <a:cubicBezTo>
                  <a:pt x="2876795" y="2104683"/>
                  <a:pt x="2884932" y="2105791"/>
                  <a:pt x="2892703" y="2107904"/>
                </a:cubicBezTo>
                <a:lnTo>
                  <a:pt x="2909383" y="2114898"/>
                </a:lnTo>
                <a:lnTo>
                  <a:pt x="2899189" y="2132529"/>
                </a:lnTo>
                <a:cubicBezTo>
                  <a:pt x="2807017" y="2291942"/>
                  <a:pt x="2689037" y="2495992"/>
                  <a:pt x="2538022" y="2757176"/>
                </a:cubicBezTo>
                <a:cubicBezTo>
                  <a:pt x="2493195" y="2834591"/>
                  <a:pt x="2412503" y="2882232"/>
                  <a:pt x="2322847" y="2882232"/>
                </a:cubicBezTo>
                <a:cubicBezTo>
                  <a:pt x="2322847" y="2882232"/>
                  <a:pt x="2322847" y="2882232"/>
                  <a:pt x="2149884" y="2882232"/>
                </a:cubicBezTo>
                <a:lnTo>
                  <a:pt x="2129707" y="2882232"/>
                </a:lnTo>
                <a:lnTo>
                  <a:pt x="2110453" y="2849077"/>
                </a:lnTo>
                <a:cubicBezTo>
                  <a:pt x="2083644" y="2802909"/>
                  <a:pt x="2052449" y="2749188"/>
                  <a:pt x="2016148" y="2686675"/>
                </a:cubicBezTo>
                <a:cubicBezTo>
                  <a:pt x="1999459" y="2658961"/>
                  <a:pt x="1999459" y="2623488"/>
                  <a:pt x="2016148" y="2595774"/>
                </a:cubicBezTo>
                <a:cubicBezTo>
                  <a:pt x="2016148" y="2595774"/>
                  <a:pt x="2016148" y="2595774"/>
                  <a:pt x="2274287" y="2151242"/>
                </a:cubicBezTo>
                <a:cubicBezTo>
                  <a:pt x="2289865" y="2122420"/>
                  <a:pt x="2321018" y="2104683"/>
                  <a:pt x="2353286" y="2104683"/>
                </a:cubicBezTo>
                <a:close/>
                <a:moveTo>
                  <a:pt x="939150" y="0"/>
                </a:moveTo>
                <a:cubicBezTo>
                  <a:pt x="939150" y="0"/>
                  <a:pt x="939150" y="0"/>
                  <a:pt x="2322847" y="0"/>
                </a:cubicBezTo>
                <a:cubicBezTo>
                  <a:pt x="2412503" y="0"/>
                  <a:pt x="2493195" y="47640"/>
                  <a:pt x="2538022" y="125055"/>
                </a:cubicBezTo>
                <a:cubicBezTo>
                  <a:pt x="2538022" y="125055"/>
                  <a:pt x="2538022" y="125055"/>
                  <a:pt x="3228376" y="1319038"/>
                </a:cubicBezTo>
                <a:cubicBezTo>
                  <a:pt x="3273205" y="1393476"/>
                  <a:pt x="3273205" y="1488756"/>
                  <a:pt x="3228376" y="1563194"/>
                </a:cubicBezTo>
                <a:cubicBezTo>
                  <a:pt x="3228376" y="1563194"/>
                  <a:pt x="3228376" y="1563194"/>
                  <a:pt x="2972043" y="2006528"/>
                </a:cubicBezTo>
                <a:lnTo>
                  <a:pt x="2950440" y="2043890"/>
                </a:lnTo>
                <a:lnTo>
                  <a:pt x="2951200" y="2044209"/>
                </a:lnTo>
                <a:cubicBezTo>
                  <a:pt x="2966732" y="2053275"/>
                  <a:pt x="2979910" y="2066404"/>
                  <a:pt x="2989324" y="2082660"/>
                </a:cubicBezTo>
                <a:cubicBezTo>
                  <a:pt x="2989324" y="2082660"/>
                  <a:pt x="2989324" y="2082660"/>
                  <a:pt x="3279247" y="2584089"/>
                </a:cubicBezTo>
                <a:cubicBezTo>
                  <a:pt x="3298074" y="2615350"/>
                  <a:pt x="3298074" y="2655364"/>
                  <a:pt x="3279247" y="2686626"/>
                </a:cubicBezTo>
                <a:cubicBezTo>
                  <a:pt x="3279247" y="2686626"/>
                  <a:pt x="3279247" y="2686626"/>
                  <a:pt x="2989324" y="3188054"/>
                </a:cubicBezTo>
                <a:cubicBezTo>
                  <a:pt x="2970497" y="3220565"/>
                  <a:pt x="2936610" y="3240573"/>
                  <a:pt x="2898957" y="3240573"/>
                </a:cubicBezTo>
                <a:cubicBezTo>
                  <a:pt x="2898957" y="3240573"/>
                  <a:pt x="2898957" y="3240573"/>
                  <a:pt x="2317855" y="3240573"/>
                </a:cubicBezTo>
                <a:cubicBezTo>
                  <a:pt x="2281457" y="3240573"/>
                  <a:pt x="2246316" y="3220565"/>
                  <a:pt x="2228744" y="3188054"/>
                </a:cubicBezTo>
                <a:cubicBezTo>
                  <a:pt x="2228744" y="3188054"/>
                  <a:pt x="2228744" y="3188054"/>
                  <a:pt x="2072563" y="2919100"/>
                </a:cubicBezTo>
                <a:lnTo>
                  <a:pt x="2054920" y="2888716"/>
                </a:lnTo>
                <a:lnTo>
                  <a:pt x="2068802" y="2888716"/>
                </a:lnTo>
                <a:lnTo>
                  <a:pt x="2134418" y="2888716"/>
                </a:lnTo>
                <a:lnTo>
                  <a:pt x="2162922" y="2937803"/>
                </a:lnTo>
                <a:cubicBezTo>
                  <a:pt x="2271824" y="3125340"/>
                  <a:pt x="2271824" y="3125340"/>
                  <a:pt x="2271824" y="3125340"/>
                </a:cubicBezTo>
                <a:cubicBezTo>
                  <a:pt x="2287402" y="3154162"/>
                  <a:pt x="2318557" y="3171900"/>
                  <a:pt x="2350824" y="3171900"/>
                </a:cubicBezTo>
                <a:cubicBezTo>
                  <a:pt x="2865989" y="3171900"/>
                  <a:pt x="2865989" y="3171900"/>
                  <a:pt x="2865989" y="3171900"/>
                </a:cubicBezTo>
                <a:cubicBezTo>
                  <a:pt x="2899368" y="3171900"/>
                  <a:pt x="2929410" y="3154162"/>
                  <a:pt x="2946100" y="3125340"/>
                </a:cubicBezTo>
                <a:cubicBezTo>
                  <a:pt x="3203126" y="2680809"/>
                  <a:pt x="3203126" y="2680809"/>
                  <a:pt x="3203126" y="2680809"/>
                </a:cubicBezTo>
                <a:cubicBezTo>
                  <a:pt x="3219816" y="2653094"/>
                  <a:pt x="3219816" y="2617620"/>
                  <a:pt x="3203126" y="2589906"/>
                </a:cubicBezTo>
                <a:cubicBezTo>
                  <a:pt x="2946100" y="2145375"/>
                  <a:pt x="2946100" y="2145375"/>
                  <a:pt x="2946100" y="2145375"/>
                </a:cubicBezTo>
                <a:cubicBezTo>
                  <a:pt x="2937755" y="2130963"/>
                  <a:pt x="2926072" y="2119323"/>
                  <a:pt x="2912303" y="2111287"/>
                </a:cubicBezTo>
                <a:lnTo>
                  <a:pt x="2908392" y="2109648"/>
                </a:lnTo>
                <a:lnTo>
                  <a:pt x="2929357" y="2073390"/>
                </a:lnTo>
                <a:lnTo>
                  <a:pt x="2944948" y="2046424"/>
                </a:lnTo>
                <a:lnTo>
                  <a:pt x="2928777" y="2039643"/>
                </a:lnTo>
                <a:cubicBezTo>
                  <a:pt x="2920010" y="2037259"/>
                  <a:pt x="2910833" y="2036009"/>
                  <a:pt x="2901420" y="2036009"/>
                </a:cubicBezTo>
                <a:cubicBezTo>
                  <a:pt x="2320317" y="2036009"/>
                  <a:pt x="2320317" y="2036009"/>
                  <a:pt x="2320317" y="2036009"/>
                </a:cubicBezTo>
                <a:cubicBezTo>
                  <a:pt x="2283920" y="2036009"/>
                  <a:pt x="2248778" y="2056016"/>
                  <a:pt x="2231207" y="2088527"/>
                </a:cubicBezTo>
                <a:cubicBezTo>
                  <a:pt x="1940028" y="2589956"/>
                  <a:pt x="1940028" y="2589956"/>
                  <a:pt x="1940028" y="2589956"/>
                </a:cubicBezTo>
                <a:cubicBezTo>
                  <a:pt x="1921201" y="2621217"/>
                  <a:pt x="1921201" y="2661231"/>
                  <a:pt x="1940028" y="2692493"/>
                </a:cubicBezTo>
                <a:cubicBezTo>
                  <a:pt x="1976425" y="2755171"/>
                  <a:pt x="2008272" y="2810015"/>
                  <a:pt x="2036139" y="2858003"/>
                </a:cubicBezTo>
                <a:lnTo>
                  <a:pt x="2050209" y="2882232"/>
                </a:lnTo>
                <a:lnTo>
                  <a:pt x="1985031" y="2882232"/>
                </a:lnTo>
                <a:cubicBezTo>
                  <a:pt x="1782341" y="2882232"/>
                  <a:pt x="1458037" y="2882232"/>
                  <a:pt x="939150" y="2882232"/>
                </a:cubicBezTo>
                <a:cubicBezTo>
                  <a:pt x="852483" y="2882232"/>
                  <a:pt x="768803" y="2834591"/>
                  <a:pt x="726963" y="2757176"/>
                </a:cubicBezTo>
                <a:cubicBezTo>
                  <a:pt x="726963" y="2757176"/>
                  <a:pt x="726963" y="2757176"/>
                  <a:pt x="33622" y="1563194"/>
                </a:cubicBezTo>
                <a:cubicBezTo>
                  <a:pt x="-11207" y="1488756"/>
                  <a:pt x="-11207" y="1393476"/>
                  <a:pt x="33622" y="1319038"/>
                </a:cubicBezTo>
                <a:cubicBezTo>
                  <a:pt x="33622" y="1319038"/>
                  <a:pt x="33622" y="1319038"/>
                  <a:pt x="726963" y="125055"/>
                </a:cubicBezTo>
                <a:cubicBezTo>
                  <a:pt x="768803" y="47640"/>
                  <a:pt x="852483" y="0"/>
                  <a:pt x="939150" y="0"/>
                </a:cubicBezTo>
                <a:close/>
              </a:path>
            </a:pathLst>
          </a:cu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11">
            <a:extLst>
              <a:ext uri="{FF2B5EF4-FFF2-40B4-BE49-F238E27FC236}">
                <a16:creationId xmlns:a16="http://schemas.microsoft.com/office/drawing/2014/main" id="{4ED35436-DDAE-4132-B557-641C8B14F437}"/>
              </a:ext>
            </a:extLst>
          </p:cNvPr>
          <p:cNvSpPr txBox="1"/>
          <p:nvPr/>
        </p:nvSpPr>
        <p:spPr>
          <a:xfrm>
            <a:off x="5821685" y="3226853"/>
            <a:ext cx="5599171" cy="3052726"/>
          </a:xfrm>
          <a:prstGeom prst="rect">
            <a:avLst/>
          </a:prstGeom>
        </p:spPr>
        <p:txBody>
          <a:bodyPr vert="horz" lIns="91440" tIns="45720" rIns="91440" bIns="45720" rtlCol="0">
            <a:normAutofit/>
          </a:bodyPr>
          <a:lstStyle/>
          <a:p>
            <a:pPr marL="342900" lvl="0" indent="-228600" eaLnBrk="1" hangingPunct="1">
              <a:lnSpc>
                <a:spcPct val="90000"/>
              </a:lnSpc>
              <a:spcAft>
                <a:spcPts val="800"/>
              </a:spcAft>
              <a:buFont typeface="Arial" panose="020B0604020202020204" pitchFamily="34" charset="0"/>
              <a:buChar char="•"/>
            </a:pPr>
            <a:r>
              <a:rPr lang="en-US" sz="1900" i="1" dirty="0">
                <a:effectLst/>
                <a:latin typeface="Times New Roman" panose="02020603050405020304" pitchFamily="18" charset="0"/>
                <a:cs typeface="Times New Roman" panose="02020603050405020304" pitchFamily="18" charset="0"/>
              </a:rPr>
              <a:t>τα β</a:t>
            </a:r>
            <a:r>
              <a:rPr lang="en-US" sz="1900" i="1" dirty="0" err="1">
                <a:effectLst/>
                <a:latin typeface="Times New Roman" panose="02020603050405020304" pitchFamily="18" charset="0"/>
                <a:cs typeface="Times New Roman" panose="02020603050405020304" pitchFamily="18" charset="0"/>
              </a:rPr>
              <a:t>ιογρ</a:t>
            </a:r>
            <a:r>
              <a:rPr lang="en-US" sz="1900" i="1" dirty="0">
                <a:effectLst/>
                <a:latin typeface="Times New Roman" panose="02020603050405020304" pitchFamily="18" charset="0"/>
                <a:cs typeface="Times New Roman" panose="02020603050405020304" pitchFamily="18" charset="0"/>
              </a:rPr>
              <a:t>αφικά στοιχεία των υποψηφίων </a:t>
            </a:r>
          </a:p>
          <a:p>
            <a:pPr marL="342900" lvl="0" indent="-228600" eaLnBrk="1" hangingPunct="1">
              <a:lnSpc>
                <a:spcPct val="90000"/>
              </a:lnSpc>
              <a:spcAft>
                <a:spcPts val="800"/>
              </a:spcAft>
              <a:buFont typeface="Arial" panose="020B0604020202020204" pitchFamily="34" charset="0"/>
              <a:buChar char="•"/>
            </a:pPr>
            <a:endParaRPr lang="en-US" sz="1900" dirty="0">
              <a:effectLst/>
              <a:latin typeface="Times New Roman" panose="02020603050405020304" pitchFamily="18" charset="0"/>
              <a:cs typeface="Times New Roman" panose="02020603050405020304" pitchFamily="18" charset="0"/>
            </a:endParaRPr>
          </a:p>
          <a:p>
            <a:pPr marL="342900" lvl="0" indent="-228600" eaLnBrk="1" hangingPunct="1">
              <a:lnSpc>
                <a:spcPct val="90000"/>
              </a:lnSpc>
              <a:spcAft>
                <a:spcPts val="800"/>
              </a:spcAft>
              <a:buFont typeface="Arial" panose="020B0604020202020204" pitchFamily="34" charset="0"/>
              <a:buChar char="•"/>
            </a:pPr>
            <a:r>
              <a:rPr lang="en-US" sz="1900" i="1" dirty="0">
                <a:effectLst/>
                <a:latin typeface="Times New Roman" panose="02020603050405020304" pitchFamily="18" charset="0"/>
                <a:cs typeface="Times New Roman" panose="02020603050405020304" pitchFamily="18" charset="0"/>
              </a:rPr>
              <a:t>τα </a:t>
            </a:r>
            <a:r>
              <a:rPr lang="en-US" sz="1900" i="1" dirty="0" err="1">
                <a:effectLst/>
                <a:latin typeface="Times New Roman" panose="02020603050405020304" pitchFamily="18" charset="0"/>
                <a:cs typeface="Times New Roman" panose="02020603050405020304" pitchFamily="18" charset="0"/>
              </a:rPr>
              <a:t>τυ</a:t>
            </a:r>
            <a:r>
              <a:rPr lang="en-US" sz="1900" i="1" dirty="0">
                <a:effectLst/>
                <a:latin typeface="Times New Roman" panose="02020603050405020304" pitchFamily="18" charset="0"/>
                <a:cs typeface="Times New Roman" panose="02020603050405020304" pitchFamily="18" charset="0"/>
              </a:rPr>
              <a:t>πικά τους προσόντα, </a:t>
            </a:r>
          </a:p>
          <a:p>
            <a:pPr marL="342900" lvl="0" indent="-228600" eaLnBrk="1" hangingPunct="1">
              <a:lnSpc>
                <a:spcPct val="90000"/>
              </a:lnSpc>
              <a:spcAft>
                <a:spcPts val="800"/>
              </a:spcAft>
              <a:buFont typeface="Arial" panose="020B0604020202020204" pitchFamily="34" charset="0"/>
              <a:buChar char="•"/>
            </a:pPr>
            <a:endParaRPr lang="en-US" sz="1900" dirty="0">
              <a:effectLst/>
              <a:latin typeface="Times New Roman" panose="02020603050405020304" pitchFamily="18" charset="0"/>
              <a:cs typeface="Times New Roman" panose="02020603050405020304" pitchFamily="18" charset="0"/>
            </a:endParaRPr>
          </a:p>
          <a:p>
            <a:pPr marL="342900" lvl="0" indent="-228600" eaLnBrk="1" hangingPunct="1">
              <a:lnSpc>
                <a:spcPct val="90000"/>
              </a:lnSpc>
              <a:spcAft>
                <a:spcPts val="800"/>
              </a:spcAft>
              <a:buFont typeface="Arial" panose="020B0604020202020204" pitchFamily="34" charset="0"/>
              <a:buChar char="•"/>
            </a:pPr>
            <a:r>
              <a:rPr lang="en-US" sz="1900" i="1" dirty="0">
                <a:effectLst/>
                <a:latin typeface="Times New Roman" panose="02020603050405020304" pitchFamily="18" charset="0"/>
                <a:cs typeface="Times New Roman" panose="02020603050405020304" pitchFamily="18" charset="0"/>
              </a:rPr>
              <a:t>το </a:t>
            </a:r>
            <a:r>
              <a:rPr lang="en-US" sz="1900" i="1" dirty="0" err="1">
                <a:effectLst/>
                <a:latin typeface="Times New Roman" panose="02020603050405020304" pitchFamily="18" charset="0"/>
                <a:cs typeface="Times New Roman" panose="02020603050405020304" pitchFamily="18" charset="0"/>
              </a:rPr>
              <a:t>εν</a:t>
            </a:r>
            <a:r>
              <a:rPr lang="en-US" sz="1900" i="1" dirty="0">
                <a:effectLst/>
                <a:latin typeface="Times New Roman" panose="02020603050405020304" pitchFamily="18" charset="0"/>
                <a:cs typeface="Times New Roman" panose="02020603050405020304" pitchFamily="18" charset="0"/>
              </a:rPr>
              <a:t> </a:t>
            </a:r>
            <a:r>
              <a:rPr lang="en-US" sz="1900" i="1" dirty="0" err="1">
                <a:effectLst/>
                <a:latin typeface="Times New Roman" panose="02020603050405020304" pitchFamily="18" charset="0"/>
                <a:cs typeface="Times New Roman" panose="02020603050405020304" pitchFamily="18" charset="0"/>
              </a:rPr>
              <a:t>γένει</a:t>
            </a:r>
            <a:r>
              <a:rPr lang="en-US" sz="1900" i="1" dirty="0">
                <a:effectLst/>
                <a:latin typeface="Times New Roman" panose="02020603050405020304" pitchFamily="18" charset="0"/>
                <a:cs typeface="Times New Roman" panose="02020603050405020304" pitchFamily="18" charset="0"/>
              </a:rPr>
              <a:t> επ</a:t>
            </a:r>
            <a:r>
              <a:rPr lang="en-US" sz="1900" i="1" dirty="0" err="1">
                <a:effectLst/>
                <a:latin typeface="Times New Roman" panose="02020603050405020304" pitchFamily="18" charset="0"/>
                <a:cs typeface="Times New Roman" panose="02020603050405020304" pitchFamily="18" charset="0"/>
              </a:rPr>
              <a:t>ιστημονικό</a:t>
            </a:r>
            <a:r>
              <a:rPr lang="en-US" sz="1900" i="1" dirty="0">
                <a:effectLst/>
                <a:latin typeface="Times New Roman" panose="02020603050405020304" pitchFamily="18" charset="0"/>
                <a:cs typeface="Times New Roman" panose="02020603050405020304" pitchFamily="18" charset="0"/>
              </a:rPr>
              <a:t> και </a:t>
            </a:r>
            <a:r>
              <a:rPr lang="en-US" sz="1900" i="1" dirty="0" err="1">
                <a:effectLst/>
                <a:latin typeface="Times New Roman" panose="02020603050405020304" pitchFamily="18" charset="0"/>
                <a:cs typeface="Times New Roman" panose="02020603050405020304" pitchFamily="18" charset="0"/>
              </a:rPr>
              <a:t>ερευνητικό</a:t>
            </a:r>
            <a:r>
              <a:rPr lang="en-US" sz="1900" i="1" dirty="0">
                <a:effectLst/>
                <a:latin typeface="Times New Roman" panose="02020603050405020304" pitchFamily="18" charset="0"/>
                <a:cs typeface="Times New Roman" panose="02020603050405020304" pitchFamily="18" charset="0"/>
              </a:rPr>
              <a:t> </a:t>
            </a:r>
            <a:r>
              <a:rPr lang="en-US" sz="1900" i="1" dirty="0" err="1">
                <a:effectLst/>
                <a:latin typeface="Times New Roman" panose="02020603050405020304" pitchFamily="18" charset="0"/>
                <a:cs typeface="Times New Roman" panose="02020603050405020304" pitchFamily="18" charset="0"/>
              </a:rPr>
              <a:t>έργο</a:t>
            </a:r>
            <a:r>
              <a:rPr lang="en-US" sz="1900" i="1" dirty="0">
                <a:effectLst/>
                <a:latin typeface="Times New Roman" panose="02020603050405020304" pitchFamily="18" charset="0"/>
                <a:cs typeface="Times New Roman" panose="02020603050405020304" pitchFamily="18" charset="0"/>
              </a:rPr>
              <a:t> τους </a:t>
            </a:r>
            <a:r>
              <a:rPr lang="en-US" sz="1900" i="1" dirty="0" err="1">
                <a:effectLst/>
                <a:latin typeface="Times New Roman" panose="02020603050405020304" pitchFamily="18" charset="0"/>
                <a:cs typeface="Times New Roman" panose="02020603050405020304" pitchFamily="18" charset="0"/>
              </a:rPr>
              <a:t>σε</a:t>
            </a:r>
            <a:r>
              <a:rPr lang="en-US" sz="1900" i="1" dirty="0">
                <a:effectLst/>
                <a:latin typeface="Times New Roman" panose="02020603050405020304" pitchFamily="18" charset="0"/>
                <a:cs typeface="Times New Roman" panose="02020603050405020304" pitchFamily="18" charset="0"/>
              </a:rPr>
              <a:t> </a:t>
            </a:r>
            <a:r>
              <a:rPr lang="en-US" sz="1900" i="1" dirty="0" err="1">
                <a:effectLst/>
                <a:latin typeface="Times New Roman" panose="02020603050405020304" pitchFamily="18" charset="0"/>
                <a:cs typeface="Times New Roman" panose="02020603050405020304" pitchFamily="18" charset="0"/>
              </a:rPr>
              <a:t>συνάφει</a:t>
            </a:r>
            <a:r>
              <a:rPr lang="en-US" sz="1900" i="1" dirty="0">
                <a:effectLst/>
                <a:latin typeface="Times New Roman" panose="02020603050405020304" pitchFamily="18" charset="0"/>
                <a:cs typeface="Times New Roman" panose="02020603050405020304" pitchFamily="18" charset="0"/>
              </a:rPr>
              <a:t>α με το προβλεπόμενο περίγραμμα της προκηρυσσόμενης θέσης </a:t>
            </a:r>
          </a:p>
          <a:p>
            <a:pPr marL="342900" lvl="0" indent="-228600" eaLnBrk="1" hangingPunct="1">
              <a:lnSpc>
                <a:spcPct val="90000"/>
              </a:lnSpc>
              <a:spcAft>
                <a:spcPts val="800"/>
              </a:spcAft>
              <a:buFont typeface="Arial" panose="020B0604020202020204" pitchFamily="34" charset="0"/>
              <a:buChar char="•"/>
            </a:pPr>
            <a:endParaRPr lang="en-US" sz="1900" dirty="0">
              <a:effectLst/>
              <a:latin typeface="Times New Roman" panose="02020603050405020304" pitchFamily="18" charset="0"/>
              <a:cs typeface="Times New Roman" panose="02020603050405020304" pitchFamily="18" charset="0"/>
            </a:endParaRPr>
          </a:p>
          <a:p>
            <a:pPr marL="342900" lvl="0" indent="-228600" eaLnBrk="1" hangingPunct="1">
              <a:lnSpc>
                <a:spcPct val="90000"/>
              </a:lnSpc>
              <a:spcAft>
                <a:spcPts val="800"/>
              </a:spcAft>
              <a:buFont typeface="Arial" panose="020B0604020202020204" pitchFamily="34" charset="0"/>
              <a:buChar char="•"/>
            </a:pPr>
            <a:r>
              <a:rPr lang="en-US" sz="1900" i="1" dirty="0">
                <a:effectLst/>
                <a:latin typeface="Times New Roman" panose="02020603050405020304" pitchFamily="18" charset="0"/>
                <a:cs typeface="Times New Roman" panose="02020603050405020304" pitchFamily="18" charset="0"/>
              </a:rPr>
              <a:t>η π</a:t>
            </a:r>
            <a:r>
              <a:rPr lang="en-US" sz="1900" i="1" dirty="0" err="1">
                <a:effectLst/>
                <a:latin typeface="Times New Roman" panose="02020603050405020304" pitchFamily="18" charset="0"/>
                <a:cs typeface="Times New Roman" panose="02020603050405020304" pitchFamily="18" charset="0"/>
              </a:rPr>
              <a:t>ρότερη</a:t>
            </a:r>
            <a:r>
              <a:rPr lang="en-US" sz="1900" i="1" dirty="0">
                <a:effectLst/>
                <a:latin typeface="Times New Roman" panose="02020603050405020304" pitchFamily="18" charset="0"/>
                <a:cs typeface="Times New Roman" panose="02020603050405020304" pitchFamily="18" charset="0"/>
              </a:rPr>
              <a:t> </a:t>
            </a:r>
            <a:r>
              <a:rPr lang="en-US" sz="1900" i="1" dirty="0" err="1">
                <a:effectLst/>
                <a:latin typeface="Times New Roman" panose="02020603050405020304" pitchFamily="18" charset="0"/>
                <a:cs typeface="Times New Roman" panose="02020603050405020304" pitchFamily="18" charset="0"/>
              </a:rPr>
              <a:t>συνολικά</a:t>
            </a:r>
            <a:r>
              <a:rPr lang="en-US" sz="1900" i="1" dirty="0">
                <a:effectLst/>
                <a:latin typeface="Times New Roman" panose="02020603050405020304" pitchFamily="18" charset="0"/>
                <a:cs typeface="Times New Roman" panose="02020603050405020304" pitchFamily="18" charset="0"/>
              </a:rPr>
              <a:t> </a:t>
            </a:r>
            <a:r>
              <a:rPr lang="en-US" sz="1900" i="1" dirty="0" err="1">
                <a:effectLst/>
                <a:latin typeface="Times New Roman" panose="02020603050405020304" pitchFamily="18" charset="0"/>
                <a:cs typeface="Times New Roman" panose="02020603050405020304" pitchFamily="18" charset="0"/>
              </a:rPr>
              <a:t>διοικητική</a:t>
            </a:r>
            <a:r>
              <a:rPr lang="en-US" sz="1900" i="1" dirty="0">
                <a:effectLst/>
                <a:latin typeface="Times New Roman" panose="02020603050405020304" pitchFamily="18" charset="0"/>
                <a:cs typeface="Times New Roman" panose="02020603050405020304" pitchFamily="18" charset="0"/>
              </a:rPr>
              <a:t> </a:t>
            </a:r>
            <a:r>
              <a:rPr lang="en-US" sz="1900" i="1" dirty="0" err="1">
                <a:effectLst/>
                <a:latin typeface="Times New Roman" panose="02020603050405020304" pitchFamily="18" charset="0"/>
                <a:cs typeface="Times New Roman" panose="02020603050405020304" pitchFamily="18" charset="0"/>
              </a:rPr>
              <a:t>εμ</a:t>
            </a:r>
            <a:r>
              <a:rPr lang="en-US" sz="1900" i="1" dirty="0">
                <a:effectLst/>
                <a:latin typeface="Times New Roman" panose="02020603050405020304" pitchFamily="18" charset="0"/>
                <a:cs typeface="Times New Roman" panose="02020603050405020304" pitchFamily="18" charset="0"/>
              </a:rPr>
              <a:t>πειρία τους. </a:t>
            </a:r>
            <a:endParaRPr lang="en-US" sz="1900" dirty="0">
              <a:effectLst/>
              <a:latin typeface="Times New Roman" panose="02020603050405020304" pitchFamily="18" charset="0"/>
              <a:cs typeface="Times New Roman" panose="02020603050405020304" pitchFamily="18" charset="0"/>
            </a:endParaRPr>
          </a:p>
        </p:txBody>
      </p:sp>
      <p:sp>
        <p:nvSpPr>
          <p:cNvPr id="3" name="Θέση αριθμού διαφάνειας 2">
            <a:extLst>
              <a:ext uri="{FF2B5EF4-FFF2-40B4-BE49-F238E27FC236}">
                <a16:creationId xmlns:a16="http://schemas.microsoft.com/office/drawing/2014/main" id="{2A838B7A-2EA1-48DB-8D11-912364C2BD1D}"/>
              </a:ext>
            </a:extLst>
          </p:cNvPr>
          <p:cNvSpPr>
            <a:spLocks noGrp="1"/>
          </p:cNvSpPr>
          <p:nvPr>
            <p:ph type="sldNum" sz="quarter" idx="12"/>
          </p:nvPr>
        </p:nvSpPr>
        <p:spPr>
          <a:xfrm>
            <a:off x="11146536" y="7207017"/>
            <a:ext cx="548640" cy="548640"/>
          </a:xfrm>
          <a:prstGeom prst="ellipse">
            <a:avLst/>
          </a:prstGeom>
          <a:solidFill>
            <a:schemeClr val="tx1">
              <a:alpha val="80000"/>
            </a:schemeClr>
          </a:solidFill>
        </p:spPr>
        <p:txBody>
          <a:bodyPr vert="horz" lIns="91440" tIns="45720" rIns="91440" bIns="45720" rtlCol="0" anchor="ctr">
            <a:normAutofit/>
          </a:bodyPr>
          <a:lstStyle/>
          <a:p>
            <a:pPr marR="0" lvl="0" indent="0" algn="ctr" fontAlgn="auto">
              <a:spcBef>
                <a:spcPts val="0"/>
              </a:spcBef>
              <a:spcAft>
                <a:spcPts val="600"/>
              </a:spcAft>
              <a:buClrTx/>
              <a:buSzTx/>
              <a:buFontTx/>
              <a:buNone/>
              <a:tabLst/>
              <a:defRPr/>
            </a:pPr>
            <a:fld id="{D9920B36-BBFD-404E-8465-89A42E06082A}" type="slidenum">
              <a:rPr kumimoji="0" lang="en-US" b="0" i="0" u="none" strike="noStrike" cap="none" spc="0" normalizeH="0" baseline="0" noProof="0">
                <a:ln>
                  <a:noFill/>
                </a:ln>
                <a:solidFill>
                  <a:schemeClr val="bg1"/>
                </a:solidFill>
                <a:effectLst/>
                <a:uLnTx/>
                <a:uFillTx/>
              </a:rPr>
              <a:pPr marR="0" lvl="0" indent="0" algn="ctr" fontAlgn="auto">
                <a:spcBef>
                  <a:spcPts val="0"/>
                </a:spcBef>
                <a:spcAft>
                  <a:spcPts val="600"/>
                </a:spcAft>
                <a:buClrTx/>
                <a:buSzTx/>
                <a:buFontTx/>
                <a:buNone/>
                <a:tabLst/>
                <a:defRPr/>
              </a:pPr>
              <a:t>31</a:t>
            </a:fld>
            <a:endParaRPr kumimoji="0" lang="en-US" b="0" i="0" u="none" strike="noStrike" cap="none" spc="0" normalizeH="0" baseline="0" noProof="0">
              <a:ln>
                <a:noFill/>
              </a:ln>
              <a:solidFill>
                <a:schemeClr val="bg1"/>
              </a:solidFill>
              <a:effectLst/>
              <a:uLnTx/>
              <a:uFillTx/>
            </a:endParaRPr>
          </a:p>
        </p:txBody>
      </p:sp>
      <p:pic>
        <p:nvPicPr>
          <p:cNvPr id="6" name="Εικόνα 5">
            <a:extLst>
              <a:ext uri="{FF2B5EF4-FFF2-40B4-BE49-F238E27FC236}">
                <a16:creationId xmlns:a16="http://schemas.microsoft.com/office/drawing/2014/main" id="{1F661ED6-A20A-4CF6-9D93-585DC6AC6069}"/>
              </a:ext>
            </a:extLst>
          </p:cNvPr>
          <p:cNvPicPr>
            <a:picLocks noChangeAspect="1"/>
          </p:cNvPicPr>
          <p:nvPr/>
        </p:nvPicPr>
        <p:blipFill>
          <a:blip r:embed="rId4"/>
          <a:stretch>
            <a:fillRect/>
          </a:stretch>
        </p:blipFill>
        <p:spPr>
          <a:xfrm>
            <a:off x="0" y="0"/>
            <a:ext cx="12192000" cy="1171977"/>
          </a:xfrm>
          <a:prstGeom prst="rect">
            <a:avLst/>
          </a:prstGeom>
        </p:spPr>
      </p:pic>
    </p:spTree>
    <p:extLst>
      <p:ext uri="{BB962C8B-B14F-4D97-AF65-F5344CB8AC3E}">
        <p14:creationId xmlns:p14="http://schemas.microsoft.com/office/powerpoint/2010/main" val="381362789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Εικόνα 7">
            <a:extLst>
              <a:ext uri="{FF2B5EF4-FFF2-40B4-BE49-F238E27FC236}">
                <a16:creationId xmlns:a16="http://schemas.microsoft.com/office/drawing/2014/main" id="{D0DA43B8-0005-4FB9-861A-B255C871BC5D}"/>
              </a:ext>
            </a:extLst>
          </p:cNvPr>
          <p:cNvPicPr>
            <a:picLocks noChangeAspect="1"/>
          </p:cNvPicPr>
          <p:nvPr/>
        </p:nvPicPr>
        <p:blipFill>
          <a:blip r:embed="rId2"/>
          <a:stretch>
            <a:fillRect/>
          </a:stretch>
        </p:blipFill>
        <p:spPr>
          <a:xfrm>
            <a:off x="11077307" y="5372100"/>
            <a:ext cx="1095375" cy="1485900"/>
          </a:xfrm>
          <a:prstGeom prst="rect">
            <a:avLst/>
          </a:prstGeom>
        </p:spPr>
      </p:pic>
      <p:pic>
        <p:nvPicPr>
          <p:cNvPr id="6" name="Εικόνα 5">
            <a:extLst>
              <a:ext uri="{FF2B5EF4-FFF2-40B4-BE49-F238E27FC236}">
                <a16:creationId xmlns:a16="http://schemas.microsoft.com/office/drawing/2014/main" id="{1F661ED6-A20A-4CF6-9D93-585DC6AC6069}"/>
              </a:ext>
            </a:extLst>
          </p:cNvPr>
          <p:cNvPicPr>
            <a:picLocks noChangeAspect="1"/>
          </p:cNvPicPr>
          <p:nvPr/>
        </p:nvPicPr>
        <p:blipFill>
          <a:blip r:embed="rId3"/>
          <a:stretch>
            <a:fillRect/>
          </a:stretch>
        </p:blipFill>
        <p:spPr>
          <a:xfrm>
            <a:off x="0" y="0"/>
            <a:ext cx="12192000" cy="1171977"/>
          </a:xfrm>
          <a:prstGeom prst="rect">
            <a:avLst/>
          </a:prstGeom>
        </p:spPr>
      </p:pic>
      <p:sp>
        <p:nvSpPr>
          <p:cNvPr id="3" name="Θέση αριθμού διαφάνειας 2">
            <a:extLst>
              <a:ext uri="{FF2B5EF4-FFF2-40B4-BE49-F238E27FC236}">
                <a16:creationId xmlns:a16="http://schemas.microsoft.com/office/drawing/2014/main" id="{2A838B7A-2EA1-48DB-8D11-912364C2BD1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920B36-BBFD-404E-8465-89A42E06082A}" type="slidenum">
              <a:rPr kumimoji="0" lang="el-G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l-G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11" name="Εικόνα 9">
            <a:extLst>
              <a:ext uri="{FF2B5EF4-FFF2-40B4-BE49-F238E27FC236}">
                <a16:creationId xmlns:a16="http://schemas.microsoft.com/office/drawing/2014/main" id="{EC56293B-17D7-490E-A3A6-36CCB66A2D9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16430" y="-136525"/>
            <a:ext cx="1655763" cy="1196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Θέση υποσέλιδου 8">
            <a:extLst>
              <a:ext uri="{FF2B5EF4-FFF2-40B4-BE49-F238E27FC236}">
                <a16:creationId xmlns:a16="http://schemas.microsoft.com/office/drawing/2014/main" id="{43147D98-D212-4045-B307-7B12429AC607}"/>
              </a:ext>
            </a:extLst>
          </p:cNvPr>
          <p:cNvSpPr>
            <a:spLocks noGrp="1"/>
          </p:cNvSpPr>
          <p:nvPr>
            <p:ph type="ftr" sz="quarter" idx="11"/>
          </p:nvPr>
        </p:nvSpPr>
        <p:spPr>
          <a:xfrm>
            <a:off x="4038600" y="6538912"/>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ΕΠΙΜΕΛΕΙΑ ΥΛΗΣ: ΒΙΚΥ ΒΑΡΔΑ     vicky.eclass4u@gmail.com</a:t>
            </a:r>
          </a:p>
        </p:txBody>
      </p:sp>
      <p:sp>
        <p:nvSpPr>
          <p:cNvPr id="10" name="TextBox 9">
            <a:extLst>
              <a:ext uri="{FF2B5EF4-FFF2-40B4-BE49-F238E27FC236}">
                <a16:creationId xmlns:a16="http://schemas.microsoft.com/office/drawing/2014/main" id="{E05E3C0B-A8BC-4506-B6D3-2B89130A539E}"/>
              </a:ext>
            </a:extLst>
          </p:cNvPr>
          <p:cNvSpPr txBox="1"/>
          <p:nvPr/>
        </p:nvSpPr>
        <p:spPr>
          <a:xfrm>
            <a:off x="19318" y="1238574"/>
            <a:ext cx="7616780" cy="5233740"/>
          </a:xfrm>
          <a:prstGeom prst="rect">
            <a:avLst/>
          </a:prstGeom>
          <a:noFill/>
        </p:spPr>
        <p:txBody>
          <a:bodyPr wrap="square">
            <a:spAutoFit/>
          </a:bodyPr>
          <a:lstStyle/>
          <a:p>
            <a:pPr algn="just">
              <a:lnSpc>
                <a:spcPct val="150000"/>
              </a:lnSpc>
              <a:spcAft>
                <a:spcPts val="800"/>
              </a:spcAft>
            </a:pPr>
            <a:r>
              <a:rPr lang="el-GR" sz="1800" dirty="0">
                <a:effectLst/>
                <a:latin typeface="Times New Roman" panose="02020603050405020304" pitchFamily="18" charset="0"/>
                <a:ea typeface="Arial" panose="020B0604020202020204" pitchFamily="34" charset="0"/>
              </a:rPr>
              <a:t>Το Ε.Σ.Ε.Δ. συνεκτιμούσε την εν γένει προσωπικότητα των υποψηφίων, κατόπιν διενέργειας δομημένης συνέντευξης, στην οποία καλούνταν υποχρεωτικά, εφόσον υπήρχαν τουλάχιστον δέκα (10) υποψήφιοι για κάθε θέση, εκ των οποίων τουλάχιστον έξι (6) έπρεπε να είναι υποψήφιοι, μέλη του Μητρώου .  Για τη συνέντευξη υπήρχε σχετικό πρακτικό, το οποίο συνυποβαλλόταν με την εισήγηση του Ε.Σ.Ε.Δ. στον Υπουργό.</a:t>
            </a:r>
          </a:p>
          <a:p>
            <a:pPr algn="just">
              <a:lnSpc>
                <a:spcPct val="150000"/>
              </a:lnSpc>
              <a:spcAft>
                <a:spcPts val="800"/>
              </a:spcAft>
            </a:pPr>
            <a:endParaRPr lang="el-GR" sz="1800" dirty="0">
              <a:effectLst/>
              <a:latin typeface="Times New Roman" panose="02020603050405020304" pitchFamily="18" charset="0"/>
              <a:ea typeface="Arial" panose="020B0604020202020204" pitchFamily="34" charset="0"/>
            </a:endParaRPr>
          </a:p>
          <a:p>
            <a:pPr algn="just">
              <a:lnSpc>
                <a:spcPct val="150000"/>
              </a:lnSpc>
              <a:spcAft>
                <a:spcPts val="800"/>
              </a:spcAft>
            </a:pPr>
            <a:r>
              <a:rPr lang="el-GR" sz="1800" dirty="0">
                <a:effectLst/>
                <a:latin typeface="Times New Roman" panose="02020603050405020304" pitchFamily="18" charset="0"/>
                <a:ea typeface="Arial" panose="020B0604020202020204" pitchFamily="34" charset="0"/>
              </a:rPr>
              <a:t> Η ως άνω διαδικασία εξακολουθούσε ακόμη και αν οι υποψήφιοι ήταν λιγότεροι από τρεις (3). Στην περίπτωση αυτή το Ε.Σ.Ε.Δ. υπέβαλε εισήγηση με το σύνολο των υποψηφίων.» Η θητεία των ανωτέρω έληγε αυτοδίκαια σε περίπτωση κατάργησης της θέσης για την οποία είχαν επιλεγεί ή της οργανωτικής δομής της οποίας προΐσταντο.</a:t>
            </a:r>
          </a:p>
        </p:txBody>
      </p:sp>
    </p:spTree>
    <p:extLst>
      <p:ext uri="{BB962C8B-B14F-4D97-AF65-F5344CB8AC3E}">
        <p14:creationId xmlns:p14="http://schemas.microsoft.com/office/powerpoint/2010/main" val="304080018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Εικόνα 7">
            <a:extLst>
              <a:ext uri="{FF2B5EF4-FFF2-40B4-BE49-F238E27FC236}">
                <a16:creationId xmlns:a16="http://schemas.microsoft.com/office/drawing/2014/main" id="{D0DA43B8-0005-4FB9-861A-B255C871BC5D}"/>
              </a:ext>
            </a:extLst>
          </p:cNvPr>
          <p:cNvPicPr>
            <a:picLocks noChangeAspect="1"/>
          </p:cNvPicPr>
          <p:nvPr/>
        </p:nvPicPr>
        <p:blipFill>
          <a:blip r:embed="rId2"/>
          <a:stretch>
            <a:fillRect/>
          </a:stretch>
        </p:blipFill>
        <p:spPr>
          <a:xfrm>
            <a:off x="11096625" y="5372100"/>
            <a:ext cx="1095375" cy="1485900"/>
          </a:xfrm>
          <a:prstGeom prst="rect">
            <a:avLst/>
          </a:prstGeom>
        </p:spPr>
      </p:pic>
      <p:pic>
        <p:nvPicPr>
          <p:cNvPr id="6" name="Εικόνα 5">
            <a:extLst>
              <a:ext uri="{FF2B5EF4-FFF2-40B4-BE49-F238E27FC236}">
                <a16:creationId xmlns:a16="http://schemas.microsoft.com/office/drawing/2014/main" id="{1F661ED6-A20A-4CF6-9D93-585DC6AC6069}"/>
              </a:ext>
            </a:extLst>
          </p:cNvPr>
          <p:cNvPicPr>
            <a:picLocks noChangeAspect="1"/>
          </p:cNvPicPr>
          <p:nvPr/>
        </p:nvPicPr>
        <p:blipFill>
          <a:blip r:embed="rId3"/>
          <a:stretch>
            <a:fillRect/>
          </a:stretch>
        </p:blipFill>
        <p:spPr>
          <a:xfrm>
            <a:off x="0" y="0"/>
            <a:ext cx="12192000" cy="1171977"/>
          </a:xfrm>
          <a:prstGeom prst="rect">
            <a:avLst/>
          </a:prstGeom>
        </p:spPr>
      </p:pic>
      <p:sp>
        <p:nvSpPr>
          <p:cNvPr id="3" name="Θέση αριθμού διαφάνειας 2">
            <a:extLst>
              <a:ext uri="{FF2B5EF4-FFF2-40B4-BE49-F238E27FC236}">
                <a16:creationId xmlns:a16="http://schemas.microsoft.com/office/drawing/2014/main" id="{2A838B7A-2EA1-48DB-8D11-912364C2BD1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920B36-BBFD-404E-8465-89A42E06082A}" type="slidenum">
              <a:rPr kumimoji="0" lang="el-G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l-G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11" name="Εικόνα 9">
            <a:extLst>
              <a:ext uri="{FF2B5EF4-FFF2-40B4-BE49-F238E27FC236}">
                <a16:creationId xmlns:a16="http://schemas.microsoft.com/office/drawing/2014/main" id="{EC56293B-17D7-490E-A3A6-36CCB66A2D9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16430" y="-136525"/>
            <a:ext cx="1655763" cy="1196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Θέση υποσέλιδου 8">
            <a:extLst>
              <a:ext uri="{FF2B5EF4-FFF2-40B4-BE49-F238E27FC236}">
                <a16:creationId xmlns:a16="http://schemas.microsoft.com/office/drawing/2014/main" id="{43147D98-D212-4045-B307-7B12429AC607}"/>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ΕΠΙΜΕΛΕΙΑ ΥΛΗΣ: ΒΙΚΥ ΒΑΡΔΑ     vicky.eclass4u@gmail.com</a:t>
            </a:r>
          </a:p>
        </p:txBody>
      </p:sp>
      <p:sp>
        <p:nvSpPr>
          <p:cNvPr id="10" name="TextBox 9">
            <a:extLst>
              <a:ext uri="{FF2B5EF4-FFF2-40B4-BE49-F238E27FC236}">
                <a16:creationId xmlns:a16="http://schemas.microsoft.com/office/drawing/2014/main" id="{936F1633-EBB5-4962-A862-893D731CEFB7}"/>
              </a:ext>
            </a:extLst>
          </p:cNvPr>
          <p:cNvSpPr txBox="1"/>
          <p:nvPr/>
        </p:nvSpPr>
        <p:spPr>
          <a:xfrm>
            <a:off x="90152" y="1171977"/>
            <a:ext cx="7186410" cy="4956742"/>
          </a:xfrm>
          <a:prstGeom prst="rect">
            <a:avLst/>
          </a:prstGeom>
          <a:noFill/>
        </p:spPr>
        <p:txBody>
          <a:bodyPr wrap="square">
            <a:spAutoFit/>
          </a:bodyPr>
          <a:lstStyle/>
          <a:p>
            <a:pPr algn="just">
              <a:lnSpc>
                <a:spcPct val="150000"/>
              </a:lnSpc>
              <a:spcAft>
                <a:spcPts val="800"/>
              </a:spcAft>
            </a:pPr>
            <a:r>
              <a:rPr lang="el-GR" sz="1800" dirty="0">
                <a:effectLst/>
                <a:latin typeface="Times New Roman" panose="02020603050405020304" pitchFamily="18" charset="0"/>
                <a:ea typeface="Arial" panose="020B0604020202020204" pitchFamily="34" charset="0"/>
              </a:rPr>
              <a:t>Σε περίπτωση που οι θητείες των επιλεγμένων Διοικητικών Γραμματέων και των Τομεακών και Ειδικών Τομεακών Γραμματέων </a:t>
            </a:r>
            <a:r>
              <a:rPr lang="el-GR" sz="1800" dirty="0" err="1">
                <a:effectLst/>
                <a:latin typeface="Times New Roman" panose="02020603050405020304" pitchFamily="18" charset="0"/>
                <a:ea typeface="Arial" panose="020B0604020202020204" pitchFamily="34" charset="0"/>
              </a:rPr>
              <a:t>συνέπεφταν</a:t>
            </a:r>
            <a:r>
              <a:rPr lang="el-GR" sz="1800" dirty="0">
                <a:effectLst/>
                <a:latin typeface="Times New Roman" panose="02020603050405020304" pitchFamily="18" charset="0"/>
                <a:ea typeface="Arial" panose="020B0604020202020204" pitchFamily="34" charset="0"/>
              </a:rPr>
              <a:t> χρονικά με τις θητείες των Γενικών Γραμματέων Υπουργείων, Αναπληρωτών Γενικών Γραμματέων Υπουργείων, Γενικών και Ειδικών Γραμματέων, προϊσταμένων Γενικών και Ειδικών Γραμματειών, οι αρμοδιότητες των τελευταίων αφορούσαν την εξασφάλιση του πολιτικού συντονισμού και στην αποτελεσματική υιοθέτηση της κυβερνητικής πολιτικής, όπως αυτή καθοριζόταν από την Κυβέρνηση και τα όργανά της.»</a:t>
            </a:r>
          </a:p>
          <a:p>
            <a:pPr algn="just">
              <a:lnSpc>
                <a:spcPct val="150000"/>
              </a:lnSpc>
              <a:spcAft>
                <a:spcPts val="800"/>
              </a:spcAft>
            </a:pPr>
            <a:endParaRPr lang="el-GR" kern="1200" dirty="0">
              <a:solidFill>
                <a:srgbClr val="000000"/>
              </a:solidFill>
              <a:latin typeface="Times New Roman" panose="02020603050405020304" pitchFamily="18" charset="0"/>
              <a:ea typeface="Times New Roman" panose="02020603050405020304" pitchFamily="18" charset="0"/>
            </a:endParaRPr>
          </a:p>
          <a:p>
            <a:pPr algn="just">
              <a:lnSpc>
                <a:spcPct val="150000"/>
              </a:lnSpc>
              <a:spcAft>
                <a:spcPts val="800"/>
              </a:spcAft>
            </a:pPr>
            <a:r>
              <a:rPr lang="el-GR" sz="2400" kern="1200" dirty="0">
                <a:solidFill>
                  <a:srgbClr val="000000"/>
                </a:solidFill>
                <a:effectLst/>
                <a:latin typeface="Times New Roman" panose="02020603050405020304" pitchFamily="18" charset="0"/>
                <a:ea typeface="Times New Roman" panose="02020603050405020304" pitchFamily="18" charset="0"/>
              </a:rPr>
              <a:t> [</a:t>
            </a:r>
            <a:r>
              <a:rPr lang="el-GR" sz="1800" u="sng" dirty="0">
                <a:solidFill>
                  <a:srgbClr val="0563C1"/>
                </a:solidFill>
                <a:effectLst/>
                <a:latin typeface="Times New Roman" panose="02020603050405020304" pitchFamily="18" charset="0"/>
                <a:ea typeface="Arial" panose="020B0604020202020204" pitchFamily="34" charset="0"/>
                <a:hlinkClick r:id="rId5"/>
              </a:rPr>
              <a:t>https://www.lawspot.gr/nomikes-plirofories/nomothesia/n-4389-2016/arthro-170-nomos-4389-2016-dioikitikoi-grammateis</a:t>
            </a:r>
            <a:r>
              <a:rPr lang="el-GR" sz="1800" dirty="0">
                <a:effectLst/>
                <a:latin typeface="Times New Roman" panose="02020603050405020304" pitchFamily="18" charset="0"/>
                <a:ea typeface="Arial" panose="020B0604020202020204" pitchFamily="34" charset="0"/>
              </a:rPr>
              <a:t> ]</a:t>
            </a:r>
          </a:p>
        </p:txBody>
      </p:sp>
    </p:spTree>
    <p:extLst>
      <p:ext uri="{BB962C8B-B14F-4D97-AF65-F5344CB8AC3E}">
        <p14:creationId xmlns:p14="http://schemas.microsoft.com/office/powerpoint/2010/main" val="412053946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4" name="Εικόνα 13">
            <a:extLst>
              <a:ext uri="{FF2B5EF4-FFF2-40B4-BE49-F238E27FC236}">
                <a16:creationId xmlns:a16="http://schemas.microsoft.com/office/drawing/2014/main" id="{366DBA76-7050-4ED9-85CF-EF771C4C60C8}"/>
              </a:ext>
            </a:extLst>
          </p:cNvPr>
          <p:cNvPicPr>
            <a:picLocks noChangeAspect="1"/>
          </p:cNvPicPr>
          <p:nvPr/>
        </p:nvPicPr>
        <p:blipFill>
          <a:blip r:embed="rId2"/>
          <a:stretch>
            <a:fillRect/>
          </a:stretch>
        </p:blipFill>
        <p:spPr>
          <a:xfrm>
            <a:off x="11081576" y="6497387"/>
            <a:ext cx="1095375" cy="1485900"/>
          </a:xfrm>
          <a:prstGeom prst="rect">
            <a:avLst/>
          </a:prstGeom>
        </p:spPr>
      </p:pic>
      <p:pic>
        <p:nvPicPr>
          <p:cNvPr id="6" name="Εικόνα 5">
            <a:extLst>
              <a:ext uri="{FF2B5EF4-FFF2-40B4-BE49-F238E27FC236}">
                <a16:creationId xmlns:a16="http://schemas.microsoft.com/office/drawing/2014/main" id="{1F661ED6-A20A-4CF6-9D93-585DC6AC6069}"/>
              </a:ext>
            </a:extLst>
          </p:cNvPr>
          <p:cNvPicPr>
            <a:picLocks noChangeAspect="1"/>
          </p:cNvPicPr>
          <p:nvPr/>
        </p:nvPicPr>
        <p:blipFill>
          <a:blip r:embed="rId3"/>
          <a:stretch>
            <a:fillRect/>
          </a:stretch>
        </p:blipFill>
        <p:spPr>
          <a:xfrm>
            <a:off x="0" y="0"/>
            <a:ext cx="12192000" cy="1171977"/>
          </a:xfrm>
          <a:prstGeom prst="rect">
            <a:avLst/>
          </a:prstGeom>
        </p:spPr>
      </p:pic>
      <p:sp useBgFill="1">
        <p:nvSpPr>
          <p:cNvPr id="17" name="Rectangle 16">
            <a:extLst>
              <a:ext uri="{FF2B5EF4-FFF2-40B4-BE49-F238E27FC236}">
                <a16:creationId xmlns:a16="http://schemas.microsoft.com/office/drawing/2014/main" id="{50DF6B93-F3AC-40E0-8651-89582E5E87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71977"/>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E8027539-FDC1-4BD7-ABD3-2C96884650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71977"/>
            <a:ext cx="8115300" cy="68580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8746EFA5-E6C7-4867-8011-E729148E8D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5799" y="1857777"/>
            <a:ext cx="6742953" cy="5486400"/>
          </a:xfrm>
          <a:prstGeom prst="rect">
            <a:avLst/>
          </a:prstGeom>
          <a:solidFill>
            <a:schemeClr val="bg1"/>
          </a:solidFill>
          <a:ln w="127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CA7243A6-583D-4F2E-B3CD-DE35192C1CB7}"/>
              </a:ext>
            </a:extLst>
          </p:cNvPr>
          <p:cNvSpPr txBox="1"/>
          <p:nvPr/>
        </p:nvSpPr>
        <p:spPr>
          <a:xfrm>
            <a:off x="1224978" y="1488864"/>
            <a:ext cx="5461225" cy="1118087"/>
          </a:xfrm>
          <a:prstGeom prst="rect">
            <a:avLst/>
          </a:prstGeom>
        </p:spPr>
        <p:txBody>
          <a:bodyPr vert="horz" lIns="91440" tIns="45720" rIns="91440" bIns="45720" rtlCol="0" anchor="b">
            <a:normAutofit/>
          </a:bodyPr>
          <a:lstStyle/>
          <a:p>
            <a:pPr algn="ctr" eaLnBrk="1" hangingPunct="1">
              <a:lnSpc>
                <a:spcPct val="90000"/>
              </a:lnSpc>
              <a:spcAft>
                <a:spcPts val="600"/>
              </a:spcAft>
            </a:pPr>
            <a:r>
              <a:rPr lang="en-US" sz="3200" b="1" i="1" kern="1200" dirty="0">
                <a:solidFill>
                  <a:srgbClr val="C00000"/>
                </a:solidFill>
                <a:effectLst>
                  <a:outerShdw blurRad="38100" dist="38100" dir="2700000" algn="tl">
                    <a:srgbClr val="000000">
                      <a:alpha val="43137"/>
                    </a:srgbClr>
                  </a:outerShdw>
                </a:effectLst>
                <a:latin typeface="+mj-lt"/>
                <a:ea typeface="+mj-ea"/>
                <a:cs typeface="+mj-cs"/>
              </a:rPr>
              <a:t>ΕΡΩΤΗΜΑ  3</a:t>
            </a:r>
            <a:endParaRPr lang="en-US" sz="3200" kern="1200" dirty="0">
              <a:solidFill>
                <a:srgbClr val="C00000"/>
              </a:solidFill>
              <a:effectLst>
                <a:outerShdw blurRad="38100" dist="38100" dir="2700000" algn="tl">
                  <a:srgbClr val="000000">
                    <a:alpha val="43137"/>
                  </a:srgbClr>
                </a:outerShdw>
              </a:effectLst>
              <a:latin typeface="+mj-lt"/>
              <a:ea typeface="+mj-ea"/>
              <a:cs typeface="+mj-cs"/>
            </a:endParaRPr>
          </a:p>
        </p:txBody>
      </p:sp>
      <p:sp>
        <p:nvSpPr>
          <p:cNvPr id="9" name="Θέση υποσέλιδου 8">
            <a:extLst>
              <a:ext uri="{FF2B5EF4-FFF2-40B4-BE49-F238E27FC236}">
                <a16:creationId xmlns:a16="http://schemas.microsoft.com/office/drawing/2014/main" id="{43147D98-D212-4045-B307-7B12429AC607}"/>
              </a:ext>
            </a:extLst>
          </p:cNvPr>
          <p:cNvSpPr>
            <a:spLocks noGrp="1"/>
          </p:cNvSpPr>
          <p:nvPr>
            <p:ph type="ftr" sz="quarter" idx="11"/>
          </p:nvPr>
        </p:nvSpPr>
        <p:spPr>
          <a:xfrm rot="16200000">
            <a:off x="-1700784" y="4418097"/>
            <a:ext cx="4114800" cy="365125"/>
          </a:xfrm>
        </p:spPr>
        <p:txBody>
          <a:bodyPr vert="horz" lIns="91440" tIns="45720" rIns="91440" bIns="45720" rtlCol="0" anchor="ctr">
            <a:normAutofit/>
          </a:bodyPr>
          <a:lstStyle/>
          <a:p>
            <a:pPr marR="0" lvl="0" indent="0" fontAlgn="auto">
              <a:spcBef>
                <a:spcPts val="0"/>
              </a:spcBef>
              <a:spcAft>
                <a:spcPts val="600"/>
              </a:spcAft>
              <a:buClrTx/>
              <a:buSzTx/>
              <a:buFontTx/>
              <a:buNone/>
              <a:tabLst/>
              <a:defRPr/>
            </a:pPr>
            <a:r>
              <a:rPr kumimoji="0" lang="en-US" sz="700" b="0" i="0" u="none" strike="noStrike" kern="1200" cap="none" spc="0" normalizeH="0" baseline="0" noProof="0">
                <a:ln>
                  <a:noFill/>
                </a:ln>
                <a:solidFill>
                  <a:srgbClr val="595959"/>
                </a:solidFill>
                <a:effectLst/>
                <a:uLnTx/>
                <a:uFillTx/>
                <a:latin typeface="+mn-lt"/>
                <a:ea typeface="+mn-ea"/>
                <a:cs typeface="+mn-cs"/>
              </a:rPr>
              <a:t>ΕΠΙΜΕΛΕΙΑ ΥΛΗΣ: ΒΙΚΥ ΒΑΡΔΑ     vicky.eclass4u@gmail.com</a:t>
            </a:r>
          </a:p>
        </p:txBody>
      </p:sp>
      <p:sp>
        <p:nvSpPr>
          <p:cNvPr id="10" name="TextBox 9">
            <a:extLst>
              <a:ext uri="{FF2B5EF4-FFF2-40B4-BE49-F238E27FC236}">
                <a16:creationId xmlns:a16="http://schemas.microsoft.com/office/drawing/2014/main" id="{2AD9D571-CE62-4C1E-9207-8EC8E08AB681}"/>
              </a:ext>
            </a:extLst>
          </p:cNvPr>
          <p:cNvSpPr txBox="1"/>
          <p:nvPr/>
        </p:nvSpPr>
        <p:spPr>
          <a:xfrm>
            <a:off x="1345434" y="3521196"/>
            <a:ext cx="5461225" cy="2976191"/>
          </a:xfrm>
          <a:prstGeom prst="rect">
            <a:avLst/>
          </a:prstGeom>
        </p:spPr>
        <p:txBody>
          <a:bodyPr vert="horz" lIns="91440" tIns="45720" rIns="91440" bIns="45720" rtlCol="0" anchor="t">
            <a:normAutofit/>
          </a:bodyPr>
          <a:lstStyle/>
          <a:p>
            <a:pPr lvl="0" indent="-228600" eaLnBrk="1" hangingPunct="1">
              <a:lnSpc>
                <a:spcPct val="90000"/>
              </a:lnSpc>
              <a:spcAft>
                <a:spcPts val="800"/>
              </a:spcAft>
              <a:buFont typeface="Arial" panose="020B0604020202020204" pitchFamily="34" charset="0"/>
              <a:buChar char="•"/>
            </a:pPr>
            <a:r>
              <a:rPr lang="en-US" sz="2000" b="1" i="1" dirty="0">
                <a:solidFill>
                  <a:schemeClr val="tx1">
                    <a:lumMod val="65000"/>
                    <a:lumOff val="35000"/>
                  </a:schemeClr>
                </a:solidFill>
                <a:effectLst/>
                <a:latin typeface="+mn-lt"/>
              </a:rPr>
              <a:t>3. </a:t>
            </a:r>
            <a:r>
              <a:rPr lang="en-US" sz="2000" b="1" i="1" dirty="0" err="1">
                <a:solidFill>
                  <a:schemeClr val="tx1">
                    <a:lumMod val="65000"/>
                    <a:lumOff val="35000"/>
                  </a:schemeClr>
                </a:solidFill>
                <a:effectLst/>
                <a:latin typeface="+mn-lt"/>
              </a:rPr>
              <a:t>Συγκρίν</a:t>
            </a:r>
            <a:r>
              <a:rPr lang="en-US" sz="2000" b="1" i="1" dirty="0">
                <a:solidFill>
                  <a:schemeClr val="tx1">
                    <a:lumMod val="65000"/>
                    <a:lumOff val="35000"/>
                  </a:schemeClr>
                </a:solidFill>
                <a:effectLst/>
                <a:latin typeface="+mn-lt"/>
              </a:rPr>
              <a:t>ατε τις παραπάνω δύο διαδικασίες ως προς τη συμβολή τους στον στόχο της αποκομματικοποίησης της Δημόσιας Διοίκησης. </a:t>
            </a:r>
            <a:r>
              <a:rPr lang="en-US" sz="2000" b="1" i="1" dirty="0" err="1">
                <a:solidFill>
                  <a:schemeClr val="tx1">
                    <a:lumMod val="65000"/>
                    <a:lumOff val="35000"/>
                  </a:schemeClr>
                </a:solidFill>
                <a:effectLst/>
                <a:latin typeface="+mn-lt"/>
              </a:rPr>
              <a:t>Αιτιολογείστε</a:t>
            </a:r>
            <a:r>
              <a:rPr lang="en-US" sz="2000" b="1" i="1" dirty="0">
                <a:solidFill>
                  <a:schemeClr val="tx1">
                    <a:lumMod val="65000"/>
                    <a:lumOff val="35000"/>
                  </a:schemeClr>
                </a:solidFill>
                <a:effectLst/>
                <a:latin typeface="+mn-lt"/>
              </a:rPr>
              <a:t> </a:t>
            </a:r>
            <a:r>
              <a:rPr lang="en-US" sz="2000" b="1" i="1" dirty="0" err="1">
                <a:solidFill>
                  <a:schemeClr val="tx1">
                    <a:lumMod val="65000"/>
                    <a:lumOff val="35000"/>
                  </a:schemeClr>
                </a:solidFill>
                <a:effectLst/>
                <a:latin typeface="+mn-lt"/>
              </a:rPr>
              <a:t>την</a:t>
            </a:r>
            <a:r>
              <a:rPr lang="en-US" sz="2000" b="1" i="1" dirty="0">
                <a:solidFill>
                  <a:schemeClr val="tx1">
                    <a:lumMod val="65000"/>
                    <a:lumOff val="35000"/>
                  </a:schemeClr>
                </a:solidFill>
                <a:effectLst/>
                <a:latin typeface="+mn-lt"/>
              </a:rPr>
              <a:t> απ</a:t>
            </a:r>
            <a:r>
              <a:rPr lang="en-US" sz="2000" b="1" i="1" dirty="0" err="1">
                <a:solidFill>
                  <a:schemeClr val="tx1">
                    <a:lumMod val="65000"/>
                    <a:lumOff val="35000"/>
                  </a:schemeClr>
                </a:solidFill>
                <a:effectLst/>
                <a:latin typeface="+mn-lt"/>
              </a:rPr>
              <a:t>άντησή</a:t>
            </a:r>
            <a:r>
              <a:rPr lang="en-US" sz="2000" b="1" i="1" dirty="0">
                <a:solidFill>
                  <a:schemeClr val="tx1">
                    <a:lumMod val="65000"/>
                    <a:lumOff val="35000"/>
                  </a:schemeClr>
                </a:solidFill>
                <a:effectLst/>
                <a:latin typeface="+mn-lt"/>
              </a:rPr>
              <a:t> σας. </a:t>
            </a:r>
          </a:p>
        </p:txBody>
      </p:sp>
      <p:pic>
        <p:nvPicPr>
          <p:cNvPr id="11" name="Εικόνα 9">
            <a:extLst>
              <a:ext uri="{FF2B5EF4-FFF2-40B4-BE49-F238E27FC236}">
                <a16:creationId xmlns:a16="http://schemas.microsoft.com/office/drawing/2014/main" id="{EC56293B-17D7-490E-A3A6-36CCB66A2D98}"/>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9145" r="10179" b="-1"/>
          <a:stretch/>
        </p:blipFill>
        <p:spPr bwMode="auto">
          <a:xfrm>
            <a:off x="10634193" y="-3997"/>
            <a:ext cx="1744014" cy="107860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Θέση αριθμού διαφάνειας 2">
            <a:extLst>
              <a:ext uri="{FF2B5EF4-FFF2-40B4-BE49-F238E27FC236}">
                <a16:creationId xmlns:a16="http://schemas.microsoft.com/office/drawing/2014/main" id="{2A838B7A-2EA1-48DB-8D11-912364C2BD1D}"/>
              </a:ext>
            </a:extLst>
          </p:cNvPr>
          <p:cNvSpPr>
            <a:spLocks noGrp="1"/>
          </p:cNvSpPr>
          <p:nvPr>
            <p:ph type="sldNum" sz="quarter" idx="12"/>
          </p:nvPr>
        </p:nvSpPr>
        <p:spPr>
          <a:xfrm>
            <a:off x="9180576" y="7528327"/>
            <a:ext cx="2743200" cy="365125"/>
          </a:xfrm>
        </p:spPr>
        <p:txBody>
          <a:bodyPr vert="horz" lIns="91440" tIns="45720" rIns="91440" bIns="45720" rtlCol="0" anchor="ctr">
            <a:normAutofit/>
          </a:bodyPr>
          <a:lstStyle/>
          <a:p>
            <a:pPr marR="0" lvl="0" indent="0" fontAlgn="auto">
              <a:spcBef>
                <a:spcPts val="0"/>
              </a:spcBef>
              <a:spcAft>
                <a:spcPts val="600"/>
              </a:spcAft>
              <a:buClrTx/>
              <a:buSzTx/>
              <a:buFontTx/>
              <a:buNone/>
              <a:tabLst/>
              <a:defRPr/>
            </a:pPr>
            <a:fld id="{D9920B36-BBFD-404E-8465-89A42E06082A}" type="slidenum">
              <a:rPr kumimoji="0" lang="en-US" sz="900" b="0" i="0" u="none" strike="noStrike" cap="none" spc="0" normalizeH="0" baseline="0" noProof="0">
                <a:ln>
                  <a:noFill/>
                </a:ln>
                <a:effectLst/>
                <a:uLnTx/>
                <a:uFillTx/>
              </a:rPr>
              <a:pPr marR="0" lvl="0" indent="0" fontAlgn="auto">
                <a:spcBef>
                  <a:spcPts val="0"/>
                </a:spcBef>
                <a:spcAft>
                  <a:spcPts val="600"/>
                </a:spcAft>
                <a:buClrTx/>
                <a:buSzTx/>
                <a:buFontTx/>
                <a:buNone/>
                <a:tabLst/>
                <a:defRPr/>
              </a:pPr>
              <a:t>34</a:t>
            </a:fld>
            <a:endParaRPr kumimoji="0" lang="en-US" sz="900" b="0" i="0" u="none" strike="noStrike" cap="none" spc="0" normalizeH="0" baseline="0" noProof="0">
              <a:ln>
                <a:noFill/>
              </a:ln>
              <a:effectLst/>
              <a:uLnTx/>
              <a:uFillTx/>
            </a:endParaRPr>
          </a:p>
        </p:txBody>
      </p:sp>
    </p:spTree>
    <p:extLst>
      <p:ext uri="{BB962C8B-B14F-4D97-AF65-F5344CB8AC3E}">
        <p14:creationId xmlns:p14="http://schemas.microsoft.com/office/powerpoint/2010/main" val="290062332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Εικόνα 7">
            <a:extLst>
              <a:ext uri="{FF2B5EF4-FFF2-40B4-BE49-F238E27FC236}">
                <a16:creationId xmlns:a16="http://schemas.microsoft.com/office/drawing/2014/main" id="{D0DA43B8-0005-4FB9-861A-B255C871BC5D}"/>
              </a:ext>
            </a:extLst>
          </p:cNvPr>
          <p:cNvPicPr>
            <a:picLocks noChangeAspect="1"/>
          </p:cNvPicPr>
          <p:nvPr/>
        </p:nvPicPr>
        <p:blipFill>
          <a:blip r:embed="rId2"/>
          <a:stretch>
            <a:fillRect/>
          </a:stretch>
        </p:blipFill>
        <p:spPr>
          <a:xfrm>
            <a:off x="11096625" y="5372100"/>
            <a:ext cx="1095375" cy="1485900"/>
          </a:xfrm>
          <a:prstGeom prst="rect">
            <a:avLst/>
          </a:prstGeom>
        </p:spPr>
      </p:pic>
      <p:pic>
        <p:nvPicPr>
          <p:cNvPr id="6" name="Εικόνα 5">
            <a:extLst>
              <a:ext uri="{FF2B5EF4-FFF2-40B4-BE49-F238E27FC236}">
                <a16:creationId xmlns:a16="http://schemas.microsoft.com/office/drawing/2014/main" id="{1F661ED6-A20A-4CF6-9D93-585DC6AC6069}"/>
              </a:ext>
            </a:extLst>
          </p:cNvPr>
          <p:cNvPicPr>
            <a:picLocks noChangeAspect="1"/>
          </p:cNvPicPr>
          <p:nvPr/>
        </p:nvPicPr>
        <p:blipFill>
          <a:blip r:embed="rId3"/>
          <a:stretch>
            <a:fillRect/>
          </a:stretch>
        </p:blipFill>
        <p:spPr>
          <a:xfrm>
            <a:off x="0" y="0"/>
            <a:ext cx="12192000" cy="1171977"/>
          </a:xfrm>
          <a:prstGeom prst="rect">
            <a:avLst/>
          </a:prstGeom>
        </p:spPr>
      </p:pic>
      <p:sp>
        <p:nvSpPr>
          <p:cNvPr id="3" name="Θέση αριθμού διαφάνειας 2">
            <a:extLst>
              <a:ext uri="{FF2B5EF4-FFF2-40B4-BE49-F238E27FC236}">
                <a16:creationId xmlns:a16="http://schemas.microsoft.com/office/drawing/2014/main" id="{2A838B7A-2EA1-48DB-8D11-912364C2BD1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920B36-BBFD-404E-8465-89A42E06082A}" type="slidenum">
              <a:rPr kumimoji="0" lang="el-G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l-G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11" name="Εικόνα 9">
            <a:extLst>
              <a:ext uri="{FF2B5EF4-FFF2-40B4-BE49-F238E27FC236}">
                <a16:creationId xmlns:a16="http://schemas.microsoft.com/office/drawing/2014/main" id="{EC56293B-17D7-490E-A3A6-36CCB66A2D9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82718" y="2830512"/>
            <a:ext cx="2033086" cy="1196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Θέση υποσέλιδου 8">
            <a:extLst>
              <a:ext uri="{FF2B5EF4-FFF2-40B4-BE49-F238E27FC236}">
                <a16:creationId xmlns:a16="http://schemas.microsoft.com/office/drawing/2014/main" id="{43147D98-D212-4045-B307-7B12429AC607}"/>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ΕΠΙΜΕΛΕΙΑ ΥΛΗΣ: ΒΙΚΥ ΒΑΡΔΑ     vicky.eclass4u@gmail.com</a:t>
            </a:r>
          </a:p>
        </p:txBody>
      </p:sp>
      <p:sp>
        <p:nvSpPr>
          <p:cNvPr id="10" name="TextBox 9">
            <a:extLst>
              <a:ext uri="{FF2B5EF4-FFF2-40B4-BE49-F238E27FC236}">
                <a16:creationId xmlns:a16="http://schemas.microsoft.com/office/drawing/2014/main" id="{47D9444A-78AE-495E-8238-B072D77035A3}"/>
              </a:ext>
            </a:extLst>
          </p:cNvPr>
          <p:cNvSpPr txBox="1"/>
          <p:nvPr/>
        </p:nvSpPr>
        <p:spPr>
          <a:xfrm>
            <a:off x="3889419" y="395332"/>
            <a:ext cx="6233374" cy="728726"/>
          </a:xfrm>
          <a:prstGeom prst="rect">
            <a:avLst/>
          </a:prstGeom>
          <a:noFill/>
        </p:spPr>
        <p:txBody>
          <a:bodyPr wrap="square">
            <a:spAutoFit/>
          </a:bodyPr>
          <a:lstStyle/>
          <a:p>
            <a:pPr algn="ctr">
              <a:lnSpc>
                <a:spcPct val="107000"/>
              </a:lnSpc>
              <a:spcBef>
                <a:spcPts val="200"/>
              </a:spcBef>
            </a:pPr>
            <a:r>
              <a:rPr lang="el-GR" sz="2000" b="1" dirty="0">
                <a:solidFill>
                  <a:srgbClr val="FFFF00"/>
                </a:solidFill>
                <a:effectLst/>
                <a:latin typeface="Times New Roman" panose="02020603050405020304" pitchFamily="18" charset="0"/>
                <a:ea typeface="Times New Roman" panose="02020603050405020304" pitchFamily="18" charset="0"/>
              </a:rPr>
              <a:t>ΚΕΦΑΛΑΙΟ 3- Η ΑΠΟΚΟΜΜΑΤΙΚΟΠΟΙΗΣΗ ΤΗΣ ΔΗΜΟΣΙΑΣ ΔΙΟΙΚΗΣΗΣ</a:t>
            </a:r>
          </a:p>
        </p:txBody>
      </p:sp>
      <p:sp>
        <p:nvSpPr>
          <p:cNvPr id="12" name="TextBox 11">
            <a:extLst>
              <a:ext uri="{FF2B5EF4-FFF2-40B4-BE49-F238E27FC236}">
                <a16:creationId xmlns:a16="http://schemas.microsoft.com/office/drawing/2014/main" id="{4E0CFB5D-BE08-4CC8-AD84-E6FAF75DC375}"/>
              </a:ext>
            </a:extLst>
          </p:cNvPr>
          <p:cNvSpPr txBox="1"/>
          <p:nvPr/>
        </p:nvSpPr>
        <p:spPr>
          <a:xfrm>
            <a:off x="141668" y="1381008"/>
            <a:ext cx="6233374" cy="4356577"/>
          </a:xfrm>
          <a:prstGeom prst="rect">
            <a:avLst/>
          </a:prstGeom>
          <a:noFill/>
        </p:spPr>
        <p:txBody>
          <a:bodyPr wrap="square">
            <a:spAutoFit/>
          </a:bodyPr>
          <a:lstStyle/>
          <a:p>
            <a:pPr algn="just">
              <a:lnSpc>
                <a:spcPct val="150000"/>
              </a:lnSpc>
              <a:spcAft>
                <a:spcPts val="800"/>
              </a:spcAft>
            </a:pPr>
            <a:r>
              <a:rPr lang="el-GR" sz="1800" dirty="0">
                <a:effectLst/>
                <a:latin typeface="Times New Roman" panose="02020603050405020304" pitchFamily="18" charset="0"/>
                <a:ea typeface="Arial" panose="020B0604020202020204" pitchFamily="34" charset="0"/>
              </a:rPr>
              <a:t>Στον ν. 4389/2016, η διαδικασία που προβλεπόταν για την τοποθέτηση των Διοικητικών και Τομεακών Γραμματέων καθιστούσε δυνατή τη </a:t>
            </a:r>
            <a:r>
              <a:rPr lang="el-GR" sz="1800" dirty="0" err="1">
                <a:effectLst/>
                <a:latin typeface="Times New Roman" panose="02020603050405020304" pitchFamily="18" charset="0"/>
                <a:ea typeface="Arial" panose="020B0604020202020204" pitchFamily="34" charset="0"/>
              </a:rPr>
              <a:t>διεπαφή</a:t>
            </a:r>
            <a:r>
              <a:rPr lang="el-GR" sz="1800" dirty="0">
                <a:effectLst/>
                <a:latin typeface="Times New Roman" panose="02020603050405020304" pitchFamily="18" charset="0"/>
                <a:ea typeface="Arial" panose="020B0604020202020204" pitchFamily="34" charset="0"/>
              </a:rPr>
              <a:t> διοίκησης-πολιτικής με αποτέλεσμα να υπάγονται στη διακριτική ευχέρεια της πολιτικής, με τήρηση ορισμένων προϋποθέσεων (ελάχιστων απαιτήσεων).</a:t>
            </a:r>
            <a:r>
              <a:rPr lang="el-GR" sz="1600" dirty="0">
                <a:effectLst/>
                <a:latin typeface="Calibri" panose="020F0502020204030204" pitchFamily="34" charset="0"/>
                <a:ea typeface="Calibri" panose="020F0502020204030204" pitchFamily="34" charset="0"/>
                <a:cs typeface="Times New Roman" panose="02020603050405020304" pitchFamily="18" charset="0"/>
              </a:rPr>
              <a:t> </a:t>
            </a:r>
          </a:p>
          <a:p>
            <a:pPr algn="just">
              <a:lnSpc>
                <a:spcPct val="150000"/>
              </a:lnSpc>
              <a:spcAft>
                <a:spcPts val="800"/>
              </a:spcAft>
            </a:pPr>
            <a:endParaRPr lang="el-GR" sz="1600" dirty="0">
              <a:ea typeface="Arial" panose="020B0604020202020204" pitchFamily="34" charset="0"/>
              <a:cs typeface="Times New Roman" panose="02020603050405020304" pitchFamily="18" charset="0"/>
            </a:endParaRPr>
          </a:p>
          <a:p>
            <a:pPr algn="just">
              <a:lnSpc>
                <a:spcPct val="150000"/>
              </a:lnSpc>
              <a:spcAft>
                <a:spcPts val="800"/>
              </a:spcAft>
            </a:pPr>
            <a:r>
              <a:rPr lang="el-GR" sz="1800" dirty="0">
                <a:effectLst/>
                <a:latin typeface="Times New Roman" panose="02020603050405020304" pitchFamily="18" charset="0"/>
                <a:ea typeface="Arial" panose="020B0604020202020204" pitchFamily="34" charset="0"/>
              </a:rPr>
              <a:t>Στελέχη με θητεία, που δεν έχουν σχέση με τον συγκεκριμένο χώρο και αποχωρούν μετά τη λήξη της, δεν συμμετέχουν στη θεσμική συνέχεια και μνήμη του κυβερνητικού έργου (Σπανού, 2018, σελ.264).</a:t>
            </a:r>
          </a:p>
        </p:txBody>
      </p:sp>
    </p:spTree>
    <p:extLst>
      <p:ext uri="{BB962C8B-B14F-4D97-AF65-F5344CB8AC3E}">
        <p14:creationId xmlns:p14="http://schemas.microsoft.com/office/powerpoint/2010/main" val="109731596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Εικόνα 7">
            <a:extLst>
              <a:ext uri="{FF2B5EF4-FFF2-40B4-BE49-F238E27FC236}">
                <a16:creationId xmlns:a16="http://schemas.microsoft.com/office/drawing/2014/main" id="{D0DA43B8-0005-4FB9-861A-B255C871BC5D}"/>
              </a:ext>
            </a:extLst>
          </p:cNvPr>
          <p:cNvPicPr>
            <a:picLocks noChangeAspect="1"/>
          </p:cNvPicPr>
          <p:nvPr/>
        </p:nvPicPr>
        <p:blipFill>
          <a:blip r:embed="rId2"/>
          <a:stretch>
            <a:fillRect/>
          </a:stretch>
        </p:blipFill>
        <p:spPr>
          <a:xfrm>
            <a:off x="11096625" y="5372100"/>
            <a:ext cx="1095375" cy="1485900"/>
          </a:xfrm>
          <a:prstGeom prst="rect">
            <a:avLst/>
          </a:prstGeom>
        </p:spPr>
      </p:pic>
      <p:pic>
        <p:nvPicPr>
          <p:cNvPr id="6" name="Εικόνα 5">
            <a:extLst>
              <a:ext uri="{FF2B5EF4-FFF2-40B4-BE49-F238E27FC236}">
                <a16:creationId xmlns:a16="http://schemas.microsoft.com/office/drawing/2014/main" id="{1F661ED6-A20A-4CF6-9D93-585DC6AC6069}"/>
              </a:ext>
            </a:extLst>
          </p:cNvPr>
          <p:cNvPicPr>
            <a:picLocks noChangeAspect="1"/>
          </p:cNvPicPr>
          <p:nvPr/>
        </p:nvPicPr>
        <p:blipFill>
          <a:blip r:embed="rId3"/>
          <a:stretch>
            <a:fillRect/>
          </a:stretch>
        </p:blipFill>
        <p:spPr>
          <a:xfrm>
            <a:off x="0" y="0"/>
            <a:ext cx="12192000" cy="1171977"/>
          </a:xfrm>
          <a:prstGeom prst="rect">
            <a:avLst/>
          </a:prstGeom>
        </p:spPr>
      </p:pic>
      <p:sp>
        <p:nvSpPr>
          <p:cNvPr id="3" name="Θέση αριθμού διαφάνειας 2">
            <a:extLst>
              <a:ext uri="{FF2B5EF4-FFF2-40B4-BE49-F238E27FC236}">
                <a16:creationId xmlns:a16="http://schemas.microsoft.com/office/drawing/2014/main" id="{2A838B7A-2EA1-48DB-8D11-912364C2BD1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920B36-BBFD-404E-8465-89A42E06082A}" type="slidenum">
              <a:rPr kumimoji="0" lang="el-G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l-G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11" name="Εικόνα 9">
            <a:extLst>
              <a:ext uri="{FF2B5EF4-FFF2-40B4-BE49-F238E27FC236}">
                <a16:creationId xmlns:a16="http://schemas.microsoft.com/office/drawing/2014/main" id="{EC56293B-17D7-490E-A3A6-36CCB66A2D9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16430" y="-136525"/>
            <a:ext cx="1655763" cy="1196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Θέση υποσέλιδου 8">
            <a:extLst>
              <a:ext uri="{FF2B5EF4-FFF2-40B4-BE49-F238E27FC236}">
                <a16:creationId xmlns:a16="http://schemas.microsoft.com/office/drawing/2014/main" id="{43147D98-D212-4045-B307-7B12429AC607}"/>
              </a:ext>
            </a:extLst>
          </p:cNvPr>
          <p:cNvSpPr>
            <a:spLocks noGrp="1"/>
          </p:cNvSpPr>
          <p:nvPr>
            <p:ph type="ftr" sz="quarter" idx="11"/>
          </p:nvPr>
        </p:nvSpPr>
        <p:spPr>
          <a:xfrm>
            <a:off x="4038600" y="6492875"/>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ΕΠΙΜΕΛΕΙΑ ΥΛΗΣ: ΒΙΚΥ ΒΑΡΔΑ     vicky.eclass4u@gmail.com</a:t>
            </a:r>
          </a:p>
        </p:txBody>
      </p:sp>
      <p:sp>
        <p:nvSpPr>
          <p:cNvPr id="10" name="TextBox 9">
            <a:extLst>
              <a:ext uri="{FF2B5EF4-FFF2-40B4-BE49-F238E27FC236}">
                <a16:creationId xmlns:a16="http://schemas.microsoft.com/office/drawing/2014/main" id="{2765C914-6B6A-40DF-A1C5-F102268B7B9D}"/>
              </a:ext>
            </a:extLst>
          </p:cNvPr>
          <p:cNvSpPr txBox="1"/>
          <p:nvPr/>
        </p:nvSpPr>
        <p:spPr>
          <a:xfrm>
            <a:off x="0" y="1122471"/>
            <a:ext cx="8757634" cy="5131148"/>
          </a:xfrm>
          <a:prstGeom prst="rect">
            <a:avLst/>
          </a:prstGeom>
          <a:noFill/>
        </p:spPr>
        <p:txBody>
          <a:bodyPr wrap="square">
            <a:spAutoFit/>
          </a:bodyPr>
          <a:lstStyle/>
          <a:p>
            <a:pPr algn="just">
              <a:lnSpc>
                <a:spcPct val="150000"/>
              </a:lnSpc>
              <a:spcAft>
                <a:spcPts val="800"/>
              </a:spcAft>
            </a:pPr>
            <a:r>
              <a:rPr lang="el-GR" sz="1800" dirty="0">
                <a:effectLst/>
                <a:latin typeface="Times New Roman" panose="02020603050405020304" pitchFamily="18" charset="0"/>
                <a:ea typeface="Arial" panose="020B0604020202020204" pitchFamily="34" charset="0"/>
              </a:rPr>
              <a:t>Το προβληματικό πεδίο της σχέσης διοίκησης και πολιτικής προβλημάτισε από νωρίς τον ΟΟΣΑ, ο οποίος σε σχετική του έκθεση του ΟΟΣΑ, (2011 στο Σπανού, 2018, σελ.257) επισήμανε την ανάγκη αξιολόγησης του ρόλου και της ευθύνης των πολιτικά διορισμένων στελεχών της Ελληνικής δημόσιας διοίκησης. Στο πλαίσιο της διοικητικής μεταρρύθμισης το 2014 διαμορφώθηκε ειδική Εθνική στρατηγική με σκοπό τη μείωση του αριθμού των Γενικών Γραμματέων και την αναδιοργάνωση των υπουργείων (Σπανού, 2018, σελ.257). </a:t>
            </a:r>
          </a:p>
          <a:p>
            <a:pPr algn="just">
              <a:lnSpc>
                <a:spcPct val="150000"/>
              </a:lnSpc>
              <a:spcAft>
                <a:spcPts val="800"/>
              </a:spcAft>
            </a:pPr>
            <a:r>
              <a:rPr lang="el-GR" sz="1800" dirty="0">
                <a:effectLst/>
                <a:latin typeface="Times New Roman" panose="02020603050405020304" pitchFamily="18" charset="0"/>
                <a:ea typeface="Arial" panose="020B0604020202020204" pitchFamily="34" charset="0"/>
              </a:rPr>
              <a:t>Δυο χρόνια αργότερα το 2015, στο τρίτο Μνημόνιο το ζήτημα της αποπολιτικοποίησης δέχτηκε έντονη κριτική από τους θεσμούς ενώ έλαβε μεγάλη βαρύτητα η προτεραιότητα της αποσύνδεσης της πολιτικής από τη διοίκηση. Ο όρος «αποπολιτικοποίηση» και αντίστοιχα η </a:t>
            </a:r>
            <a:r>
              <a:rPr lang="el-GR" sz="1800" dirty="0" err="1">
                <a:effectLst/>
                <a:latin typeface="Times New Roman" panose="02020603050405020304" pitchFamily="18" charset="0"/>
                <a:ea typeface="Arial" panose="020B0604020202020204" pitchFamily="34" charset="0"/>
              </a:rPr>
              <a:t>αποκομματικοποίηση</a:t>
            </a:r>
            <a:r>
              <a:rPr lang="el-GR" sz="1800" dirty="0">
                <a:effectLst/>
                <a:latin typeface="Times New Roman" panose="02020603050405020304" pitchFamily="18" charset="0"/>
                <a:ea typeface="Arial" panose="020B0604020202020204" pitchFamily="34" charset="0"/>
              </a:rPr>
              <a:t> είναι έννοιες που θεωρούνται ότι εκφράζουν τον περιορισμό της σχετικής δυνατότητας, δηλαδή της διακριτικής ευχέρειας, που έχει πολιτική ηγεσία να επιλέγει με πολιτικούς γνώμονες και με  κομματικά κριτήρια και τα στελέχη της. </a:t>
            </a:r>
          </a:p>
        </p:txBody>
      </p:sp>
    </p:spTree>
    <p:extLst>
      <p:ext uri="{BB962C8B-B14F-4D97-AF65-F5344CB8AC3E}">
        <p14:creationId xmlns:p14="http://schemas.microsoft.com/office/powerpoint/2010/main" val="253813180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Εικόνα 7" descr="Εικόνα που περιέχει κείμενο&#10;&#10;Περιγραφή που δημιουργήθηκε αυτόματα">
            <a:extLst>
              <a:ext uri="{FF2B5EF4-FFF2-40B4-BE49-F238E27FC236}">
                <a16:creationId xmlns:a16="http://schemas.microsoft.com/office/drawing/2014/main" id="{D0DA43B8-0005-4FB9-861A-B255C871BC5D}"/>
              </a:ext>
            </a:extLst>
          </p:cNvPr>
          <p:cNvPicPr>
            <a:picLocks noChangeAspect="1"/>
          </p:cNvPicPr>
          <p:nvPr/>
        </p:nvPicPr>
        <p:blipFill>
          <a:blip r:embed="rId2"/>
          <a:stretch>
            <a:fillRect/>
          </a:stretch>
        </p:blipFill>
        <p:spPr>
          <a:xfrm>
            <a:off x="11096625" y="5372100"/>
            <a:ext cx="1095375" cy="1485900"/>
          </a:xfrm>
          <a:prstGeom prst="rect">
            <a:avLst/>
          </a:prstGeom>
        </p:spPr>
      </p:pic>
      <p:pic>
        <p:nvPicPr>
          <p:cNvPr id="6" name="Εικόνα 5">
            <a:extLst>
              <a:ext uri="{FF2B5EF4-FFF2-40B4-BE49-F238E27FC236}">
                <a16:creationId xmlns:a16="http://schemas.microsoft.com/office/drawing/2014/main" id="{1F661ED6-A20A-4CF6-9D93-585DC6AC6069}"/>
              </a:ext>
            </a:extLst>
          </p:cNvPr>
          <p:cNvPicPr>
            <a:picLocks noChangeAspect="1"/>
          </p:cNvPicPr>
          <p:nvPr/>
        </p:nvPicPr>
        <p:blipFill>
          <a:blip r:embed="rId3"/>
          <a:stretch>
            <a:fillRect/>
          </a:stretch>
        </p:blipFill>
        <p:spPr>
          <a:xfrm>
            <a:off x="0" y="0"/>
            <a:ext cx="12192000" cy="1171977"/>
          </a:xfrm>
          <a:prstGeom prst="rect">
            <a:avLst/>
          </a:prstGeom>
        </p:spPr>
      </p:pic>
      <p:sp>
        <p:nvSpPr>
          <p:cNvPr id="3" name="Θέση αριθμού διαφάνειας 2">
            <a:extLst>
              <a:ext uri="{FF2B5EF4-FFF2-40B4-BE49-F238E27FC236}">
                <a16:creationId xmlns:a16="http://schemas.microsoft.com/office/drawing/2014/main" id="{2A838B7A-2EA1-48DB-8D11-912364C2BD1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920B36-BBFD-404E-8465-89A42E06082A}" type="slidenum">
              <a:rPr kumimoji="0" lang="el-G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l-G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11" name="Εικόνα 9">
            <a:extLst>
              <a:ext uri="{FF2B5EF4-FFF2-40B4-BE49-F238E27FC236}">
                <a16:creationId xmlns:a16="http://schemas.microsoft.com/office/drawing/2014/main" id="{EC56293B-17D7-490E-A3A6-36CCB66A2D9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16430" y="-136525"/>
            <a:ext cx="1655763" cy="1196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Θέση υποσέλιδου 8">
            <a:extLst>
              <a:ext uri="{FF2B5EF4-FFF2-40B4-BE49-F238E27FC236}">
                <a16:creationId xmlns:a16="http://schemas.microsoft.com/office/drawing/2014/main" id="{43147D98-D212-4045-B307-7B12429AC607}"/>
              </a:ext>
            </a:extLst>
          </p:cNvPr>
          <p:cNvSpPr>
            <a:spLocks noGrp="1"/>
          </p:cNvSpPr>
          <p:nvPr>
            <p:ph type="ftr" sz="quarter" idx="11"/>
          </p:nvPr>
        </p:nvSpPr>
        <p:spPr>
          <a:xfrm>
            <a:off x="4038600" y="6492671"/>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ΕΠΙΜΕΛΕΙΑ ΥΛΗΣ: ΒΙΚΥ ΒΑΡΔΑ     vicky.eclass4u@gmail.com</a:t>
            </a:r>
          </a:p>
        </p:txBody>
      </p:sp>
      <p:graphicFrame>
        <p:nvGraphicFramePr>
          <p:cNvPr id="14" name="TextBox 9">
            <a:extLst>
              <a:ext uri="{FF2B5EF4-FFF2-40B4-BE49-F238E27FC236}">
                <a16:creationId xmlns:a16="http://schemas.microsoft.com/office/drawing/2014/main" id="{AD9AF92E-1E3F-40E8-94C5-75C0252923BF}"/>
              </a:ext>
            </a:extLst>
          </p:cNvPr>
          <p:cNvGraphicFramePr/>
          <p:nvPr>
            <p:extLst>
              <p:ext uri="{D42A27DB-BD31-4B8C-83A1-F6EECF244321}">
                <p14:modId xmlns:p14="http://schemas.microsoft.com/office/powerpoint/2010/main" val="157709682"/>
              </p:ext>
            </p:extLst>
          </p:nvPr>
        </p:nvGraphicFramePr>
        <p:xfrm>
          <a:off x="94567" y="1208761"/>
          <a:ext cx="6615325" cy="5649239"/>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213151820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Εικόνα 5">
            <a:extLst>
              <a:ext uri="{FF2B5EF4-FFF2-40B4-BE49-F238E27FC236}">
                <a16:creationId xmlns:a16="http://schemas.microsoft.com/office/drawing/2014/main" id="{F8FD3BCD-1A9B-4459-9574-459CE2931045}"/>
              </a:ext>
            </a:extLst>
          </p:cNvPr>
          <p:cNvPicPr>
            <a:picLocks noChangeAspect="1"/>
          </p:cNvPicPr>
          <p:nvPr/>
        </p:nvPicPr>
        <p:blipFill>
          <a:blip r:embed="rId2"/>
          <a:stretch>
            <a:fillRect/>
          </a:stretch>
        </p:blipFill>
        <p:spPr>
          <a:xfrm>
            <a:off x="11096625" y="5372100"/>
            <a:ext cx="1095375" cy="1485900"/>
          </a:xfrm>
          <a:prstGeom prst="rect">
            <a:avLst/>
          </a:prstGeom>
        </p:spPr>
      </p:pic>
      <p:sp>
        <p:nvSpPr>
          <p:cNvPr id="2" name="Θέση υποσέλιδου 1">
            <a:extLst>
              <a:ext uri="{FF2B5EF4-FFF2-40B4-BE49-F238E27FC236}">
                <a16:creationId xmlns:a16="http://schemas.microsoft.com/office/drawing/2014/main" id="{86BEB5B7-59B4-4187-B4D5-0AF39B619C2D}"/>
              </a:ext>
            </a:extLst>
          </p:cNvPr>
          <p:cNvSpPr>
            <a:spLocks noGrp="1"/>
          </p:cNvSpPr>
          <p:nvPr>
            <p:ph type="ftr" sz="quarter" idx="11"/>
          </p:nvPr>
        </p:nvSpPr>
        <p:spPr/>
        <p:txBody>
          <a:bodyPr/>
          <a:lstStyle/>
          <a:p>
            <a:pPr>
              <a:defRPr/>
            </a:pPr>
            <a:r>
              <a:rPr lang="el-GR"/>
              <a:t>ΕΠΙΜΕΛΕΙΑ ΥΛΗΣ: ΒΙΚΥ ΒΑΡΔΑ     vicky.eclass4u@gmail.com</a:t>
            </a:r>
          </a:p>
        </p:txBody>
      </p:sp>
      <p:sp>
        <p:nvSpPr>
          <p:cNvPr id="3" name="Θέση αριθμού διαφάνειας 2">
            <a:extLst>
              <a:ext uri="{FF2B5EF4-FFF2-40B4-BE49-F238E27FC236}">
                <a16:creationId xmlns:a16="http://schemas.microsoft.com/office/drawing/2014/main" id="{E6373422-341F-4D5E-9F57-6CFBF12E1555}"/>
              </a:ext>
            </a:extLst>
          </p:cNvPr>
          <p:cNvSpPr>
            <a:spLocks noGrp="1"/>
          </p:cNvSpPr>
          <p:nvPr>
            <p:ph type="sldNum" sz="quarter" idx="12"/>
          </p:nvPr>
        </p:nvSpPr>
        <p:spPr/>
        <p:txBody>
          <a:bodyPr/>
          <a:lstStyle/>
          <a:p>
            <a:pPr>
              <a:defRPr/>
            </a:pPr>
            <a:fld id="{88F603EF-07FC-4CBF-9271-882EB75D8B7B}" type="slidenum">
              <a:rPr lang="el-GR" smtClean="0"/>
              <a:pPr>
                <a:defRPr/>
              </a:pPr>
              <a:t>38</a:t>
            </a:fld>
            <a:endParaRPr lang="el-GR"/>
          </a:p>
        </p:txBody>
      </p:sp>
      <p:sp>
        <p:nvSpPr>
          <p:cNvPr id="4" name="TextBox 3">
            <a:extLst>
              <a:ext uri="{FF2B5EF4-FFF2-40B4-BE49-F238E27FC236}">
                <a16:creationId xmlns:a16="http://schemas.microsoft.com/office/drawing/2014/main" id="{440963A1-3D71-478F-A358-DB8FDC185A17}"/>
              </a:ext>
            </a:extLst>
          </p:cNvPr>
          <p:cNvSpPr txBox="1"/>
          <p:nvPr/>
        </p:nvSpPr>
        <p:spPr>
          <a:xfrm>
            <a:off x="0" y="0"/>
            <a:ext cx="9427335" cy="6426503"/>
          </a:xfrm>
          <a:prstGeom prst="rect">
            <a:avLst/>
          </a:prstGeom>
          <a:noFill/>
        </p:spPr>
        <p:txBody>
          <a:bodyPr wrap="square">
            <a:spAutoFit/>
          </a:bodyPr>
          <a:lstStyle/>
          <a:p>
            <a:pPr algn="just">
              <a:lnSpc>
                <a:spcPct val="150000"/>
              </a:lnSpc>
              <a:spcAft>
                <a:spcPts val="800"/>
              </a:spcAft>
            </a:pPr>
            <a:r>
              <a:rPr lang="el-GR" sz="1700" dirty="0">
                <a:effectLst/>
                <a:latin typeface="Times New Roman" panose="02020603050405020304" pitchFamily="18" charset="0"/>
                <a:ea typeface="Arial" panose="020B0604020202020204" pitchFamily="34" charset="0"/>
              </a:rPr>
              <a:t>Συνεπώς, δεν εξασφαλιζόταν με την εν λόγω διαδικασία η απαιτούμενη νομιμοποίηση, ούτε περιορίστηκε η εξάρτηση των Γραμματέων Διοικητικών και Τομεακών από τον εκάστοτε Υπουργό, μολονότι η περιγραφή θέσης εργασίας τους περιλάμβανε έναν περισσότερο διοικητικό και λιγότερο πολιτικό ρόλο. Παρέμεινε δηλαδή με τον Ν.4389/2016 και τον τρόπο επιλογής των στελεχών, η δυνατότητα των κυβερνήσεων να διορίζουν και να ανακαλούν κατά το δοκούν στελέχη σε επιτελικές θέσεις της διοίκησης και του δημοσίου τομέα . Ειδικότερα, όσον αφορά τα προσόντα που απαιτούνταν για την εγγραφή στο Μητρώο ήταν αρκετά ετερογενή, πράγμα το οποίο περιέπλεκε τη μελλοντική αξιολόγηση των υποψηφίων για επιτελικές θέσεις.</a:t>
            </a:r>
          </a:p>
          <a:p>
            <a:pPr algn="just">
              <a:lnSpc>
                <a:spcPct val="150000"/>
              </a:lnSpc>
              <a:spcAft>
                <a:spcPts val="800"/>
              </a:spcAft>
            </a:pPr>
            <a:r>
              <a:rPr lang="el-GR" sz="1700" dirty="0">
                <a:effectLst/>
                <a:latin typeface="Times New Roman" panose="02020603050405020304" pitchFamily="18" charset="0"/>
                <a:ea typeface="Arial" panose="020B0604020202020204" pitchFamily="34" charset="0"/>
              </a:rPr>
              <a:t> Τέλος, η έλλειψη </a:t>
            </a:r>
            <a:r>
              <a:rPr lang="el-GR" sz="1700" dirty="0" err="1">
                <a:effectLst/>
                <a:latin typeface="Times New Roman" panose="02020603050405020304" pitchFamily="18" charset="0"/>
                <a:ea typeface="Arial" panose="020B0604020202020204" pitchFamily="34" charset="0"/>
              </a:rPr>
              <a:t>συγκρισιμότητας</a:t>
            </a:r>
            <a:r>
              <a:rPr lang="el-GR" sz="1700" dirty="0">
                <a:effectLst/>
                <a:latin typeface="Times New Roman" panose="02020603050405020304" pitchFamily="18" charset="0"/>
                <a:ea typeface="Arial" panose="020B0604020202020204" pitchFamily="34" charset="0"/>
              </a:rPr>
              <a:t> διευρύνει τη διακριτική ευχέρεια και την καθιστά δύσκολη να ελεγχθεί, έστω και στο προκαταρκτικό στάδιο της πρόκρισης των επικρατέστερων για τη συνέντευξη (Σπανού, 2018, σελ.259). Τελικά δημιουργήθηκε ένας «υπερφορτωμένος φορμαλιστικός μηχανισμός», χωρίς ουσιαστικό αντίκρισμα που δεν απέτρεψε την πολιτικοποίηση της επιλογής των επιτελικών στελεχών (Σπανού, 2018, σελ.265). Αντίθετα, Ν.4389/2016 χαρακτηρίζεται από έλλειψη  συμβατότητας με την ελληνική πολιτική κουλτούρα και ασάφεια του καθεστώτος και ρόλου των επιτελικών στελεχών και τα χαρακτηριστικά του συστήματος που διαμορφώθηκε, σε συνδυασμό με ισχυρές τάσεις της ελληνικής πολιτικής παράδοσης.</a:t>
            </a:r>
          </a:p>
        </p:txBody>
      </p:sp>
      <p:pic>
        <p:nvPicPr>
          <p:cNvPr id="5" name="Εικόνα 9">
            <a:extLst>
              <a:ext uri="{FF2B5EF4-FFF2-40B4-BE49-F238E27FC236}">
                <a16:creationId xmlns:a16="http://schemas.microsoft.com/office/drawing/2014/main" id="{9FF143BA-9F88-42B7-B598-0FA59DA294A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16430" y="-136525"/>
            <a:ext cx="1655763" cy="1196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4225895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Εικόνα 7">
            <a:extLst>
              <a:ext uri="{FF2B5EF4-FFF2-40B4-BE49-F238E27FC236}">
                <a16:creationId xmlns:a16="http://schemas.microsoft.com/office/drawing/2014/main" id="{D0DA43B8-0005-4FB9-861A-B255C871BC5D}"/>
              </a:ext>
            </a:extLst>
          </p:cNvPr>
          <p:cNvPicPr>
            <a:picLocks noChangeAspect="1"/>
          </p:cNvPicPr>
          <p:nvPr/>
        </p:nvPicPr>
        <p:blipFill>
          <a:blip r:embed="rId2"/>
          <a:stretch>
            <a:fillRect/>
          </a:stretch>
        </p:blipFill>
        <p:spPr>
          <a:xfrm>
            <a:off x="11090644" y="5427114"/>
            <a:ext cx="1095375" cy="1485900"/>
          </a:xfrm>
          <a:prstGeom prst="rect">
            <a:avLst/>
          </a:prstGeom>
        </p:spPr>
      </p:pic>
      <p:pic>
        <p:nvPicPr>
          <p:cNvPr id="6" name="Εικόνα 5">
            <a:extLst>
              <a:ext uri="{FF2B5EF4-FFF2-40B4-BE49-F238E27FC236}">
                <a16:creationId xmlns:a16="http://schemas.microsoft.com/office/drawing/2014/main" id="{1F661ED6-A20A-4CF6-9D93-585DC6AC6069}"/>
              </a:ext>
            </a:extLst>
          </p:cNvPr>
          <p:cNvPicPr>
            <a:picLocks noChangeAspect="1"/>
          </p:cNvPicPr>
          <p:nvPr/>
        </p:nvPicPr>
        <p:blipFill>
          <a:blip r:embed="rId3"/>
          <a:stretch>
            <a:fillRect/>
          </a:stretch>
        </p:blipFill>
        <p:spPr>
          <a:xfrm>
            <a:off x="0" y="0"/>
            <a:ext cx="12192000" cy="1171977"/>
          </a:xfrm>
          <a:prstGeom prst="rect">
            <a:avLst/>
          </a:prstGeom>
        </p:spPr>
      </p:pic>
      <p:sp>
        <p:nvSpPr>
          <p:cNvPr id="3" name="Θέση αριθμού διαφάνειας 2">
            <a:extLst>
              <a:ext uri="{FF2B5EF4-FFF2-40B4-BE49-F238E27FC236}">
                <a16:creationId xmlns:a16="http://schemas.microsoft.com/office/drawing/2014/main" id="{2A838B7A-2EA1-48DB-8D11-912364C2BD1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920B36-BBFD-404E-8465-89A42E06082A}" type="slidenum">
              <a:rPr kumimoji="0" lang="el-G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l-G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11" name="Εικόνα 9">
            <a:extLst>
              <a:ext uri="{FF2B5EF4-FFF2-40B4-BE49-F238E27FC236}">
                <a16:creationId xmlns:a16="http://schemas.microsoft.com/office/drawing/2014/main" id="{EC56293B-17D7-490E-A3A6-36CCB66A2D9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10449" y="-154580"/>
            <a:ext cx="1655763" cy="1196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Θέση υποσέλιδου 8">
            <a:extLst>
              <a:ext uri="{FF2B5EF4-FFF2-40B4-BE49-F238E27FC236}">
                <a16:creationId xmlns:a16="http://schemas.microsoft.com/office/drawing/2014/main" id="{43147D98-D212-4045-B307-7B12429AC607}"/>
              </a:ext>
            </a:extLst>
          </p:cNvPr>
          <p:cNvSpPr>
            <a:spLocks noGrp="1"/>
          </p:cNvSpPr>
          <p:nvPr>
            <p:ph type="ftr" sz="quarter" idx="11"/>
          </p:nvPr>
        </p:nvSpPr>
        <p:spPr>
          <a:xfrm>
            <a:off x="4038600" y="6492875"/>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ΕΠΙΜΕΛΕΙΑ ΥΛΗΣ: ΒΙΚΥ ΒΑΡΔΑ     vicky.eclass4u@gmail.com</a:t>
            </a:r>
          </a:p>
        </p:txBody>
      </p:sp>
      <p:sp>
        <p:nvSpPr>
          <p:cNvPr id="12" name="TextBox 11">
            <a:extLst>
              <a:ext uri="{FF2B5EF4-FFF2-40B4-BE49-F238E27FC236}">
                <a16:creationId xmlns:a16="http://schemas.microsoft.com/office/drawing/2014/main" id="{1C0254FA-452B-4AC4-BE2A-242B0F9E752C}"/>
              </a:ext>
            </a:extLst>
          </p:cNvPr>
          <p:cNvSpPr txBox="1"/>
          <p:nvPr/>
        </p:nvSpPr>
        <p:spPr>
          <a:xfrm>
            <a:off x="5981" y="990806"/>
            <a:ext cx="8604619" cy="5546647"/>
          </a:xfrm>
          <a:prstGeom prst="rect">
            <a:avLst/>
          </a:prstGeom>
          <a:noFill/>
        </p:spPr>
        <p:txBody>
          <a:bodyPr wrap="square">
            <a:spAutoFit/>
          </a:bodyPr>
          <a:lstStyle/>
          <a:p>
            <a:pPr algn="just">
              <a:lnSpc>
                <a:spcPct val="150000"/>
              </a:lnSpc>
              <a:spcAft>
                <a:spcPts val="800"/>
              </a:spcAft>
            </a:pPr>
            <a:r>
              <a:rPr lang="el-GR" sz="1800" dirty="0">
                <a:effectLst/>
                <a:latin typeface="Times New Roman" panose="02020603050405020304" pitchFamily="18" charset="0"/>
                <a:ea typeface="Arial" panose="020B0604020202020204" pitchFamily="34" charset="0"/>
              </a:rPr>
              <a:t>Με τον Ν.4622/2019, επιδιώκεται για πρώτη φορά η πραγματική </a:t>
            </a:r>
            <a:r>
              <a:rPr lang="el-GR" sz="1800" dirty="0" err="1">
                <a:effectLst/>
                <a:latin typeface="Times New Roman" panose="02020603050405020304" pitchFamily="18" charset="0"/>
                <a:ea typeface="Arial" panose="020B0604020202020204" pitchFamily="34" charset="0"/>
              </a:rPr>
              <a:t>αποκομματικοποίηση</a:t>
            </a:r>
            <a:r>
              <a:rPr lang="el-GR" sz="1800" dirty="0">
                <a:effectLst/>
                <a:latin typeface="Times New Roman" panose="02020603050405020304" pitchFamily="18" charset="0"/>
                <a:ea typeface="Arial" panose="020B0604020202020204" pitchFamily="34" charset="0"/>
              </a:rPr>
              <a:t> της διοικητικής και οικονομικής λειτουργίας των Υπουργείων με τη σύσταση θέσης Γενικού, Ειδικού και Υπηρεσιακού Γραμματέα σε κάθε Υπουργείο. Επιδιώκεται έτσι η οριστική διάρρηξη της διαπλοκής πολιτικής και διοικητικής σφαίρας στα αμιγώς διοικητικά ζητήματα και ο περιορισμός της ενασχόλησης της εκάστοτε πολιτικής ηγεσίας με θέματα όπως η τοποθέτηση των υπαλλήλων στις διοικητικές μονάδες, η συγκρότηση επιτροπών διαγωνισμού, η πληρωμή των δαπανών κ.λπ.. </a:t>
            </a:r>
          </a:p>
          <a:p>
            <a:pPr algn="just">
              <a:lnSpc>
                <a:spcPct val="150000"/>
              </a:lnSpc>
              <a:spcAft>
                <a:spcPts val="800"/>
              </a:spcAft>
            </a:pPr>
            <a:r>
              <a:rPr lang="el-GR" sz="1800" dirty="0">
                <a:effectLst/>
                <a:latin typeface="Times New Roman" panose="02020603050405020304" pitchFamily="18" charset="0"/>
                <a:ea typeface="Arial" panose="020B0604020202020204" pitchFamily="34" charset="0"/>
              </a:rPr>
              <a:t>Ταυτόχρονα γίνεται μια στρατηγικά σχεδιασμένη προσπάθεια να δοθεί τέλος σε πρόσφατα εγχειρήματα κατ’ επίφαση «</a:t>
            </a:r>
            <a:r>
              <a:rPr lang="el-GR" sz="1800" dirty="0" err="1">
                <a:effectLst/>
                <a:latin typeface="Times New Roman" panose="02020603050405020304" pitchFamily="18" charset="0"/>
                <a:ea typeface="Arial" panose="020B0604020202020204" pitchFamily="34" charset="0"/>
              </a:rPr>
              <a:t>αποκομματικοποίησης</a:t>
            </a:r>
            <a:r>
              <a:rPr lang="el-GR" sz="1800" dirty="0">
                <a:effectLst/>
                <a:latin typeface="Times New Roman" panose="02020603050405020304" pitchFamily="18" charset="0"/>
                <a:ea typeface="Arial" panose="020B0604020202020204" pitchFamily="34" charset="0"/>
              </a:rPr>
              <a:t>» της διοίκησης τα οποία συνοδεύονταν από προβλέψεις διαδικασιών </a:t>
            </a:r>
            <a:r>
              <a:rPr lang="el-GR" sz="1800" dirty="0" err="1">
                <a:effectLst/>
                <a:latin typeface="Times New Roman" panose="02020603050405020304" pitchFamily="18" charset="0"/>
                <a:ea typeface="Arial" panose="020B0604020202020204" pitchFamily="34" charset="0"/>
              </a:rPr>
              <a:t>χειραγωγήσιμων</a:t>
            </a:r>
            <a:r>
              <a:rPr lang="el-GR" sz="1800" dirty="0">
                <a:effectLst/>
                <a:latin typeface="Times New Roman" panose="02020603050405020304" pitchFamily="18" charset="0"/>
                <a:ea typeface="Arial" panose="020B0604020202020204" pitchFamily="34" charset="0"/>
              </a:rPr>
              <a:t> από την εκάστοτε πολιτική ηγεσία, που αναπόφευκτα οδηγούσαν στην τοποθέτηση προσώπων με γενικές αρμοδιότητες και έντονα πολιτικά χαρακτηριστικά στην κορυφή της υπηρεσιακής ιεραρχίας, όπως συνέβη με τον Ν.4389/2016 (Αιτιολογική Έκθεση Ν.4622/2019, σελ.26).</a:t>
            </a:r>
          </a:p>
        </p:txBody>
      </p:sp>
    </p:spTree>
    <p:extLst>
      <p:ext uri="{BB962C8B-B14F-4D97-AF65-F5344CB8AC3E}">
        <p14:creationId xmlns:p14="http://schemas.microsoft.com/office/powerpoint/2010/main" val="71383351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Εικόνα 7">
            <a:extLst>
              <a:ext uri="{FF2B5EF4-FFF2-40B4-BE49-F238E27FC236}">
                <a16:creationId xmlns:a16="http://schemas.microsoft.com/office/drawing/2014/main" id="{D0DA43B8-0005-4FB9-861A-B255C871BC5D}"/>
              </a:ext>
            </a:extLst>
          </p:cNvPr>
          <p:cNvPicPr>
            <a:picLocks noChangeAspect="1"/>
          </p:cNvPicPr>
          <p:nvPr/>
        </p:nvPicPr>
        <p:blipFill>
          <a:blip r:embed="rId2"/>
          <a:stretch>
            <a:fillRect/>
          </a:stretch>
        </p:blipFill>
        <p:spPr>
          <a:xfrm>
            <a:off x="11096625" y="5372100"/>
            <a:ext cx="1095375" cy="1485900"/>
          </a:xfrm>
          <a:prstGeom prst="rect">
            <a:avLst/>
          </a:prstGeom>
        </p:spPr>
      </p:pic>
      <p:pic>
        <p:nvPicPr>
          <p:cNvPr id="6" name="Εικόνα 5">
            <a:extLst>
              <a:ext uri="{FF2B5EF4-FFF2-40B4-BE49-F238E27FC236}">
                <a16:creationId xmlns:a16="http://schemas.microsoft.com/office/drawing/2014/main" id="{1F661ED6-A20A-4CF6-9D93-585DC6AC6069}"/>
              </a:ext>
            </a:extLst>
          </p:cNvPr>
          <p:cNvPicPr>
            <a:picLocks noChangeAspect="1"/>
          </p:cNvPicPr>
          <p:nvPr/>
        </p:nvPicPr>
        <p:blipFill>
          <a:blip r:embed="rId3"/>
          <a:stretch>
            <a:fillRect/>
          </a:stretch>
        </p:blipFill>
        <p:spPr>
          <a:xfrm>
            <a:off x="0" y="0"/>
            <a:ext cx="12192000" cy="1171977"/>
          </a:xfrm>
          <a:prstGeom prst="rect">
            <a:avLst/>
          </a:prstGeom>
        </p:spPr>
      </p:pic>
      <p:sp>
        <p:nvSpPr>
          <p:cNvPr id="3" name="Θέση αριθμού διαφάνειας 2">
            <a:extLst>
              <a:ext uri="{FF2B5EF4-FFF2-40B4-BE49-F238E27FC236}">
                <a16:creationId xmlns:a16="http://schemas.microsoft.com/office/drawing/2014/main" id="{2A838B7A-2EA1-48DB-8D11-912364C2BD1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920B36-BBFD-404E-8465-89A42E06082A}" type="slidenum">
              <a:rPr kumimoji="0" lang="el-G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l-G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11" name="Εικόνα 9">
            <a:extLst>
              <a:ext uri="{FF2B5EF4-FFF2-40B4-BE49-F238E27FC236}">
                <a16:creationId xmlns:a16="http://schemas.microsoft.com/office/drawing/2014/main" id="{EC56293B-17D7-490E-A3A6-36CCB66A2D9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16430" y="-136525"/>
            <a:ext cx="1655763" cy="1196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Θέση υποσέλιδου 8">
            <a:extLst>
              <a:ext uri="{FF2B5EF4-FFF2-40B4-BE49-F238E27FC236}">
                <a16:creationId xmlns:a16="http://schemas.microsoft.com/office/drawing/2014/main" id="{43147D98-D212-4045-B307-7B12429AC607}"/>
              </a:ext>
            </a:extLst>
          </p:cNvPr>
          <p:cNvSpPr>
            <a:spLocks noGrp="1"/>
          </p:cNvSpPr>
          <p:nvPr>
            <p:ph type="ftr" sz="quarter" idx="11"/>
          </p:nvPr>
        </p:nvSpPr>
        <p:spPr>
          <a:xfrm>
            <a:off x="4314422" y="6593983"/>
            <a:ext cx="4114800" cy="264017"/>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ΕΠΙΜΕΛΕΙΑ ΥΛΗΣ: ΒΙΚΥ ΒΑΡΔΑ     vicky.eclass4u@gmail.com</a:t>
            </a:r>
          </a:p>
        </p:txBody>
      </p:sp>
      <p:sp>
        <p:nvSpPr>
          <p:cNvPr id="10" name="TextBox 9">
            <a:extLst>
              <a:ext uri="{FF2B5EF4-FFF2-40B4-BE49-F238E27FC236}">
                <a16:creationId xmlns:a16="http://schemas.microsoft.com/office/drawing/2014/main" id="{C46BA09D-BEDB-456F-8B15-4B54040C8C6B}"/>
              </a:ext>
            </a:extLst>
          </p:cNvPr>
          <p:cNvSpPr txBox="1"/>
          <p:nvPr/>
        </p:nvSpPr>
        <p:spPr>
          <a:xfrm>
            <a:off x="0" y="1171977"/>
            <a:ext cx="8306873" cy="5546647"/>
          </a:xfrm>
          <a:prstGeom prst="rect">
            <a:avLst/>
          </a:prstGeom>
          <a:noFill/>
        </p:spPr>
        <p:txBody>
          <a:bodyPr wrap="square">
            <a:spAutoFit/>
          </a:bodyPr>
          <a:lstStyle/>
          <a:p>
            <a:pPr algn="just">
              <a:lnSpc>
                <a:spcPct val="150000"/>
              </a:lnSpc>
              <a:spcAft>
                <a:spcPts val="800"/>
              </a:spcAft>
            </a:pPr>
            <a:r>
              <a:rPr lang="el-GR" sz="1800" dirty="0">
                <a:effectLst/>
                <a:latin typeface="Times New Roman" panose="02020603050405020304" pitchFamily="18" charset="0"/>
                <a:ea typeface="Arial" panose="020B0604020202020204" pitchFamily="34" charset="0"/>
              </a:rPr>
              <a:t>Οι Γενικοί και οι Ειδικοί Γραμματείς ως μετακλητοί υπάλληλοι 2</a:t>
            </a:r>
            <a:r>
              <a:rPr lang="el-GR" sz="1800" baseline="30000" dirty="0">
                <a:effectLst/>
                <a:latin typeface="Times New Roman" panose="02020603050405020304" pitchFamily="18" charset="0"/>
                <a:ea typeface="Arial" panose="020B0604020202020204" pitchFamily="34" charset="0"/>
              </a:rPr>
              <a:t>ου</a:t>
            </a:r>
            <a:r>
              <a:rPr lang="el-GR" sz="1800" dirty="0">
                <a:effectLst/>
                <a:latin typeface="Times New Roman" panose="02020603050405020304" pitchFamily="18" charset="0"/>
                <a:ea typeface="Arial" panose="020B0604020202020204" pitchFamily="34" charset="0"/>
              </a:rPr>
              <a:t> βαθμού ειδικών θέσεων διορίζονται και παύονται με κοινή απόφαση του Πρωθυπουργού και του κατά περίπτωση αρμόδιου Υπουργού που δημοσιεύεται στην Εφημερίδα της Κυβερνήσεως. Με κοινή απόφαση του Πρωθυπουργού και του οικείου Υπουργού, δύναται να συνιστώνται στα Υπουργεία Ειδικές Γραμματείες για τη διαχείριση συγκεκριμένου έργου ιδιαίτερης εθνικής ή κυβερνητικής σημασίας, το οποίο προσδιορίζεται στην απόφαση σύστασής τους. </a:t>
            </a:r>
          </a:p>
          <a:p>
            <a:pPr algn="just">
              <a:lnSpc>
                <a:spcPct val="150000"/>
              </a:lnSpc>
              <a:spcAft>
                <a:spcPts val="800"/>
              </a:spcAft>
            </a:pPr>
            <a:r>
              <a:rPr lang="el-GR" sz="1800" dirty="0">
                <a:effectLst/>
                <a:latin typeface="Times New Roman" panose="02020603050405020304" pitchFamily="18" charset="0"/>
                <a:ea typeface="Arial" panose="020B0604020202020204" pitchFamily="34" charset="0"/>
              </a:rPr>
              <a:t>Οι Ειδικές Γραμματείες του προηγούμενου εδαφίου δύνανται να υπάγονται σε μέλος της Κυβέρνησης, Υφυπουργό ή Γενικό Γραμματέα. Είναι μετακλητοί υπάλληλοι με βαθμό 2ο της κατηγορίας ειδικών θέσεων. Φαίνεται δηλαδή τελικά </a:t>
            </a:r>
            <a:r>
              <a:rPr lang="el-GR" sz="1800" i="1" dirty="0">
                <a:effectLst/>
                <a:latin typeface="Times New Roman" panose="02020603050405020304" pitchFamily="18" charset="0"/>
                <a:ea typeface="Arial" panose="020B0604020202020204" pitchFamily="34" charset="0"/>
              </a:rPr>
              <a:t>ότι η στελέχωση των ιδιαίτερων γραφείων των κυβερνητικών στελεχών από μετακλητούς υπαλλήλους και αποσπασμένους συνεργάτες, προκειμένου να θεσπισθούν κανόνες αποφυγής σύγκρουσης συμφερόντων (Αιτ. Έκθεση Ν.4622/2019, σελ.26-27).</a:t>
            </a:r>
            <a:endParaRPr lang="el-GR" sz="1800" dirty="0">
              <a:effectLst/>
              <a:latin typeface="Times New Roman" panose="02020603050405020304" pitchFamily="18" charset="0"/>
              <a:ea typeface="Arial" panose="020B0604020202020204" pitchFamily="34" charset="0"/>
            </a:endParaRPr>
          </a:p>
        </p:txBody>
      </p:sp>
    </p:spTree>
    <p:extLst>
      <p:ext uri="{BB962C8B-B14F-4D97-AF65-F5344CB8AC3E}">
        <p14:creationId xmlns:p14="http://schemas.microsoft.com/office/powerpoint/2010/main" val="365026266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Εικόνα 7">
            <a:extLst>
              <a:ext uri="{FF2B5EF4-FFF2-40B4-BE49-F238E27FC236}">
                <a16:creationId xmlns:a16="http://schemas.microsoft.com/office/drawing/2014/main" id="{D0DA43B8-0005-4FB9-861A-B255C871BC5D}"/>
              </a:ext>
            </a:extLst>
          </p:cNvPr>
          <p:cNvPicPr>
            <a:picLocks noChangeAspect="1"/>
          </p:cNvPicPr>
          <p:nvPr/>
        </p:nvPicPr>
        <p:blipFill>
          <a:blip r:embed="rId2"/>
          <a:stretch>
            <a:fillRect/>
          </a:stretch>
        </p:blipFill>
        <p:spPr>
          <a:xfrm>
            <a:off x="11096625" y="5372100"/>
            <a:ext cx="1095375" cy="1485900"/>
          </a:xfrm>
          <a:prstGeom prst="rect">
            <a:avLst/>
          </a:prstGeom>
        </p:spPr>
      </p:pic>
      <p:pic>
        <p:nvPicPr>
          <p:cNvPr id="6" name="Εικόνα 5">
            <a:extLst>
              <a:ext uri="{FF2B5EF4-FFF2-40B4-BE49-F238E27FC236}">
                <a16:creationId xmlns:a16="http://schemas.microsoft.com/office/drawing/2014/main" id="{1F661ED6-A20A-4CF6-9D93-585DC6AC6069}"/>
              </a:ext>
            </a:extLst>
          </p:cNvPr>
          <p:cNvPicPr>
            <a:picLocks noChangeAspect="1"/>
          </p:cNvPicPr>
          <p:nvPr/>
        </p:nvPicPr>
        <p:blipFill>
          <a:blip r:embed="rId3"/>
          <a:stretch>
            <a:fillRect/>
          </a:stretch>
        </p:blipFill>
        <p:spPr>
          <a:xfrm>
            <a:off x="0" y="0"/>
            <a:ext cx="12192000" cy="1171977"/>
          </a:xfrm>
          <a:prstGeom prst="rect">
            <a:avLst/>
          </a:prstGeom>
        </p:spPr>
      </p:pic>
      <p:sp>
        <p:nvSpPr>
          <p:cNvPr id="3" name="Θέση αριθμού διαφάνειας 2">
            <a:extLst>
              <a:ext uri="{FF2B5EF4-FFF2-40B4-BE49-F238E27FC236}">
                <a16:creationId xmlns:a16="http://schemas.microsoft.com/office/drawing/2014/main" id="{2A838B7A-2EA1-48DB-8D11-912364C2BD1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920B36-BBFD-404E-8465-89A42E06082A}" type="slidenum">
              <a:rPr kumimoji="0" lang="el-G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l-G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11" name="Εικόνα 9">
            <a:extLst>
              <a:ext uri="{FF2B5EF4-FFF2-40B4-BE49-F238E27FC236}">
                <a16:creationId xmlns:a16="http://schemas.microsoft.com/office/drawing/2014/main" id="{EC56293B-17D7-490E-A3A6-36CCB66A2D9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16430" y="-136525"/>
            <a:ext cx="1655763" cy="1196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Θέση υποσέλιδου 8">
            <a:extLst>
              <a:ext uri="{FF2B5EF4-FFF2-40B4-BE49-F238E27FC236}">
                <a16:creationId xmlns:a16="http://schemas.microsoft.com/office/drawing/2014/main" id="{43147D98-D212-4045-B307-7B12429AC607}"/>
              </a:ext>
            </a:extLst>
          </p:cNvPr>
          <p:cNvSpPr>
            <a:spLocks noGrp="1"/>
          </p:cNvSpPr>
          <p:nvPr>
            <p:ph type="ftr" sz="quarter" idx="11"/>
          </p:nvPr>
        </p:nvSpPr>
        <p:spPr>
          <a:xfrm>
            <a:off x="4255930" y="6492875"/>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ΕΠΙΜΕΛΕΙΑ ΥΛΗΣ: ΒΙΚΥ ΒΑΡΔΑ     vicky.eclass4u@gmail.com</a:t>
            </a:r>
          </a:p>
        </p:txBody>
      </p:sp>
      <p:sp>
        <p:nvSpPr>
          <p:cNvPr id="10" name="TextBox 9">
            <a:extLst>
              <a:ext uri="{FF2B5EF4-FFF2-40B4-BE49-F238E27FC236}">
                <a16:creationId xmlns:a16="http://schemas.microsoft.com/office/drawing/2014/main" id="{E7EC62B6-66D8-4ADD-AD8A-829A9A9D73E1}"/>
              </a:ext>
            </a:extLst>
          </p:cNvPr>
          <p:cNvSpPr txBox="1"/>
          <p:nvPr/>
        </p:nvSpPr>
        <p:spPr>
          <a:xfrm>
            <a:off x="-21196" y="895855"/>
            <a:ext cx="8511861" cy="5962145"/>
          </a:xfrm>
          <a:prstGeom prst="rect">
            <a:avLst/>
          </a:prstGeom>
          <a:noFill/>
        </p:spPr>
        <p:txBody>
          <a:bodyPr wrap="square">
            <a:spAutoFit/>
          </a:bodyPr>
          <a:lstStyle/>
          <a:p>
            <a:pPr algn="just">
              <a:lnSpc>
                <a:spcPct val="150000"/>
              </a:lnSpc>
              <a:spcAft>
                <a:spcPts val="800"/>
              </a:spcAft>
            </a:pPr>
            <a:r>
              <a:rPr lang="el-GR" sz="1800" dirty="0">
                <a:effectLst/>
                <a:latin typeface="Times New Roman" panose="02020603050405020304" pitchFamily="18" charset="0"/>
                <a:ea typeface="Arial" panose="020B0604020202020204" pitchFamily="34" charset="0"/>
              </a:rPr>
              <a:t>Οι Υπηρεσιακοί Γραμματείς, ως προϊστάμενοι όλων των υπηρεσιών που ασκούν τη διαχείριση του ανθρώπινου δυναμικού, την οργανωτική και την οικονομική διαχείριση των Υπουργείων τους, έχουν ως αποστολή τη διασφάλιση της ομαλής και αποτελεσματικής διοικητικής και οικονομικής λειτουργίας των φορέων τους. Με τη θέσπιση τριετούς θητείας, με δικαίωμα ανανέωσης για μία ακόμα θητεία, θεσπίζεται η ελάχιστη απαραίτητη δικλείδα ασφαλείας για την αποφυγή φαινομένων κατάχρησης εξουσίας, διαφθοράς και οργανωτικής εντροπίας και δημιουργείται η απαραίτητη πρόκληση στα υπηρεσιακά στελέχη που φιλοδοξούν να σταδιοδρομήσουν στο ανώτατο επίπεδο. </a:t>
            </a:r>
          </a:p>
          <a:p>
            <a:pPr algn="just">
              <a:lnSpc>
                <a:spcPct val="150000"/>
              </a:lnSpc>
              <a:spcAft>
                <a:spcPts val="800"/>
              </a:spcAft>
            </a:pPr>
            <a:r>
              <a:rPr lang="el-GR" sz="1800" dirty="0">
                <a:effectLst/>
                <a:latin typeface="Times New Roman" panose="02020603050405020304" pitchFamily="18" charset="0"/>
                <a:ea typeface="Arial" panose="020B0604020202020204" pitchFamily="34" charset="0"/>
              </a:rPr>
              <a:t>Όσον αφορά τον περιορισμό της εμπειρίας σε θέση ευθύνης στην Κεντρική Δημόσια Διοίκηση είναι απαραίτητος προκειμένου να εξασφαλιστεί η προηγούμενη ώσμωση των υποψηφίων με θέματα που αφορούν αυτή καθ’ αυτή τη λειτουργία των Υπουργείων – λειτουργία η οποία διακρίνεται από πλήθος ιδιαιτεροτήτων σε σχέση με τους λοιπούς φορείς του δημόσιου τομέα. </a:t>
            </a:r>
          </a:p>
        </p:txBody>
      </p:sp>
    </p:spTree>
    <p:extLst>
      <p:ext uri="{BB962C8B-B14F-4D97-AF65-F5344CB8AC3E}">
        <p14:creationId xmlns:p14="http://schemas.microsoft.com/office/powerpoint/2010/main" val="39205345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Εικόνα 7">
            <a:extLst>
              <a:ext uri="{FF2B5EF4-FFF2-40B4-BE49-F238E27FC236}">
                <a16:creationId xmlns:a16="http://schemas.microsoft.com/office/drawing/2014/main" id="{D0DA43B8-0005-4FB9-861A-B255C871BC5D}"/>
              </a:ext>
            </a:extLst>
          </p:cNvPr>
          <p:cNvPicPr>
            <a:picLocks noChangeAspect="1"/>
          </p:cNvPicPr>
          <p:nvPr/>
        </p:nvPicPr>
        <p:blipFill>
          <a:blip r:embed="rId2"/>
          <a:stretch>
            <a:fillRect/>
          </a:stretch>
        </p:blipFill>
        <p:spPr>
          <a:xfrm>
            <a:off x="11096625" y="5372100"/>
            <a:ext cx="1095375" cy="1485900"/>
          </a:xfrm>
          <a:prstGeom prst="rect">
            <a:avLst/>
          </a:prstGeom>
        </p:spPr>
      </p:pic>
      <p:pic>
        <p:nvPicPr>
          <p:cNvPr id="6" name="Εικόνα 5">
            <a:extLst>
              <a:ext uri="{FF2B5EF4-FFF2-40B4-BE49-F238E27FC236}">
                <a16:creationId xmlns:a16="http://schemas.microsoft.com/office/drawing/2014/main" id="{1F661ED6-A20A-4CF6-9D93-585DC6AC6069}"/>
              </a:ext>
            </a:extLst>
          </p:cNvPr>
          <p:cNvPicPr>
            <a:picLocks noChangeAspect="1"/>
          </p:cNvPicPr>
          <p:nvPr/>
        </p:nvPicPr>
        <p:blipFill>
          <a:blip r:embed="rId3"/>
          <a:stretch>
            <a:fillRect/>
          </a:stretch>
        </p:blipFill>
        <p:spPr>
          <a:xfrm>
            <a:off x="0" y="0"/>
            <a:ext cx="12192000" cy="1171977"/>
          </a:xfrm>
          <a:prstGeom prst="rect">
            <a:avLst/>
          </a:prstGeom>
        </p:spPr>
      </p:pic>
      <p:sp>
        <p:nvSpPr>
          <p:cNvPr id="3" name="Θέση αριθμού διαφάνειας 2">
            <a:extLst>
              <a:ext uri="{FF2B5EF4-FFF2-40B4-BE49-F238E27FC236}">
                <a16:creationId xmlns:a16="http://schemas.microsoft.com/office/drawing/2014/main" id="{2A838B7A-2EA1-48DB-8D11-912364C2BD1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920B36-BBFD-404E-8465-89A42E06082A}" type="slidenum">
              <a:rPr kumimoji="0" lang="el-G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l-G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11" name="Εικόνα 9">
            <a:extLst>
              <a:ext uri="{FF2B5EF4-FFF2-40B4-BE49-F238E27FC236}">
                <a16:creationId xmlns:a16="http://schemas.microsoft.com/office/drawing/2014/main" id="{EC56293B-17D7-490E-A3A6-36CCB66A2D9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16430" y="-136525"/>
            <a:ext cx="1655763" cy="1196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Θέση υποσέλιδου 8">
            <a:extLst>
              <a:ext uri="{FF2B5EF4-FFF2-40B4-BE49-F238E27FC236}">
                <a16:creationId xmlns:a16="http://schemas.microsoft.com/office/drawing/2014/main" id="{43147D98-D212-4045-B307-7B12429AC607}"/>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ΕΠΙΜΕΛΕΙΑ ΥΛΗΣ: ΒΙΚΥ ΒΑΡΔΑ     vicky.eclass4u@gmail.com</a:t>
            </a:r>
          </a:p>
        </p:txBody>
      </p:sp>
      <p:sp>
        <p:nvSpPr>
          <p:cNvPr id="10" name="TextBox 9">
            <a:extLst>
              <a:ext uri="{FF2B5EF4-FFF2-40B4-BE49-F238E27FC236}">
                <a16:creationId xmlns:a16="http://schemas.microsoft.com/office/drawing/2014/main" id="{0C9BF903-918C-4437-B021-E008A88A146E}"/>
              </a:ext>
            </a:extLst>
          </p:cNvPr>
          <p:cNvSpPr txBox="1"/>
          <p:nvPr/>
        </p:nvSpPr>
        <p:spPr>
          <a:xfrm>
            <a:off x="59029" y="1171977"/>
            <a:ext cx="7166019" cy="5546647"/>
          </a:xfrm>
          <a:prstGeom prst="rect">
            <a:avLst/>
          </a:prstGeom>
          <a:noFill/>
        </p:spPr>
        <p:txBody>
          <a:bodyPr wrap="square">
            <a:spAutoFit/>
          </a:bodyPr>
          <a:lstStyle/>
          <a:p>
            <a:pPr algn="just">
              <a:lnSpc>
                <a:spcPct val="150000"/>
              </a:lnSpc>
              <a:spcAft>
                <a:spcPts val="800"/>
              </a:spcAft>
            </a:pPr>
            <a:r>
              <a:rPr lang="el-GR" sz="1800" dirty="0">
                <a:effectLst/>
                <a:latin typeface="Times New Roman" panose="02020603050405020304" pitchFamily="18" charset="0"/>
                <a:ea typeface="Arial" panose="020B0604020202020204" pitchFamily="34" charset="0"/>
              </a:rPr>
              <a:t>Μάλιστα, η εισαγωγή της έννοιας της σταθμισμένης προϋπηρεσίας σε θέση ευθύνης επιπέδων Γενικής Διεύθυνσης και Διεύθυνσης αποσκοπεί στην ταυτόχρονη θέσπιση των απαιτούμενων ορίων και για τα δύο επίπεδα γεγονός που επιτρέπει με τη σειρά του και τη διεύρυνση της δεξαμενής υποψηφίων, άρα και την ενισχυμένη διαφάνεια, νομιμότητα και ισότητα σε κάθε υποψήφιο. </a:t>
            </a:r>
          </a:p>
          <a:p>
            <a:pPr algn="just">
              <a:lnSpc>
                <a:spcPct val="150000"/>
              </a:lnSpc>
              <a:spcAft>
                <a:spcPts val="800"/>
              </a:spcAft>
            </a:pPr>
            <a:r>
              <a:rPr lang="el-GR" sz="1800" dirty="0">
                <a:effectLst/>
                <a:latin typeface="Times New Roman" panose="02020603050405020304" pitchFamily="18" charset="0"/>
                <a:ea typeface="Arial" panose="020B0604020202020204" pitchFamily="34" charset="0"/>
              </a:rPr>
              <a:t>Παράλληλα, με τον αποκλεισμό από τις θέσεις των Υπηρεσιακών Γραμματέων, υπαλλήλων οι οποίοι κατά τα προηγούμενα πέντε (5) έτη πριν από την υποβολή της υποψηφιότητας έχουν θητεύσει σε πολιτικά γραφεία, ή έχουν αποσπαστεί σε πολιτικά κόμματα ή έχουν θητεύσει σε θέσεις γραμματέων (γενικών, ειδικών, εκτελεστικών), ενισχύεται ακόμα περισσότερο ο στόχος της </a:t>
            </a:r>
            <a:r>
              <a:rPr lang="el-GR" sz="1800" dirty="0" err="1">
                <a:effectLst/>
                <a:latin typeface="Times New Roman" panose="02020603050405020304" pitchFamily="18" charset="0"/>
                <a:ea typeface="Arial" panose="020B0604020202020204" pitchFamily="34" charset="0"/>
              </a:rPr>
              <a:t>αποκομματικοποίησης</a:t>
            </a:r>
            <a:r>
              <a:rPr lang="el-GR" sz="1800" dirty="0">
                <a:effectLst/>
                <a:latin typeface="Times New Roman" panose="02020603050405020304" pitchFamily="18" charset="0"/>
                <a:ea typeface="Arial" panose="020B0604020202020204" pitchFamily="34" charset="0"/>
              </a:rPr>
              <a:t> της αμιγώς διοικητικής λειτουργίας της δημόσιας διοίκησης. </a:t>
            </a:r>
          </a:p>
        </p:txBody>
      </p:sp>
    </p:spTree>
    <p:extLst>
      <p:ext uri="{BB962C8B-B14F-4D97-AF65-F5344CB8AC3E}">
        <p14:creationId xmlns:p14="http://schemas.microsoft.com/office/powerpoint/2010/main" val="289395449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Εικόνα 7">
            <a:extLst>
              <a:ext uri="{FF2B5EF4-FFF2-40B4-BE49-F238E27FC236}">
                <a16:creationId xmlns:a16="http://schemas.microsoft.com/office/drawing/2014/main" id="{D0DA43B8-0005-4FB9-861A-B255C871BC5D}"/>
              </a:ext>
            </a:extLst>
          </p:cNvPr>
          <p:cNvPicPr>
            <a:picLocks noChangeAspect="1"/>
          </p:cNvPicPr>
          <p:nvPr/>
        </p:nvPicPr>
        <p:blipFill>
          <a:blip r:embed="rId2"/>
          <a:stretch>
            <a:fillRect/>
          </a:stretch>
        </p:blipFill>
        <p:spPr>
          <a:xfrm>
            <a:off x="11096625" y="5372100"/>
            <a:ext cx="1095375" cy="1485900"/>
          </a:xfrm>
          <a:prstGeom prst="rect">
            <a:avLst/>
          </a:prstGeom>
        </p:spPr>
      </p:pic>
      <p:pic>
        <p:nvPicPr>
          <p:cNvPr id="6" name="Εικόνα 5">
            <a:extLst>
              <a:ext uri="{FF2B5EF4-FFF2-40B4-BE49-F238E27FC236}">
                <a16:creationId xmlns:a16="http://schemas.microsoft.com/office/drawing/2014/main" id="{1F661ED6-A20A-4CF6-9D93-585DC6AC6069}"/>
              </a:ext>
            </a:extLst>
          </p:cNvPr>
          <p:cNvPicPr>
            <a:picLocks noChangeAspect="1"/>
          </p:cNvPicPr>
          <p:nvPr/>
        </p:nvPicPr>
        <p:blipFill>
          <a:blip r:embed="rId3"/>
          <a:stretch>
            <a:fillRect/>
          </a:stretch>
        </p:blipFill>
        <p:spPr>
          <a:xfrm>
            <a:off x="0" y="0"/>
            <a:ext cx="12192000" cy="1171977"/>
          </a:xfrm>
          <a:prstGeom prst="rect">
            <a:avLst/>
          </a:prstGeom>
        </p:spPr>
      </p:pic>
      <p:sp>
        <p:nvSpPr>
          <p:cNvPr id="3" name="Θέση αριθμού διαφάνειας 2">
            <a:extLst>
              <a:ext uri="{FF2B5EF4-FFF2-40B4-BE49-F238E27FC236}">
                <a16:creationId xmlns:a16="http://schemas.microsoft.com/office/drawing/2014/main" id="{2A838B7A-2EA1-48DB-8D11-912364C2BD1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920B36-BBFD-404E-8465-89A42E06082A}" type="slidenum">
              <a:rPr kumimoji="0" lang="el-G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l-G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11" name="Εικόνα 9">
            <a:extLst>
              <a:ext uri="{FF2B5EF4-FFF2-40B4-BE49-F238E27FC236}">
                <a16:creationId xmlns:a16="http://schemas.microsoft.com/office/drawing/2014/main" id="{EC56293B-17D7-490E-A3A6-36CCB66A2D9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16430" y="-136525"/>
            <a:ext cx="1655763" cy="1196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Θέση υποσέλιδου 8">
            <a:extLst>
              <a:ext uri="{FF2B5EF4-FFF2-40B4-BE49-F238E27FC236}">
                <a16:creationId xmlns:a16="http://schemas.microsoft.com/office/drawing/2014/main" id="{43147D98-D212-4045-B307-7B12429AC607}"/>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ΕΠΙΜΕΛΕΙΑ ΥΛΗΣ: ΒΙΚΥ ΒΑΡΔΑ     vicky.eclass4u@gmail.com</a:t>
            </a:r>
          </a:p>
        </p:txBody>
      </p:sp>
      <p:sp>
        <p:nvSpPr>
          <p:cNvPr id="10" name="TextBox 9">
            <a:extLst>
              <a:ext uri="{FF2B5EF4-FFF2-40B4-BE49-F238E27FC236}">
                <a16:creationId xmlns:a16="http://schemas.microsoft.com/office/drawing/2014/main" id="{51B3CF7C-6C3C-44BF-AC12-E4344C8D8ADB}"/>
              </a:ext>
            </a:extLst>
          </p:cNvPr>
          <p:cNvSpPr txBox="1"/>
          <p:nvPr/>
        </p:nvSpPr>
        <p:spPr>
          <a:xfrm>
            <a:off x="2979313" y="2416865"/>
            <a:ext cx="6233374" cy="2862322"/>
          </a:xfrm>
          <a:prstGeom prst="rect">
            <a:avLst/>
          </a:prstGeom>
          <a:noFill/>
        </p:spPr>
        <p:txBody>
          <a:bodyPr wrap="square">
            <a:spAutoFit/>
          </a:bodyPr>
          <a:lstStyle/>
          <a:p>
            <a:pPr algn="ctr"/>
            <a:r>
              <a:rPr lang="el-GR" sz="3600" b="1"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ea typeface="Arial" panose="020B0604020202020204" pitchFamily="34" charset="0"/>
              </a:rPr>
              <a:t>ΤΕΛΟΣ ΠΑΡΟΥΣΙΑΣΗΣ</a:t>
            </a:r>
          </a:p>
          <a:p>
            <a:pPr algn="ctr"/>
            <a:endParaRPr lang="el-GR" sz="3600" b="1"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ea typeface="Arial" panose="020B0604020202020204" pitchFamily="34" charset="0"/>
            </a:endParaRPr>
          </a:p>
          <a:p>
            <a:pPr algn="ctr"/>
            <a:endParaRPr lang="el-GR" sz="3600" b="1"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ea typeface="Arial" panose="020B0604020202020204" pitchFamily="34" charset="0"/>
            </a:endParaRPr>
          </a:p>
          <a:p>
            <a:pPr algn="ctr"/>
            <a:endParaRPr lang="el-GR" sz="3600" b="1"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ea typeface="Arial" panose="020B0604020202020204" pitchFamily="34" charset="0"/>
            </a:endParaRPr>
          </a:p>
          <a:p>
            <a:pPr algn="ctr"/>
            <a:r>
              <a:rPr lang="en-US" sz="3600" b="1"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ea typeface="Arial" panose="020B0604020202020204" pitchFamily="34" charset="0"/>
              </a:rPr>
              <a:t>EYXA</a:t>
            </a:r>
            <a:r>
              <a:rPr lang="el-GR" sz="3600" b="1"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ea typeface="Arial" panose="020B0604020202020204" pitchFamily="34" charset="0"/>
              </a:rPr>
              <a:t>ΡΙΣΤΩ ΠΟΛΎ…</a:t>
            </a:r>
            <a:endParaRPr lang="el-GR" sz="3600" b="1" dirty="0">
              <a:solidFill>
                <a:schemeClr val="accent2">
                  <a:lumMod val="50000"/>
                </a:scheme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447583177"/>
      </p:ext>
    </p:extLst>
  </p:cSld>
  <p:clrMapOvr>
    <a:masterClrMapping/>
  </p:clrMapOvr>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Design">
      <a:majorFont>
        <a:latin typeface="HelveticaNeueLT Pro 33 ThEx"/>
        <a:ea typeface=""/>
        <a:cs typeface=""/>
      </a:majorFont>
      <a:minorFont>
        <a:latin typeface="HelveticaNeueLT Pro 33 ThEx"/>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ru-RU" sz="18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ru-RU" sz="1800" b="1" i="0" u="none" strike="noStrike" cap="none" normalizeH="0" baseline="0" smtClean="0">
            <a:ln>
              <a:noFill/>
            </a:ln>
            <a:solidFill>
              <a:schemeClr val="tx1"/>
            </a:solidFill>
            <a:effectLst/>
            <a:latin typeface="Arial" charset="0"/>
          </a:defRPr>
        </a:defPPr>
      </a:lstStyle>
    </a:lnDef>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template">
  <a:themeElements>
    <a:clrScheme name="template 4">
      <a:dk1>
        <a:srgbClr val="4D4D4D"/>
      </a:dk1>
      <a:lt1>
        <a:srgbClr val="FFFFFF"/>
      </a:lt1>
      <a:dk2>
        <a:srgbClr val="000000"/>
      </a:dk2>
      <a:lt2>
        <a:srgbClr val="663300"/>
      </a:lt2>
      <a:accent1>
        <a:srgbClr val="FF9966"/>
      </a:accent1>
      <a:accent2>
        <a:srgbClr val="603000"/>
      </a:accent2>
      <a:accent3>
        <a:srgbClr val="FFFFFF"/>
      </a:accent3>
      <a:accent4>
        <a:srgbClr val="404040"/>
      </a:accent4>
      <a:accent5>
        <a:srgbClr val="FFCAB8"/>
      </a:accent5>
      <a:accent6>
        <a:srgbClr val="562A00"/>
      </a:accent6>
      <a:hlink>
        <a:srgbClr val="FFCC66"/>
      </a:hlink>
      <a:folHlink>
        <a:srgbClr val="EAEAEA"/>
      </a:folHlink>
    </a:clrScheme>
    <a:fontScheme name="template">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template 1">
        <a:dk1>
          <a:srgbClr val="111111"/>
        </a:dk1>
        <a:lt1>
          <a:srgbClr val="FFFFFF"/>
        </a:lt1>
        <a:dk2>
          <a:srgbClr val="000000"/>
        </a:dk2>
        <a:lt2>
          <a:srgbClr val="996633"/>
        </a:lt2>
        <a:accent1>
          <a:srgbClr val="FFCC66"/>
        </a:accent1>
        <a:accent2>
          <a:srgbClr val="800000"/>
        </a:accent2>
        <a:accent3>
          <a:srgbClr val="FFFFFF"/>
        </a:accent3>
        <a:accent4>
          <a:srgbClr val="0D0D0D"/>
        </a:accent4>
        <a:accent5>
          <a:srgbClr val="FFE2B8"/>
        </a:accent5>
        <a:accent6>
          <a:srgbClr val="730000"/>
        </a:accent6>
        <a:hlink>
          <a:srgbClr val="FF9933"/>
        </a:hlink>
        <a:folHlink>
          <a:srgbClr val="EAEAEA"/>
        </a:folHlink>
      </a:clrScheme>
      <a:clrMap bg1="lt1" tx1="dk1" bg2="lt2" tx2="dk2" accent1="accent1" accent2="accent2" accent3="accent3" accent4="accent4" accent5="accent5" accent6="accent6" hlink="hlink" folHlink="folHlink"/>
    </a:extraClrScheme>
    <a:extraClrScheme>
      <a:clrScheme name="template 2">
        <a:dk1>
          <a:srgbClr val="111111"/>
        </a:dk1>
        <a:lt1>
          <a:srgbClr val="FFFFFF"/>
        </a:lt1>
        <a:dk2>
          <a:srgbClr val="000000"/>
        </a:dk2>
        <a:lt2>
          <a:srgbClr val="663300"/>
        </a:lt2>
        <a:accent1>
          <a:srgbClr val="FF9966"/>
        </a:accent1>
        <a:accent2>
          <a:srgbClr val="800000"/>
        </a:accent2>
        <a:accent3>
          <a:srgbClr val="FFFFFF"/>
        </a:accent3>
        <a:accent4>
          <a:srgbClr val="0D0D0D"/>
        </a:accent4>
        <a:accent5>
          <a:srgbClr val="FFCAB8"/>
        </a:accent5>
        <a:accent6>
          <a:srgbClr val="730000"/>
        </a:accent6>
        <a:hlink>
          <a:srgbClr val="FFCC66"/>
        </a:hlink>
        <a:folHlink>
          <a:srgbClr val="EAEAEA"/>
        </a:folHlink>
      </a:clrScheme>
      <a:clrMap bg1="lt1" tx1="dk1" bg2="lt2" tx2="dk2" accent1="accent1" accent2="accent2" accent3="accent3" accent4="accent4" accent5="accent5" accent6="accent6" hlink="hlink" folHlink="folHlink"/>
    </a:extraClrScheme>
    <a:extraClrScheme>
      <a:clrScheme name="template 3">
        <a:dk1>
          <a:srgbClr val="111111"/>
        </a:dk1>
        <a:lt1>
          <a:srgbClr val="FFFFFF"/>
        </a:lt1>
        <a:dk2>
          <a:srgbClr val="000000"/>
        </a:dk2>
        <a:lt2>
          <a:srgbClr val="663300"/>
        </a:lt2>
        <a:accent1>
          <a:srgbClr val="FF9966"/>
        </a:accent1>
        <a:accent2>
          <a:srgbClr val="603000"/>
        </a:accent2>
        <a:accent3>
          <a:srgbClr val="FFFFFF"/>
        </a:accent3>
        <a:accent4>
          <a:srgbClr val="0D0D0D"/>
        </a:accent4>
        <a:accent5>
          <a:srgbClr val="FFCAB8"/>
        </a:accent5>
        <a:accent6>
          <a:srgbClr val="562A00"/>
        </a:accent6>
        <a:hlink>
          <a:srgbClr val="FFCC66"/>
        </a:hlink>
        <a:folHlink>
          <a:srgbClr val="EAEAEA"/>
        </a:folHlink>
      </a:clrScheme>
      <a:clrMap bg1="lt1" tx1="dk1" bg2="lt2" tx2="dk2" accent1="accent1" accent2="accent2" accent3="accent3" accent4="accent4" accent5="accent5" accent6="accent6" hlink="hlink" folHlink="folHlink"/>
    </a:extraClrScheme>
    <a:extraClrScheme>
      <a:clrScheme name="template 4">
        <a:dk1>
          <a:srgbClr val="4D4D4D"/>
        </a:dk1>
        <a:lt1>
          <a:srgbClr val="FFFFFF"/>
        </a:lt1>
        <a:dk2>
          <a:srgbClr val="000000"/>
        </a:dk2>
        <a:lt2>
          <a:srgbClr val="663300"/>
        </a:lt2>
        <a:accent1>
          <a:srgbClr val="FF9966"/>
        </a:accent1>
        <a:accent2>
          <a:srgbClr val="603000"/>
        </a:accent2>
        <a:accent3>
          <a:srgbClr val="FFFFFF"/>
        </a:accent3>
        <a:accent4>
          <a:srgbClr val="404040"/>
        </a:accent4>
        <a:accent5>
          <a:srgbClr val="FFCAB8"/>
        </a:accent5>
        <a:accent6>
          <a:srgbClr val="562A00"/>
        </a:accent6>
        <a:hlink>
          <a:srgbClr val="FFCC66"/>
        </a:hlink>
        <a:folHlink>
          <a:srgbClr val="EAEAEA"/>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826</TotalTime>
  <Words>5486</Words>
  <Application>Microsoft Office PowerPoint</Application>
  <PresentationFormat>Ευρεία οθόνη</PresentationFormat>
  <Paragraphs>238</Paragraphs>
  <Slides>43</Slides>
  <Notes>0</Notes>
  <HiddenSlides>0</HiddenSlides>
  <MMClips>0</MMClips>
  <ScaleCrop>false</ScaleCrop>
  <HeadingPairs>
    <vt:vector size="6" baseType="variant">
      <vt:variant>
        <vt:lpstr>Γραμματοσειρές που χρησιμοποιούνται</vt:lpstr>
      </vt:variant>
      <vt:variant>
        <vt:i4>8</vt:i4>
      </vt:variant>
      <vt:variant>
        <vt:lpstr>Θέμα</vt:lpstr>
      </vt:variant>
      <vt:variant>
        <vt:i4>3</vt:i4>
      </vt:variant>
      <vt:variant>
        <vt:lpstr>Τίτλοι διαφανειών</vt:lpstr>
      </vt:variant>
      <vt:variant>
        <vt:i4>43</vt:i4>
      </vt:variant>
    </vt:vector>
  </HeadingPairs>
  <TitlesOfParts>
    <vt:vector size="54" baseType="lpstr">
      <vt:lpstr>Aharoni</vt:lpstr>
      <vt:lpstr>Arial</vt:lpstr>
      <vt:lpstr>Calibri</vt:lpstr>
      <vt:lpstr>Calibri Light</vt:lpstr>
      <vt:lpstr>HelveticaNeueLT Pro 33 ThEx</vt:lpstr>
      <vt:lpstr>Roboto</vt:lpstr>
      <vt:lpstr>Symbol</vt:lpstr>
      <vt:lpstr>Times New Roman</vt:lpstr>
      <vt:lpstr>Θέμα του Office</vt:lpstr>
      <vt:lpstr>Custom Design</vt:lpstr>
      <vt:lpstr>1_template</vt:lpstr>
      <vt:lpstr>ΕΝΔΕΙΚΤΙΚΗ ΑΠΑΝΤΗΣΗ ΔΕΥΤΕΡΗΣ ΓΡΑΠΤΗΣ ΕΡΓΑΣΙΑΣ   2020-2021 </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ΕΝΔΕΙΚΤΙΚΗ ΑΠΑΝΤΗΣΗ ΔΕΥΤΕΡΗΣ ΓΡΑΠΤΗΣ ΕΡΓΑΣΙΑΣ   2020-2021</dc:title>
  <dc:creator>ΕΦΗ ΑΣΗΜΑΚΟΠΟΥΛΟΥ</dc:creator>
  <cp:lastModifiedBy>vicky varda</cp:lastModifiedBy>
  <cp:revision>11</cp:revision>
  <cp:lastPrinted>2020-12-17T16:38:15Z</cp:lastPrinted>
  <dcterms:created xsi:type="dcterms:W3CDTF">2020-12-17T11:10:27Z</dcterms:created>
  <dcterms:modified xsi:type="dcterms:W3CDTF">2020-12-18T06:08:06Z</dcterms:modified>
</cp:coreProperties>
</file>