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2"/>
  </p:sldMasterIdLst>
  <p:notesMasterIdLst>
    <p:notesMasterId r:id="rId57"/>
  </p:notesMasterIdLst>
  <p:handoutMasterIdLst>
    <p:handoutMasterId r:id="rId58"/>
  </p:handoutMasterIdLst>
  <p:sldIdLst>
    <p:sldId id="284" r:id="rId3"/>
    <p:sldId id="283" r:id="rId4"/>
    <p:sldId id="285" r:id="rId5"/>
    <p:sldId id="287" r:id="rId6"/>
    <p:sldId id="288" r:id="rId7"/>
    <p:sldId id="289" r:id="rId8"/>
    <p:sldId id="290" r:id="rId9"/>
    <p:sldId id="291" r:id="rId10"/>
    <p:sldId id="334" r:id="rId11"/>
    <p:sldId id="292" r:id="rId12"/>
    <p:sldId id="293" r:id="rId13"/>
    <p:sldId id="294" r:id="rId14"/>
    <p:sldId id="295" r:id="rId15"/>
    <p:sldId id="296" r:id="rId16"/>
    <p:sldId id="297" r:id="rId17"/>
    <p:sldId id="298" r:id="rId18"/>
    <p:sldId id="299" r:id="rId19"/>
    <p:sldId id="300" r:id="rId20"/>
    <p:sldId id="341" r:id="rId21"/>
    <p:sldId id="301" r:id="rId22"/>
    <p:sldId id="340" r:id="rId23"/>
    <p:sldId id="302" r:id="rId24"/>
    <p:sldId id="339" r:id="rId25"/>
    <p:sldId id="303" r:id="rId26"/>
    <p:sldId id="304" r:id="rId27"/>
    <p:sldId id="305" r:id="rId28"/>
    <p:sldId id="306" r:id="rId29"/>
    <p:sldId id="307" r:id="rId30"/>
    <p:sldId id="308" r:id="rId31"/>
    <p:sldId id="343" r:id="rId32"/>
    <p:sldId id="309" r:id="rId33"/>
    <p:sldId id="310" r:id="rId34"/>
    <p:sldId id="311" r:id="rId35"/>
    <p:sldId id="335" r:id="rId36"/>
    <p:sldId id="312" r:id="rId37"/>
    <p:sldId id="313" r:id="rId38"/>
    <p:sldId id="314" r:id="rId39"/>
    <p:sldId id="315" r:id="rId40"/>
    <p:sldId id="318" r:id="rId41"/>
    <p:sldId id="316" r:id="rId42"/>
    <p:sldId id="317" r:id="rId43"/>
    <p:sldId id="319" r:id="rId44"/>
    <p:sldId id="322" r:id="rId45"/>
    <p:sldId id="323" r:id="rId46"/>
    <p:sldId id="324" r:id="rId47"/>
    <p:sldId id="326" r:id="rId48"/>
    <p:sldId id="328" r:id="rId49"/>
    <p:sldId id="329" r:id="rId50"/>
    <p:sldId id="330" r:id="rId51"/>
    <p:sldId id="331" r:id="rId52"/>
    <p:sldId id="344" r:id="rId53"/>
    <p:sldId id="332" r:id="rId54"/>
    <p:sldId id="333" r:id="rId55"/>
    <p:sldId id="325" r:id="rId56"/>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Φωτεινό στυλ 1 - Έμφαση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C083E6E3-FA7D-4D7B-A595-EF9225AFEA82}" styleName="Φωτεινό στυλ 1 - Έμφαση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Φωτεινό στυλ 1 - Έμφαση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Φωτεινό στυλ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03" autoAdjust="0"/>
    <p:restoredTop sz="94605" autoAdjust="0"/>
  </p:normalViewPr>
  <p:slideViewPr>
    <p:cSldViewPr>
      <p:cViewPr varScale="1">
        <p:scale>
          <a:sx n="78" d="100"/>
          <a:sy n="78" d="100"/>
        </p:scale>
        <p:origin x="691" y="58"/>
      </p:cViewPr>
      <p:guideLst/>
    </p:cSldViewPr>
  </p:slideViewPr>
  <p:outlineViewPr>
    <p:cViewPr>
      <p:scale>
        <a:sx n="33" d="100"/>
        <a:sy n="33" d="100"/>
      </p:scale>
      <p:origin x="0" y="-34829"/>
    </p:cViewPr>
  </p:outlineViewPr>
  <p:notesTextViewPr>
    <p:cViewPr>
      <p:scale>
        <a:sx n="1" d="1"/>
        <a:sy n="1" d="1"/>
      </p:scale>
      <p:origin x="0" y="0"/>
    </p:cViewPr>
  </p:notesTextViewPr>
  <p:sorterViewPr>
    <p:cViewPr varScale="1">
      <p:scale>
        <a:sx n="100" d="100"/>
        <a:sy n="100" d="100"/>
      </p:scale>
      <p:origin x="0" y="0"/>
    </p:cViewPr>
  </p:sorterViewPr>
  <p:notesViewPr>
    <p:cSldViewPr showGuides="1">
      <p:cViewPr varScale="1">
        <p:scale>
          <a:sx n="95" d="100"/>
          <a:sy n="95" d="100"/>
        </p:scale>
        <p:origin x="3582"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Σύμβολο κράτησης θέσης κεφαλίδας 1"/>
          <p:cNvSpPr>
            <a:spLocks noGrp="1"/>
          </p:cNvSpPr>
          <p:nvPr>
            <p:ph type="hdr" sz="quarter"/>
          </p:nvPr>
        </p:nvSpPr>
        <p:spPr>
          <a:xfrm>
            <a:off x="0" y="0"/>
            <a:ext cx="3962400" cy="344091"/>
          </a:xfrm>
          <a:prstGeom prst="rect">
            <a:avLst/>
          </a:prstGeom>
        </p:spPr>
        <p:txBody>
          <a:bodyPr vert="horz" lIns="91440" tIns="45720" rIns="91440" bIns="45720" rtlCol="0"/>
          <a:lstStyle>
            <a:lvl1pPr algn="l" latinLnBrk="0">
              <a:defRPr lang="el-GR" sz="1200"/>
            </a:lvl1pPr>
          </a:lstStyle>
          <a:p>
            <a:endParaRPr lang="el-GR"/>
          </a:p>
        </p:txBody>
      </p:sp>
      <p:sp>
        <p:nvSpPr>
          <p:cNvPr id="3" name="Σύμβολο κράτησης θέσης ημερομηνίας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latinLnBrk="0">
              <a:defRPr lang="el-GR" sz="1200"/>
            </a:lvl1pPr>
          </a:lstStyle>
          <a:p>
            <a:fld id="{061C5132-FFA3-4B02-9F09-22FCF40EFA74}" type="datetimeFigureOut">
              <a:rPr lang="el-GR" smtClean="0"/>
              <a:t>30/9/2020</a:t>
            </a:fld>
            <a:endParaRPr lang="el-GR"/>
          </a:p>
        </p:txBody>
      </p:sp>
      <p:sp>
        <p:nvSpPr>
          <p:cNvPr id="4" name="Σύμβολο κράτησης θέσης υποσέλιδου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latinLnBrk="0">
              <a:defRPr lang="el-GR" sz="1200"/>
            </a:lvl1pPr>
          </a:lstStyle>
          <a:p>
            <a:endParaRPr lang="el-GR"/>
          </a:p>
        </p:txBody>
      </p:sp>
      <p:sp>
        <p:nvSpPr>
          <p:cNvPr id="5" name="Σύμβολο κράτησης θέσης αριθμού διαφάνειας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latinLnBrk="0">
              <a:defRPr lang="el-GR" sz="1200"/>
            </a:lvl1pPr>
          </a:lstStyle>
          <a:p>
            <a:fld id="{DB3C20D7-F8F1-4196-9585-26F31AFC85C9}" type="slidenum">
              <a:rPr lang="el-GR" smtClean="0"/>
              <a:t>‹#›</a:t>
            </a:fld>
            <a:endParaRPr lang="el-GR"/>
          </a:p>
        </p:txBody>
      </p:sp>
    </p:spTree>
    <p:extLst>
      <p:ext uri="{BB962C8B-B14F-4D97-AF65-F5344CB8AC3E}">
        <p14:creationId xmlns:p14="http://schemas.microsoft.com/office/powerpoint/2010/main" val="41681621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Σύμβολο κράτησης θέσης κεφαλίδας 1"/>
          <p:cNvSpPr>
            <a:spLocks noGrp="1"/>
          </p:cNvSpPr>
          <p:nvPr>
            <p:ph type="hdr" sz="quarter"/>
          </p:nvPr>
        </p:nvSpPr>
        <p:spPr>
          <a:xfrm>
            <a:off x="0" y="0"/>
            <a:ext cx="3962400" cy="344091"/>
          </a:xfrm>
          <a:prstGeom prst="rect">
            <a:avLst/>
          </a:prstGeom>
        </p:spPr>
        <p:txBody>
          <a:bodyPr vert="horz" lIns="91440" tIns="45720" rIns="91440" bIns="45720" rtlCol="0"/>
          <a:lstStyle>
            <a:lvl1pPr algn="l" latinLnBrk="0">
              <a:defRPr lang="el-GR" sz="1200"/>
            </a:lvl1pPr>
          </a:lstStyle>
          <a:p>
            <a:endParaRPr lang="el-GR"/>
          </a:p>
        </p:txBody>
      </p:sp>
      <p:sp>
        <p:nvSpPr>
          <p:cNvPr id="3" name="Σύμβολο κράτησης θέσης ημερομηνίας 2"/>
          <p:cNvSpPr>
            <a:spLocks noGrp="1"/>
          </p:cNvSpPr>
          <p:nvPr>
            <p:ph type="dt" idx="1"/>
          </p:nvPr>
        </p:nvSpPr>
        <p:spPr>
          <a:xfrm>
            <a:off x="5179484" y="0"/>
            <a:ext cx="3962400" cy="344091"/>
          </a:xfrm>
          <a:prstGeom prst="rect">
            <a:avLst/>
          </a:prstGeom>
        </p:spPr>
        <p:txBody>
          <a:bodyPr vert="horz" lIns="91440" tIns="45720" rIns="91440" bIns="45720" rtlCol="0"/>
          <a:lstStyle>
            <a:lvl1pPr algn="r" latinLnBrk="0">
              <a:defRPr lang="el-GR" sz="1200"/>
            </a:lvl1pPr>
          </a:lstStyle>
          <a:p>
            <a:fld id="{0B6E42C9-243F-4DC5-AFF6-9D56B5FA9D63}" type="datetimeFigureOut">
              <a:t>30/9/2020</a:t>
            </a:fld>
            <a:endParaRPr lang="el-GR"/>
          </a:p>
        </p:txBody>
      </p:sp>
      <p:sp>
        <p:nvSpPr>
          <p:cNvPr id="4" name="Σύμβολο κράτησης θέσης εικόνας διαφάνειας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l-GR"/>
          </a:p>
        </p:txBody>
      </p:sp>
      <p:sp>
        <p:nvSpPr>
          <p:cNvPr id="5" name="Σύμβολο κράτησης θέσης σημειώσεων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l-GR"/>
              <a:t>Κάντε κλικ για να επεξεργαστείτε τα στυλ υποδείγματος κειμένου</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Σύμβολο κράτησης θέσης υποσέλιδου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latinLnBrk="0">
              <a:defRPr lang="el-GR" sz="1200"/>
            </a:lvl1pPr>
          </a:lstStyle>
          <a:p>
            <a:endParaRPr lang="el-GR"/>
          </a:p>
        </p:txBody>
      </p:sp>
      <p:sp>
        <p:nvSpPr>
          <p:cNvPr id="7" name="Σύμβολο κράτησης θέσης αριθμού διαφάνειας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latinLnBrk="0">
              <a:defRPr lang="el-GR" sz="1200"/>
            </a:lvl1pPr>
          </a:lstStyle>
          <a:p>
            <a:fld id="{8DAEC444-603B-4F09-9A06-5917518DD901}" type="slidenum">
              <a:t>‹#›</a:t>
            </a:fld>
            <a:endParaRPr lang="el-GR"/>
          </a:p>
        </p:txBody>
      </p:sp>
    </p:spTree>
    <p:extLst>
      <p:ext uri="{BB962C8B-B14F-4D97-AF65-F5344CB8AC3E}">
        <p14:creationId xmlns:p14="http://schemas.microsoft.com/office/powerpoint/2010/main" val="874255113"/>
      </p:ext>
    </p:extLst>
  </p:cSld>
  <p:clrMap bg1="lt1" tx1="dk1" bg2="lt2" tx2="dk2" accent1="accent1" accent2="accent2" accent3="accent3" accent4="accent4" accent5="accent5" accent6="accent6" hlink="hlink" folHlink="folHlink"/>
  <p:notesStyle>
    <a:lvl1pPr marL="0" algn="l" defTabSz="914400" rtl="0" eaLnBrk="1" latinLnBrk="0" hangingPunct="1">
      <a:defRPr lang="el-GR" sz="1200" kern="1200">
        <a:solidFill>
          <a:schemeClr val="tx1"/>
        </a:solidFill>
        <a:latin typeface="+mn-lt"/>
        <a:ea typeface="+mn-ea"/>
        <a:cs typeface="+mn-cs"/>
      </a:defRPr>
    </a:lvl1pPr>
    <a:lvl2pPr marL="457200" algn="l" defTabSz="914400" rtl="0" eaLnBrk="1" latinLnBrk="0" hangingPunct="1">
      <a:defRPr lang="el-GR" sz="1200" kern="1200">
        <a:solidFill>
          <a:schemeClr val="tx1"/>
        </a:solidFill>
        <a:latin typeface="+mn-lt"/>
        <a:ea typeface="+mn-ea"/>
        <a:cs typeface="+mn-cs"/>
      </a:defRPr>
    </a:lvl2pPr>
    <a:lvl3pPr marL="914400" algn="l" defTabSz="914400" rtl="0" eaLnBrk="1" latinLnBrk="0" hangingPunct="1">
      <a:defRPr lang="el-GR" sz="1200" kern="1200">
        <a:solidFill>
          <a:schemeClr val="tx1"/>
        </a:solidFill>
        <a:latin typeface="+mn-lt"/>
        <a:ea typeface="+mn-ea"/>
        <a:cs typeface="+mn-cs"/>
      </a:defRPr>
    </a:lvl3pPr>
    <a:lvl4pPr marL="1371600" algn="l" defTabSz="914400" rtl="0" eaLnBrk="1" latinLnBrk="0" hangingPunct="1">
      <a:defRPr lang="el-GR" sz="1200" kern="1200">
        <a:solidFill>
          <a:schemeClr val="tx1"/>
        </a:solidFill>
        <a:latin typeface="+mn-lt"/>
        <a:ea typeface="+mn-ea"/>
        <a:cs typeface="+mn-cs"/>
      </a:defRPr>
    </a:lvl4pPr>
    <a:lvl5pPr marL="1828800" algn="l" defTabSz="914400" rtl="0" eaLnBrk="1" latinLnBrk="0" hangingPunct="1">
      <a:defRPr lang="el-GR" sz="1200" kern="1200">
        <a:solidFill>
          <a:schemeClr val="tx1"/>
        </a:solidFill>
        <a:latin typeface="+mn-lt"/>
        <a:ea typeface="+mn-ea"/>
        <a:cs typeface="+mn-cs"/>
      </a:defRPr>
    </a:lvl5pPr>
    <a:lvl6pPr marL="2286000" algn="l" defTabSz="914400" rtl="0" eaLnBrk="1" latinLnBrk="0" hangingPunct="1">
      <a:defRPr lang="el-GR" sz="1200" kern="1200">
        <a:solidFill>
          <a:schemeClr val="tx1"/>
        </a:solidFill>
        <a:latin typeface="+mn-lt"/>
        <a:ea typeface="+mn-ea"/>
        <a:cs typeface="+mn-cs"/>
      </a:defRPr>
    </a:lvl6pPr>
    <a:lvl7pPr marL="2743200" algn="l" defTabSz="914400" rtl="0" eaLnBrk="1" latinLnBrk="0" hangingPunct="1">
      <a:defRPr lang="el-GR" sz="1200" kern="1200">
        <a:solidFill>
          <a:schemeClr val="tx1"/>
        </a:solidFill>
        <a:latin typeface="+mn-lt"/>
        <a:ea typeface="+mn-ea"/>
        <a:cs typeface="+mn-cs"/>
      </a:defRPr>
    </a:lvl7pPr>
    <a:lvl8pPr marL="3200400" algn="l" defTabSz="914400" rtl="0" eaLnBrk="1" latinLnBrk="0" hangingPunct="1">
      <a:defRPr lang="el-GR" sz="1200" kern="1200">
        <a:solidFill>
          <a:schemeClr val="tx1"/>
        </a:solidFill>
        <a:latin typeface="+mn-lt"/>
        <a:ea typeface="+mn-ea"/>
        <a:cs typeface="+mn-cs"/>
      </a:defRPr>
    </a:lvl8pPr>
    <a:lvl9pPr marL="3657600" algn="l" defTabSz="914400" rtl="0" eaLnBrk="1" latinLnBrk="0" hangingPunct="1">
      <a:defRPr lang="el-G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891861AF-CA53-44AA-9A81-1FF48D96B957}" type="datetimeFigureOut">
              <a:rPr lang="el-GR" smtClean="0"/>
              <a:t>30/9/2020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03EED2A-E116-4018-B3FC-40C4D2AB8B85}" type="slidenum">
              <a:rPr lang="el-GR" smtClean="0"/>
              <a:t>‹#›</a:t>
            </a:fld>
            <a:endParaRPr lang="el-GR"/>
          </a:p>
        </p:txBody>
      </p:sp>
    </p:spTree>
    <p:extLst>
      <p:ext uri="{BB962C8B-B14F-4D97-AF65-F5344CB8AC3E}">
        <p14:creationId xmlns:p14="http://schemas.microsoft.com/office/powerpoint/2010/main" val="1767825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D12FFD5F-6A76-4E66-B10E-B1909DADD85D}" type="datetime1">
              <a:rPr lang="en-US" smtClean="0"/>
              <a:t>9/30/2020</a:t>
            </a:fld>
            <a:endParaRPr lang="el-GR"/>
          </a:p>
        </p:txBody>
      </p:sp>
      <p:sp>
        <p:nvSpPr>
          <p:cNvPr id="5" name="Footer Placeholder 4"/>
          <p:cNvSpPr>
            <a:spLocks noGrp="1"/>
          </p:cNvSpPr>
          <p:nvPr>
            <p:ph type="ftr" sz="quarter" idx="11"/>
          </p:nvPr>
        </p:nvSpPr>
        <p:spPr/>
        <p:txBody>
          <a:bodyPr/>
          <a:lstStyle/>
          <a:p>
            <a:r>
              <a:rPr lang="el-GR"/>
              <a:t>Επιμέλεια Ύλης: Βίκυ Βάρδα</a:t>
            </a:r>
          </a:p>
        </p:txBody>
      </p:sp>
      <p:sp>
        <p:nvSpPr>
          <p:cNvPr id="6" name="Slide Number Placeholder 5"/>
          <p:cNvSpPr>
            <a:spLocks noGrp="1"/>
          </p:cNvSpPr>
          <p:nvPr>
            <p:ph type="sldNum" sz="quarter" idx="12"/>
          </p:nvPr>
        </p:nvSpPr>
        <p:spPr/>
        <p:txBody>
          <a:bodyPr/>
          <a:lstStyle/>
          <a:p>
            <a:fld id="{B13333A4-2EF1-4B79-B68C-AB20E66B4822}" type="slidenum">
              <a:rPr lang="el-GR" smtClean="0"/>
              <a:t>‹#›</a:t>
            </a:fld>
            <a:endParaRPr lang="el-GR"/>
          </a:p>
        </p:txBody>
      </p:sp>
    </p:spTree>
    <p:extLst>
      <p:ext uri="{BB962C8B-B14F-4D97-AF65-F5344CB8AC3E}">
        <p14:creationId xmlns:p14="http://schemas.microsoft.com/office/powerpoint/2010/main" val="2893145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891861AF-CA53-44AA-9A81-1FF48D96B957}" type="datetimeFigureOut">
              <a:rPr lang="el-GR" smtClean="0"/>
              <a:t>30/9/2020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03EED2A-E116-4018-B3FC-40C4D2AB8B85}" type="slidenum">
              <a:rPr lang="el-GR" smtClean="0"/>
              <a:t>‹#›</a:t>
            </a:fld>
            <a:endParaRPr lang="el-GR"/>
          </a:p>
        </p:txBody>
      </p:sp>
    </p:spTree>
    <p:extLst>
      <p:ext uri="{BB962C8B-B14F-4D97-AF65-F5344CB8AC3E}">
        <p14:creationId xmlns:p14="http://schemas.microsoft.com/office/powerpoint/2010/main" val="425528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A35A8461-7011-4FB4-8868-16727A2FCD0D}" type="datetime1">
              <a:rPr lang="en-US" smtClean="0"/>
              <a:t>9/30/2020</a:t>
            </a:fld>
            <a:endParaRPr lang="el-GR"/>
          </a:p>
        </p:txBody>
      </p:sp>
      <p:sp>
        <p:nvSpPr>
          <p:cNvPr id="6" name="Footer Placeholder 5"/>
          <p:cNvSpPr>
            <a:spLocks noGrp="1"/>
          </p:cNvSpPr>
          <p:nvPr>
            <p:ph type="ftr" sz="quarter" idx="11"/>
          </p:nvPr>
        </p:nvSpPr>
        <p:spPr/>
        <p:txBody>
          <a:bodyPr/>
          <a:lstStyle/>
          <a:p>
            <a:r>
              <a:rPr lang="el-GR"/>
              <a:t>Επιμέλεια Ύλης: Βίκυ Βάρδα</a:t>
            </a:r>
          </a:p>
        </p:txBody>
      </p:sp>
      <p:sp>
        <p:nvSpPr>
          <p:cNvPr id="7" name="Slide Number Placeholder 6"/>
          <p:cNvSpPr>
            <a:spLocks noGrp="1"/>
          </p:cNvSpPr>
          <p:nvPr>
            <p:ph type="sldNum" sz="quarter" idx="12"/>
          </p:nvPr>
        </p:nvSpPr>
        <p:spPr/>
        <p:txBody>
          <a:bodyPr/>
          <a:lstStyle/>
          <a:p>
            <a:fld id="{B13333A4-2EF1-4B79-B68C-AB20E66B4822}" type="slidenum">
              <a:rPr lang="el-GR" smtClean="0"/>
              <a:t>‹#›</a:t>
            </a:fld>
            <a:endParaRPr lang="el-GR"/>
          </a:p>
        </p:txBody>
      </p:sp>
    </p:spTree>
    <p:extLst>
      <p:ext uri="{BB962C8B-B14F-4D97-AF65-F5344CB8AC3E}">
        <p14:creationId xmlns:p14="http://schemas.microsoft.com/office/powerpoint/2010/main" val="161910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Σύγκριση">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845127" y="2507550"/>
            <a:ext cx="5156200" cy="3680525"/>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172200" y="2507550"/>
            <a:ext cx="5181601" cy="3680525"/>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7" name="Date Placeholder 6"/>
          <p:cNvSpPr>
            <a:spLocks noGrp="1"/>
          </p:cNvSpPr>
          <p:nvPr>
            <p:ph type="dt" sz="half" idx="10"/>
          </p:nvPr>
        </p:nvSpPr>
        <p:spPr/>
        <p:txBody>
          <a:bodyPr/>
          <a:lstStyle/>
          <a:p>
            <a:fld id="{468EBFFD-FEF9-460C-80A5-EF62AA09D6D6}" type="datetime1">
              <a:rPr lang="en-US" smtClean="0"/>
              <a:t>9/30/2020</a:t>
            </a:fld>
            <a:endParaRPr lang="el-GR"/>
          </a:p>
        </p:txBody>
      </p:sp>
      <p:sp>
        <p:nvSpPr>
          <p:cNvPr id="8" name="Footer Placeholder 7"/>
          <p:cNvSpPr>
            <a:spLocks noGrp="1"/>
          </p:cNvSpPr>
          <p:nvPr>
            <p:ph type="ftr" sz="quarter" idx="11"/>
          </p:nvPr>
        </p:nvSpPr>
        <p:spPr/>
        <p:txBody>
          <a:bodyPr/>
          <a:lstStyle/>
          <a:p>
            <a:r>
              <a:rPr lang="el-GR"/>
              <a:t>Επιμέλεια Ύλης: Βίκυ Βάρδα</a:t>
            </a:r>
          </a:p>
        </p:txBody>
      </p:sp>
      <p:sp>
        <p:nvSpPr>
          <p:cNvPr id="9" name="Slide Number Placeholder 8"/>
          <p:cNvSpPr>
            <a:spLocks noGrp="1"/>
          </p:cNvSpPr>
          <p:nvPr>
            <p:ph type="sldNum" sz="quarter" idx="12"/>
          </p:nvPr>
        </p:nvSpPr>
        <p:spPr/>
        <p:txBody>
          <a:bodyPr/>
          <a:lstStyle/>
          <a:p>
            <a:fld id="{B13333A4-2EF1-4B79-B68C-AB20E66B4822}" type="slidenum">
              <a:rPr lang="el-GR" smtClean="0"/>
              <a:t>‹#›</a:t>
            </a:fld>
            <a:endParaRPr lang="el-GR"/>
          </a:p>
        </p:txBody>
      </p:sp>
      <p:sp>
        <p:nvSpPr>
          <p:cNvPr id="10" name="Title 9"/>
          <p:cNvSpPr>
            <a:spLocks noGrp="1"/>
          </p:cNvSpPr>
          <p:nvPr>
            <p:ph type="title"/>
          </p:nvPr>
        </p:nvSpPr>
        <p:spPr/>
        <p:txBody>
          <a:bodyPr/>
          <a:lstStyle/>
          <a:p>
            <a:r>
              <a:rPr lang="el-GR"/>
              <a:t>Κάντε κλικ για να επεξεργαστείτε τον τίτλο υποδείγματος</a:t>
            </a:r>
            <a:endParaRPr lang="en-US" dirty="0"/>
          </a:p>
        </p:txBody>
      </p:sp>
    </p:spTree>
    <p:extLst>
      <p:ext uri="{BB962C8B-B14F-4D97-AF65-F5344CB8AC3E}">
        <p14:creationId xmlns:p14="http://schemas.microsoft.com/office/powerpoint/2010/main" val="1481388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2CC2293-DC0D-4BE7-8427-3E7E206061F6}" type="datetime1">
              <a:rPr lang="en-US" smtClean="0"/>
              <a:t>9/30/2020</a:t>
            </a:fld>
            <a:endParaRPr lang="el-GR"/>
          </a:p>
        </p:txBody>
      </p:sp>
      <p:sp>
        <p:nvSpPr>
          <p:cNvPr id="4" name="Footer Placeholder 3"/>
          <p:cNvSpPr>
            <a:spLocks noGrp="1"/>
          </p:cNvSpPr>
          <p:nvPr>
            <p:ph type="ftr" sz="quarter" idx="11"/>
          </p:nvPr>
        </p:nvSpPr>
        <p:spPr/>
        <p:txBody>
          <a:bodyPr/>
          <a:lstStyle/>
          <a:p>
            <a:r>
              <a:rPr lang="el-GR"/>
              <a:t>Επιμέλεια Ύλης: Βίκυ Βάρδα</a:t>
            </a:r>
          </a:p>
        </p:txBody>
      </p:sp>
      <p:sp>
        <p:nvSpPr>
          <p:cNvPr id="5" name="Slide Number Placeholder 4"/>
          <p:cNvSpPr>
            <a:spLocks noGrp="1"/>
          </p:cNvSpPr>
          <p:nvPr>
            <p:ph type="sldNum" sz="quarter" idx="12"/>
          </p:nvPr>
        </p:nvSpPr>
        <p:spPr/>
        <p:txBody>
          <a:bodyPr/>
          <a:lstStyle/>
          <a:p>
            <a:fld id="{B13333A4-2EF1-4B79-B68C-AB20E66B4822}" type="slidenum">
              <a:rPr lang="el-GR" smtClean="0"/>
              <a:t>‹#›</a:t>
            </a:fld>
            <a:endParaRPr lang="el-GR"/>
          </a:p>
        </p:txBody>
      </p:sp>
      <p:sp>
        <p:nvSpPr>
          <p:cNvPr id="6" name="Title 5"/>
          <p:cNvSpPr>
            <a:spLocks noGrp="1"/>
          </p:cNvSpPr>
          <p:nvPr>
            <p:ph type="title"/>
          </p:nvPr>
        </p:nvSpPr>
        <p:spPr/>
        <p:txBody>
          <a:bodyPr/>
          <a:lstStyle/>
          <a:p>
            <a:r>
              <a:rPr lang="el-GR"/>
              <a:t>Κάντε κλικ για να επεξεργαστείτε τον τίτλο υποδείγματος</a:t>
            </a:r>
            <a:endParaRPr lang="en-US"/>
          </a:p>
        </p:txBody>
      </p:sp>
    </p:spTree>
    <p:extLst>
      <p:ext uri="{BB962C8B-B14F-4D97-AF65-F5344CB8AC3E}">
        <p14:creationId xmlns:p14="http://schemas.microsoft.com/office/powerpoint/2010/main" val="3595171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855CA3-DEBF-4A35-AD01-E5B79379A4EE}" type="datetime1">
              <a:rPr lang="en-US" smtClean="0"/>
              <a:t>9/30/2020</a:t>
            </a:fld>
            <a:endParaRPr lang="el-GR"/>
          </a:p>
        </p:txBody>
      </p:sp>
      <p:sp>
        <p:nvSpPr>
          <p:cNvPr id="3" name="Footer Placeholder 2"/>
          <p:cNvSpPr>
            <a:spLocks noGrp="1"/>
          </p:cNvSpPr>
          <p:nvPr>
            <p:ph type="ftr" sz="quarter" idx="11"/>
          </p:nvPr>
        </p:nvSpPr>
        <p:spPr/>
        <p:txBody>
          <a:bodyPr/>
          <a:lstStyle/>
          <a:p>
            <a:r>
              <a:rPr lang="el-GR"/>
              <a:t>Επιμέλεια Ύλης: Βίκυ Βάρδα</a:t>
            </a:r>
          </a:p>
        </p:txBody>
      </p:sp>
      <p:sp>
        <p:nvSpPr>
          <p:cNvPr id="4" name="Slide Number Placeholder 3"/>
          <p:cNvSpPr>
            <a:spLocks noGrp="1"/>
          </p:cNvSpPr>
          <p:nvPr>
            <p:ph type="sldNum" sz="quarter" idx="12"/>
          </p:nvPr>
        </p:nvSpPr>
        <p:spPr/>
        <p:txBody>
          <a:bodyPr/>
          <a:lstStyle/>
          <a:p>
            <a:fld id="{B13333A4-2EF1-4B79-B68C-AB20E66B4822}" type="slidenum">
              <a:rPr lang="el-GR" smtClean="0"/>
              <a:t>‹#›</a:t>
            </a:fld>
            <a:endParaRPr lang="el-GR"/>
          </a:p>
        </p:txBody>
      </p:sp>
    </p:spTree>
    <p:extLst>
      <p:ext uri="{BB962C8B-B14F-4D97-AF65-F5344CB8AC3E}">
        <p14:creationId xmlns:p14="http://schemas.microsoft.com/office/powerpoint/2010/main" val="1214011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0A960EB0-3F2E-425F-9287-217D8E767F4E}" type="datetime1">
              <a:rPr lang="en-US" smtClean="0"/>
              <a:t>9/30/2020</a:t>
            </a:fld>
            <a:endParaRPr lang="en-US"/>
          </a:p>
        </p:txBody>
      </p:sp>
      <p:sp>
        <p:nvSpPr>
          <p:cNvPr id="6" name="Footer Placeholder 5"/>
          <p:cNvSpPr>
            <a:spLocks noGrp="1"/>
          </p:cNvSpPr>
          <p:nvPr>
            <p:ph type="ftr" sz="quarter" idx="11"/>
          </p:nvPr>
        </p:nvSpPr>
        <p:spPr/>
        <p:txBody>
          <a:bodyPr/>
          <a:lstStyle/>
          <a:p>
            <a:r>
              <a:rPr lang="el-GR"/>
              <a:t>Επιμέλεια Ύλης: Βίκυ Βάρδα</a:t>
            </a:r>
            <a:endParaRPr lang="en-US"/>
          </a:p>
        </p:txBody>
      </p:sp>
      <p:sp>
        <p:nvSpPr>
          <p:cNvPr id="7" name="Slide Number Placeholder 6"/>
          <p:cNvSpPr>
            <a:spLocks noGrp="1"/>
          </p:cNvSpPr>
          <p:nvPr>
            <p:ph type="sldNum" sz="quarter" idx="12"/>
          </p:nvPr>
        </p:nvSpPr>
        <p:spPr/>
        <p:txBody>
          <a:bodyPr/>
          <a:lstStyle/>
          <a:p>
            <a:fld id="{B13333A4-2EF1-4B79-B68C-AB20E66B4822}" type="slidenum">
              <a:rPr lang="en-US" smtClean="0"/>
              <a:t>‹#›</a:t>
            </a:fld>
            <a:endParaRPr lang="en-US"/>
          </a:p>
        </p:txBody>
      </p:sp>
    </p:spTree>
    <p:extLst>
      <p:ext uri="{BB962C8B-B14F-4D97-AF65-F5344CB8AC3E}">
        <p14:creationId xmlns:p14="http://schemas.microsoft.com/office/powerpoint/2010/main" val="175469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el-GR"/>
              <a:t>Κάντε κλικ για να επεξεργαστείτε τον τίτλο υποδείγματος</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72710156-2430-4CF9-9F00-DF0A29F05028}" type="datetime1">
              <a:rPr lang="en-US" smtClean="0"/>
              <a:t>9/30/2020</a:t>
            </a:fld>
            <a:endParaRPr lang="el-GR"/>
          </a:p>
        </p:txBody>
      </p:sp>
      <p:sp>
        <p:nvSpPr>
          <p:cNvPr id="6" name="Footer Placeholder 5"/>
          <p:cNvSpPr>
            <a:spLocks noGrp="1"/>
          </p:cNvSpPr>
          <p:nvPr>
            <p:ph type="ftr" sz="quarter" idx="11"/>
          </p:nvPr>
        </p:nvSpPr>
        <p:spPr/>
        <p:txBody>
          <a:bodyPr/>
          <a:lstStyle/>
          <a:p>
            <a:r>
              <a:rPr lang="el-GR"/>
              <a:t>Επιμέλεια Ύλης: Βίκυ Βάρδα</a:t>
            </a:r>
          </a:p>
        </p:txBody>
      </p:sp>
      <p:sp>
        <p:nvSpPr>
          <p:cNvPr id="7" name="Slide Number Placeholder 6"/>
          <p:cNvSpPr>
            <a:spLocks noGrp="1"/>
          </p:cNvSpPr>
          <p:nvPr>
            <p:ph type="sldNum" sz="quarter" idx="12"/>
          </p:nvPr>
        </p:nvSpPr>
        <p:spPr/>
        <p:txBody>
          <a:bodyPr/>
          <a:lstStyle/>
          <a:p>
            <a:fld id="{B13333A4-2EF1-4B79-B68C-AB20E66B4822}" type="slidenum">
              <a:rPr lang="el-GR" smtClean="0"/>
              <a:t>‹#›</a:t>
            </a:fld>
            <a:endParaRPr lang="el-GR"/>
          </a:p>
        </p:txBody>
      </p:sp>
    </p:spTree>
    <p:extLst>
      <p:ext uri="{BB962C8B-B14F-4D97-AF65-F5344CB8AC3E}">
        <p14:creationId xmlns:p14="http://schemas.microsoft.com/office/powerpoint/2010/main" val="1100717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C6ED8DC4-B6B9-4655-992C-8C6F11EF97F7}" type="datetime1">
              <a:rPr lang="en-US" smtClean="0"/>
              <a:t>9/30/2020</a:t>
            </a:fld>
            <a:endParaRPr lang="el-GR"/>
          </a:p>
        </p:txBody>
      </p:sp>
      <p:sp>
        <p:nvSpPr>
          <p:cNvPr id="5" name="Footer Placeholder 4"/>
          <p:cNvSpPr>
            <a:spLocks noGrp="1"/>
          </p:cNvSpPr>
          <p:nvPr>
            <p:ph type="ftr" sz="quarter" idx="11"/>
          </p:nvPr>
        </p:nvSpPr>
        <p:spPr/>
        <p:txBody>
          <a:bodyPr/>
          <a:lstStyle/>
          <a:p>
            <a:r>
              <a:rPr lang="el-GR"/>
              <a:t>Επιμέλεια Ύλης: Βίκυ Βάρδα</a:t>
            </a:r>
          </a:p>
        </p:txBody>
      </p:sp>
      <p:sp>
        <p:nvSpPr>
          <p:cNvPr id="6" name="Slide Number Placeholder 5"/>
          <p:cNvSpPr>
            <a:spLocks noGrp="1"/>
          </p:cNvSpPr>
          <p:nvPr>
            <p:ph type="sldNum" sz="quarter" idx="12"/>
          </p:nvPr>
        </p:nvSpPr>
        <p:spPr/>
        <p:txBody>
          <a:bodyPr/>
          <a:lstStyle/>
          <a:p>
            <a:fld id="{B13333A4-2EF1-4B79-B68C-AB20E66B4822}" type="slidenum">
              <a:rPr lang="el-GR" smtClean="0"/>
              <a:pPr/>
              <a:t>‹#›</a:t>
            </a:fld>
            <a:endParaRPr lang="el-GR"/>
          </a:p>
        </p:txBody>
      </p:sp>
    </p:spTree>
    <p:extLst>
      <p:ext uri="{BB962C8B-B14F-4D97-AF65-F5344CB8AC3E}">
        <p14:creationId xmlns:p14="http://schemas.microsoft.com/office/powerpoint/2010/main" val="197529883"/>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el-GR"/>
              <a:t>Κάντε κλικ για να επεξεργαστείτε τον τίτλο υποδείγματος</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Date Placeholder 3"/>
          <p:cNvSpPr>
            <a:spLocks noGrp="1"/>
          </p:cNvSpPr>
          <p:nvPr>
            <p:ph type="dt" sz="half" idx="10"/>
          </p:nvPr>
        </p:nvSpPr>
        <p:spPr/>
        <p:txBody>
          <a:bodyPr/>
          <a:lstStyle/>
          <a:p>
            <a:fld id="{C6ED8DC4-B6B9-4655-992C-8C6F11EF97F7}" type="datetime1">
              <a:rPr lang="en-US" smtClean="0"/>
              <a:t>9/30/2020</a:t>
            </a:fld>
            <a:endParaRPr lang="el-GR"/>
          </a:p>
        </p:txBody>
      </p:sp>
      <p:sp>
        <p:nvSpPr>
          <p:cNvPr id="5" name="Footer Placeholder 4"/>
          <p:cNvSpPr>
            <a:spLocks noGrp="1"/>
          </p:cNvSpPr>
          <p:nvPr>
            <p:ph type="ftr" sz="quarter" idx="11"/>
          </p:nvPr>
        </p:nvSpPr>
        <p:spPr/>
        <p:txBody>
          <a:bodyPr/>
          <a:lstStyle/>
          <a:p>
            <a:r>
              <a:rPr lang="el-GR"/>
              <a:t>Επιμέλεια Ύλης: Βίκυ Βάρδα</a:t>
            </a:r>
          </a:p>
        </p:txBody>
      </p:sp>
      <p:sp>
        <p:nvSpPr>
          <p:cNvPr id="6" name="Slide Number Placeholder 5"/>
          <p:cNvSpPr>
            <a:spLocks noGrp="1"/>
          </p:cNvSpPr>
          <p:nvPr>
            <p:ph type="sldNum" sz="quarter" idx="12"/>
          </p:nvPr>
        </p:nvSpPr>
        <p:spPr/>
        <p:txBody>
          <a:bodyPr/>
          <a:lstStyle/>
          <a:p>
            <a:fld id="{B13333A4-2EF1-4B79-B68C-AB20E66B4822}" type="slidenum">
              <a:rPr lang="el-GR" smtClean="0"/>
              <a:pPr/>
              <a:t>‹#›</a:t>
            </a:fld>
            <a:endParaRPr lang="el-GR"/>
          </a:p>
        </p:txBody>
      </p:sp>
    </p:spTree>
    <p:extLst>
      <p:ext uri="{BB962C8B-B14F-4D97-AF65-F5344CB8AC3E}">
        <p14:creationId xmlns:p14="http://schemas.microsoft.com/office/powerpoint/2010/main" val="1944774019"/>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C6ED8DC4-B6B9-4655-992C-8C6F11EF97F7}" type="datetime1">
              <a:rPr lang="en-US" smtClean="0"/>
              <a:t>9/30/2020</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r>
              <a:rPr lang="el-GR"/>
              <a:t>Επιμέλεια Ύλης: Βίκυ Βάρδα</a:t>
            </a:r>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B13333A4-2EF1-4B79-B68C-AB20E66B4822}" type="slidenum">
              <a:rPr lang="el-GR" smtClean="0"/>
              <a:pPr/>
              <a:t>‹#›</a:t>
            </a:fld>
            <a:endParaRPr lang="el-GR"/>
          </a:p>
        </p:txBody>
      </p:sp>
      <p:sp>
        <p:nvSpPr>
          <p:cNvPr id="7" name="Ορθογώνιο 6">
            <a:extLst>
              <a:ext uri="{FF2B5EF4-FFF2-40B4-BE49-F238E27FC236}">
                <a16:creationId xmlns:a16="http://schemas.microsoft.com/office/drawing/2014/main" id="{51E5F649-E434-4AFD-909B-ABD5F623879E}"/>
              </a:ext>
            </a:extLst>
          </p:cNvPr>
          <p:cNvSpPr/>
          <p:nvPr userDrawn="1"/>
        </p:nvSpPr>
        <p:spPr bwMode="invGray">
          <a:xfrm>
            <a:off x="0" y="6492239"/>
            <a:ext cx="12188825" cy="3657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7910146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33.png"/></Relationships>
</file>

<file path=ppt/slides/_rels/slide5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5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ChangeAspect="1"/>
          </p:cNvPicPr>
          <p:nvPr/>
        </p:nvPicPr>
        <p:blipFill rotWithShape="1">
          <a:blip r:embed="rId2" cstate="print">
            <a:extLst>
              <a:ext uri="{28A0092B-C50C-407E-A947-70E740481C1C}">
                <a14:useLocalDpi xmlns:a14="http://schemas.microsoft.com/office/drawing/2010/main" val="0"/>
              </a:ext>
            </a:extLst>
          </a:blip>
          <a:srcRect l="65"/>
          <a:stretch/>
        </p:blipFill>
        <p:spPr>
          <a:xfrm>
            <a:off x="0" y="1"/>
            <a:ext cx="12191979" cy="4239482"/>
          </a:xfrm>
          <a:prstGeom prst="rect">
            <a:avLst/>
          </a:prstGeom>
        </p:spPr>
      </p:pic>
      <p:sp>
        <p:nvSpPr>
          <p:cNvPr id="2" name="Τίτλος 1"/>
          <p:cNvSpPr>
            <a:spLocks noGrp="1"/>
          </p:cNvSpPr>
          <p:nvPr>
            <p:ph type="ctrTitle"/>
          </p:nvPr>
        </p:nvSpPr>
        <p:spPr>
          <a:xfrm>
            <a:off x="407368" y="4239483"/>
            <a:ext cx="10901471" cy="966803"/>
          </a:xfrm>
          <a:noFill/>
        </p:spPr>
        <p:txBody>
          <a:bodyPr>
            <a:normAutofit/>
          </a:bodyPr>
          <a:lstStyle/>
          <a:p>
            <a:r>
              <a:rPr lang="el-GR" dirty="0">
                <a:latin typeface="Arial Narrow" panose="020B0606020202030204" pitchFamily="34" charset="0"/>
                <a:cs typeface="Arial" panose="020B0604020202020204" pitchFamily="34" charset="0"/>
              </a:rPr>
              <a:t>ΔΕΟ40 – Διοίκηση Έργων</a:t>
            </a:r>
            <a:endParaRPr lang="en-US" dirty="0">
              <a:latin typeface="Arial Narrow" panose="020B0606020202030204" pitchFamily="34" charset="0"/>
              <a:cs typeface="Arial" panose="020B0604020202020204" pitchFamily="34" charset="0"/>
            </a:endParaRPr>
          </a:p>
        </p:txBody>
      </p:sp>
      <p:sp>
        <p:nvSpPr>
          <p:cNvPr id="3" name="Υπότιτλος 2"/>
          <p:cNvSpPr>
            <a:spLocks noGrp="1"/>
          </p:cNvSpPr>
          <p:nvPr>
            <p:ph type="subTitle" idx="1"/>
          </p:nvPr>
        </p:nvSpPr>
        <p:spPr>
          <a:xfrm>
            <a:off x="421581" y="5206286"/>
            <a:ext cx="10901471" cy="560388"/>
          </a:xfrm>
          <a:noFill/>
        </p:spPr>
        <p:txBody>
          <a:bodyPr>
            <a:normAutofit/>
          </a:bodyPr>
          <a:lstStyle/>
          <a:p>
            <a:r>
              <a:rPr lang="el-GR" dirty="0">
                <a:latin typeface="Arial Narrow" panose="020B0606020202030204" pitchFamily="34" charset="0"/>
                <a:cs typeface="Arial" panose="020B0604020202020204" pitchFamily="34" charset="0"/>
              </a:rPr>
              <a:t>Επιμέλεια</a:t>
            </a:r>
            <a:r>
              <a:rPr lang="en-US" dirty="0">
                <a:latin typeface="Arial Narrow" panose="020B0606020202030204" pitchFamily="34" charset="0"/>
                <a:cs typeface="Arial" panose="020B0604020202020204" pitchFamily="34" charset="0"/>
              </a:rPr>
              <a:t> Ύλης: Βίκυ Βάρδα</a:t>
            </a:r>
          </a:p>
          <a:p>
            <a:endParaRPr lang="en-US" dirty="0">
              <a:latin typeface="Arial Narrow" panose="020B0606020202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1C964423-38D8-49D5-828E-A5C35ED907D7}"/>
              </a:ext>
            </a:extLst>
          </p:cNvPr>
          <p:cNvSpPr txBox="1"/>
          <p:nvPr/>
        </p:nvSpPr>
        <p:spPr>
          <a:xfrm>
            <a:off x="9239651" y="5520986"/>
            <a:ext cx="2952328" cy="954107"/>
          </a:xfrm>
          <a:prstGeom prst="rect">
            <a:avLst/>
          </a:prstGeom>
          <a:solidFill>
            <a:srgbClr val="FFFF00"/>
          </a:solidFill>
        </p:spPr>
        <p:txBody>
          <a:bodyPr wrap="square" rtlCol="0">
            <a:spAutoFit/>
          </a:bodyPr>
          <a:lstStyle/>
          <a:p>
            <a:pPr algn="ctr"/>
            <a:r>
              <a:rPr lang="el-GR" sz="2800" b="1" dirty="0">
                <a:effectLst>
                  <a:outerShdw blurRad="38100" dist="38100" dir="2700000" algn="tl">
                    <a:srgbClr val="000000">
                      <a:alpha val="43137"/>
                    </a:srgbClr>
                  </a:outerShdw>
                </a:effectLst>
                <a:latin typeface="Arial Black" panose="020B0A04020102020204" pitchFamily="34" charset="0"/>
              </a:rPr>
              <a:t>ΔΙΚΤΥΑ – ΜΑΘΗΜΑ 1</a:t>
            </a:r>
          </a:p>
        </p:txBody>
      </p:sp>
    </p:spTree>
    <p:extLst>
      <p:ext uri="{BB962C8B-B14F-4D97-AF65-F5344CB8AC3E}">
        <p14:creationId xmlns:p14="http://schemas.microsoft.com/office/powerpoint/2010/main" val="21116292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p:cNvSpPr>
            <a:spLocks noGrp="1"/>
          </p:cNvSpPr>
          <p:nvPr>
            <p:ph idx="1"/>
          </p:nvPr>
        </p:nvSpPr>
        <p:spPr>
          <a:xfrm>
            <a:off x="838200" y="764704"/>
            <a:ext cx="10515600" cy="4351338"/>
          </a:xfrm>
        </p:spPr>
        <p:txBody>
          <a:bodyPr>
            <a:normAutofit/>
          </a:bodyPr>
          <a:lstStyle/>
          <a:p>
            <a:pPr marL="0" lvl="0" indent="0" algn="just">
              <a:buNone/>
            </a:pPr>
            <a:r>
              <a:rPr lang="el-GR" b="1" u="sng" dirty="0">
                <a:latin typeface="Arial Narrow" panose="020B0606020202030204" pitchFamily="34" charset="0"/>
                <a:cs typeface="Arial" panose="020B0604020202020204" pitchFamily="34" charset="0"/>
              </a:rPr>
              <a:t>Έργο</a:t>
            </a:r>
            <a:r>
              <a:rPr lang="el-GR" dirty="0">
                <a:latin typeface="Arial Narrow" panose="020B0606020202030204" pitchFamily="34" charset="0"/>
                <a:cs typeface="Arial" panose="020B0604020202020204" pitchFamily="34" charset="0"/>
              </a:rPr>
              <a:t> είναι μια ακολουθία μοναδικών, σύνθετων και </a:t>
            </a:r>
            <a:r>
              <a:rPr lang="el-GR" dirty="0" err="1">
                <a:latin typeface="Arial Narrow" panose="020B0606020202030204" pitchFamily="34" charset="0"/>
                <a:cs typeface="Arial" panose="020B0604020202020204" pitchFamily="34" charset="0"/>
              </a:rPr>
              <a:t>αλληλοσυσχετιζόμενων</a:t>
            </a:r>
            <a:r>
              <a:rPr lang="el-GR" dirty="0">
                <a:latin typeface="Arial Narrow" panose="020B0606020202030204" pitchFamily="34" charset="0"/>
                <a:cs typeface="Arial" panose="020B0604020202020204" pitchFamily="34" charset="0"/>
              </a:rPr>
              <a:t> δραστηριοτήτων που αποσκοπούν στην επίτευξη κάποιου συγκεκριμένου σκοπού </a:t>
            </a:r>
            <a:endParaRPr lang="en-US" dirty="0">
              <a:latin typeface="Arial Narrow" panose="020B0606020202030204" pitchFamily="34" charset="0"/>
              <a:cs typeface="Arial" panose="020B0604020202020204" pitchFamily="34" charset="0"/>
            </a:endParaRPr>
          </a:p>
          <a:p>
            <a:pPr marL="0" lvl="0" indent="0" algn="just">
              <a:buNone/>
            </a:pPr>
            <a:r>
              <a:rPr lang="el-GR" dirty="0">
                <a:latin typeface="Arial Narrow" panose="020B0606020202030204" pitchFamily="34" charset="0"/>
                <a:cs typeface="Arial" panose="020B0604020202020204" pitchFamily="34" charset="0"/>
              </a:rPr>
              <a:t>Όλες οι δραστηριότητες του έργου θα πρέπει να ολοκληρωθούν μέσα σε περιορισμένο χρόνο και με περιορισμένο κόστος, ικανοποιώντας ταυτόχρονα τις απαιτούμενες προδιαγραφές ποιότητας</a:t>
            </a:r>
            <a:endParaRPr lang="en-US" dirty="0">
              <a:latin typeface="Arial Narrow" panose="020B0606020202030204" pitchFamily="34" charset="0"/>
              <a:cs typeface="Arial" panose="020B0604020202020204" pitchFamily="34" charset="0"/>
            </a:endParaRPr>
          </a:p>
          <a:p>
            <a:pPr marL="0" lvl="0" indent="0" algn="just">
              <a:buNone/>
            </a:pPr>
            <a:r>
              <a:rPr lang="el-GR" dirty="0">
                <a:latin typeface="Arial Narrow" panose="020B0606020202030204" pitchFamily="34" charset="0"/>
                <a:cs typeface="Arial" panose="020B0604020202020204" pitchFamily="34" charset="0"/>
              </a:rPr>
              <a:t>Η </a:t>
            </a:r>
            <a:r>
              <a:rPr lang="el-GR" b="1" u="sng" dirty="0">
                <a:latin typeface="Arial Narrow" panose="020B0606020202030204" pitchFamily="34" charset="0"/>
                <a:cs typeface="Arial" panose="020B0604020202020204" pitchFamily="34" charset="0"/>
              </a:rPr>
              <a:t>Διοίκηση Έργου</a:t>
            </a:r>
            <a:r>
              <a:rPr lang="el-GR" dirty="0">
                <a:latin typeface="Arial Narrow" panose="020B0606020202030204" pitchFamily="34" charset="0"/>
                <a:cs typeface="Arial" panose="020B0604020202020204" pitchFamily="34" charset="0"/>
              </a:rPr>
              <a:t> είναι η εφαρμογή γνώσης, ικανοτήτων, εργαλείων και τεχνικών στις δραστηριότητες του έργου, ώστε να (</a:t>
            </a:r>
            <a:r>
              <a:rPr lang="el-GR" dirty="0" err="1">
                <a:latin typeface="Arial Narrow" panose="020B0606020202030204" pitchFamily="34" charset="0"/>
                <a:cs typeface="Arial" panose="020B0604020202020204" pitchFamily="34" charset="0"/>
              </a:rPr>
              <a:t>υπερ</a:t>
            </a:r>
            <a:r>
              <a:rPr lang="el-GR" dirty="0">
                <a:latin typeface="Arial Narrow" panose="020B0606020202030204" pitchFamily="34" charset="0"/>
                <a:cs typeface="Arial" panose="020B0604020202020204" pitchFamily="34" charset="0"/>
              </a:rPr>
              <a:t>)καλυφθούν οι ανάγκες και οι προσδοκίες των εμπλεκόμενων στο έργο</a:t>
            </a:r>
            <a:endParaRPr lang="en-US" dirty="0">
              <a:latin typeface="Arial Narrow" panose="020B0606020202030204" pitchFamily="34" charset="0"/>
              <a:cs typeface="Arial" panose="020B0604020202020204" pitchFamily="34" charset="0"/>
            </a:endParaRPr>
          </a:p>
          <a:p>
            <a:pPr marL="0" indent="0" algn="just">
              <a:buNone/>
            </a:pPr>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2</a:t>
            </a:fld>
            <a:endParaRPr lang="en-US"/>
          </a:p>
        </p:txBody>
      </p:sp>
    </p:spTree>
    <p:extLst>
      <p:ext uri="{BB962C8B-B14F-4D97-AF65-F5344CB8AC3E}">
        <p14:creationId xmlns:p14="http://schemas.microsoft.com/office/powerpoint/2010/main" val="26933395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3</a:t>
            </a:fld>
            <a:endParaRPr lang="en-US"/>
          </a:p>
        </p:txBody>
      </p:sp>
      <p:pic>
        <p:nvPicPr>
          <p:cNvPr id="9" name="Εικόνα 8"/>
          <p:cNvPicPr/>
          <p:nvPr/>
        </p:nvPicPr>
        <p:blipFill>
          <a:blip r:embed="rId2">
            <a:extLst>
              <a:ext uri="{28A0092B-C50C-407E-A947-70E740481C1C}">
                <a14:useLocalDpi xmlns:a14="http://schemas.microsoft.com/office/drawing/2010/main" val="0"/>
              </a:ext>
            </a:extLst>
          </a:blip>
          <a:srcRect/>
          <a:stretch>
            <a:fillRect/>
          </a:stretch>
        </p:blipFill>
        <p:spPr bwMode="auto">
          <a:xfrm>
            <a:off x="911425" y="332656"/>
            <a:ext cx="9338996" cy="5844306"/>
          </a:xfrm>
          <a:prstGeom prst="rect">
            <a:avLst/>
          </a:prstGeom>
          <a:noFill/>
          <a:ln>
            <a:noFill/>
          </a:ln>
        </p:spPr>
      </p:pic>
    </p:spTree>
    <p:extLst>
      <p:ext uri="{BB962C8B-B14F-4D97-AF65-F5344CB8AC3E}">
        <p14:creationId xmlns:p14="http://schemas.microsoft.com/office/powerpoint/2010/main" val="8278175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u="sng" dirty="0">
                <a:latin typeface="Arial Narrow" panose="020B0606020202030204" pitchFamily="34" charset="0"/>
                <a:cs typeface="Arial" panose="020B0604020202020204" pitchFamily="34" charset="0"/>
              </a:rPr>
              <a:t>Δικτυωτό Γράφημα (Δίκτυο)</a:t>
            </a:r>
            <a:br>
              <a:rPr lang="en-US" b="1" u="sng" dirty="0">
                <a:latin typeface="Arial Narrow" panose="020B0606020202030204" pitchFamily="34" charset="0"/>
                <a:cs typeface="Arial" panose="020B0604020202020204" pitchFamily="34" charset="0"/>
              </a:rPr>
            </a:br>
            <a:endParaRPr lang="en-US" dirty="0">
              <a:latin typeface="Arial Narrow" panose="020B0606020202030204" pitchFamily="34" charset="0"/>
              <a:cs typeface="Arial" panose="020B0604020202020204" pitchFamily="34" charset="0"/>
            </a:endParaRPr>
          </a:p>
        </p:txBody>
      </p:sp>
      <p:sp>
        <p:nvSpPr>
          <p:cNvPr id="5" name="Θέση περιεχομένου 4"/>
          <p:cNvSpPr>
            <a:spLocks noGrp="1"/>
          </p:cNvSpPr>
          <p:nvPr>
            <p:ph idx="1"/>
          </p:nvPr>
        </p:nvSpPr>
        <p:spPr/>
        <p:txBody>
          <a:bodyPr>
            <a:normAutofit fontScale="92500" lnSpcReduction="20000"/>
          </a:bodyPr>
          <a:lstStyle/>
          <a:p>
            <a:pPr marL="0" indent="0" algn="just">
              <a:buNone/>
            </a:pPr>
            <a:r>
              <a:rPr lang="el-GR" dirty="0">
                <a:latin typeface="Arial Narrow" panose="020B0606020202030204" pitchFamily="34" charset="0"/>
                <a:cs typeface="Arial" panose="020B0604020202020204" pitchFamily="34" charset="0"/>
              </a:rPr>
              <a:t>Είναι η σχηματική απεικόνιση της αλληλουχίας των δραστηριοτήτων που απαιτούνται για την υλοποίηση ενός έργου.</a:t>
            </a:r>
            <a:endParaRPr lang="en-US" dirty="0">
              <a:latin typeface="Arial Narrow" panose="020B0606020202030204" pitchFamily="34" charset="0"/>
              <a:cs typeface="Arial" panose="020B0604020202020204" pitchFamily="34" charset="0"/>
            </a:endParaRPr>
          </a:p>
          <a:p>
            <a:pPr marL="0" lvl="0" indent="0" algn="just">
              <a:buNone/>
            </a:pPr>
            <a:r>
              <a:rPr lang="el-GR" u="sng" dirty="0">
                <a:latin typeface="Arial Narrow" panose="020B0606020202030204" pitchFamily="34" charset="0"/>
                <a:cs typeface="Arial" panose="020B0604020202020204" pitchFamily="34" charset="0"/>
              </a:rPr>
              <a:t>Αποτελείται από κόμβους και βέλη που τους συνδέουν, τα οποία </a:t>
            </a:r>
            <a:r>
              <a:rPr lang="el-GR" u="sng" dirty="0" err="1">
                <a:latin typeface="Arial Narrow" panose="020B0606020202030204" pitchFamily="34" charset="0"/>
                <a:cs typeface="Arial" panose="020B0604020202020204" pitchFamily="34" charset="0"/>
              </a:rPr>
              <a:t>αναπαριστώνται</a:t>
            </a:r>
            <a:r>
              <a:rPr lang="el-GR" u="sng" dirty="0">
                <a:latin typeface="Arial Narrow" panose="020B0606020202030204" pitchFamily="34" charset="0"/>
                <a:cs typeface="Arial" panose="020B0604020202020204" pitchFamily="34" charset="0"/>
              </a:rPr>
              <a:t> με κλειστά σχήματα (κύκλους, ελλείψεις ή παραλληλόγραμμα) και ευθύγραμμα προσανατολισμένα τμήματα, αντίστοιχα</a:t>
            </a:r>
            <a:endParaRPr lang="en-US" u="sng" dirty="0">
              <a:latin typeface="Arial Narrow" panose="020B0606020202030204" pitchFamily="34" charset="0"/>
              <a:cs typeface="Arial" panose="020B0604020202020204" pitchFamily="34" charset="0"/>
            </a:endParaRPr>
          </a:p>
          <a:p>
            <a:pPr marL="0" lvl="0" indent="0" algn="just">
              <a:buNone/>
            </a:pPr>
            <a:r>
              <a:rPr lang="el-GR" u="sng" dirty="0">
                <a:latin typeface="Arial Narrow" panose="020B0606020202030204" pitchFamily="34" charset="0"/>
                <a:cs typeface="Arial" panose="020B0604020202020204" pitchFamily="34" charset="0"/>
              </a:rPr>
              <a:t>Οι σχέσεις αλληλουχίας των δραστηριοτήτων χαρακτηρίζονται ως αμετάβλητες (μη αιρούμενες) ή μεταβλητές (αιρούμενες), ανάλογα με τη φύση τους</a:t>
            </a:r>
            <a:endParaRPr lang="en-US" u="sng" dirty="0">
              <a:latin typeface="Arial Narrow" panose="020B0606020202030204" pitchFamily="34" charset="0"/>
              <a:cs typeface="Arial" panose="020B0604020202020204" pitchFamily="34" charset="0"/>
            </a:endParaRPr>
          </a:p>
          <a:p>
            <a:pPr marL="0" lvl="0" indent="0" algn="just">
              <a:buNone/>
            </a:pPr>
            <a:r>
              <a:rPr lang="el-GR" u="sng" dirty="0">
                <a:latin typeface="Arial Narrow" panose="020B0606020202030204" pitchFamily="34" charset="0"/>
                <a:cs typeface="Arial" panose="020B0604020202020204" pitchFamily="34" charset="0"/>
              </a:rPr>
              <a:t>Η δικτυωτή ανάλυση είναι μέθοδος προγραμματισμού και ελέγχου έργων που περιλαμβάνει το σχεδιασμό του δικτύου και μια αλγεβρική διαδικασία υπολογισμού χρονικών παραμέτρων του έργου και των επιμέρους δραστηριοτήτων που το συνθέτουν</a:t>
            </a:r>
            <a:endParaRPr lang="en-US" u="sng" dirty="0">
              <a:latin typeface="Arial Narrow" panose="020B0606020202030204" pitchFamily="34" charset="0"/>
              <a:cs typeface="Arial" panose="020B0604020202020204" pitchFamily="34" charset="0"/>
            </a:endParaRPr>
          </a:p>
          <a:p>
            <a:pPr marL="0" indent="0" algn="just">
              <a:buNone/>
            </a:pPr>
            <a:r>
              <a:rPr lang="el-GR" dirty="0">
                <a:latin typeface="Arial Narrow" panose="020B0606020202030204" pitchFamily="34" charset="0"/>
                <a:cs typeface="Arial" panose="020B0604020202020204" pitchFamily="34" charset="0"/>
              </a:rPr>
              <a:t> </a:t>
            </a:r>
            <a:endParaRPr lang="en-US" dirty="0">
              <a:latin typeface="Arial Narrow" panose="020B0606020202030204" pitchFamily="34" charset="0"/>
              <a:cs typeface="Arial" panose="020B0604020202020204" pitchFamily="34" charset="0"/>
            </a:endParaRPr>
          </a:p>
          <a:p>
            <a:pPr marL="0" indent="0" algn="just">
              <a:buNone/>
            </a:pPr>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4</a:t>
            </a:fld>
            <a:endParaRPr lang="en-US"/>
          </a:p>
        </p:txBody>
      </p:sp>
    </p:spTree>
    <p:extLst>
      <p:ext uri="{BB962C8B-B14F-4D97-AF65-F5344CB8AC3E}">
        <p14:creationId xmlns:p14="http://schemas.microsoft.com/office/powerpoint/2010/main" val="38420260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u="sng" dirty="0">
                <a:latin typeface="Arial Narrow" panose="020B0606020202030204" pitchFamily="34" charset="0"/>
                <a:cs typeface="Arial" panose="020B0604020202020204" pitchFamily="34" charset="0"/>
              </a:rPr>
              <a:t>Μέθοδοι Δικτυωτής Ανάλυσης</a:t>
            </a:r>
            <a:endParaRPr lang="en-US" dirty="0">
              <a:latin typeface="Arial Narrow" panose="020B0606020202030204" pitchFamily="34" charset="0"/>
              <a:cs typeface="Arial" panose="020B0604020202020204" pitchFamily="34" charset="0"/>
            </a:endParaRPr>
          </a:p>
        </p:txBody>
      </p:sp>
      <p:sp>
        <p:nvSpPr>
          <p:cNvPr id="5" name="Θέση περιεχομένου 4"/>
          <p:cNvSpPr>
            <a:spLocks noGrp="1"/>
          </p:cNvSpPr>
          <p:nvPr>
            <p:ph idx="1"/>
          </p:nvPr>
        </p:nvSpPr>
        <p:spPr/>
        <p:txBody>
          <a:bodyPr>
            <a:normAutofit/>
          </a:bodyPr>
          <a:lstStyle/>
          <a:p>
            <a:pPr marL="0" indent="0" algn="just">
              <a:buNone/>
            </a:pPr>
            <a:endParaRPr lang="en-US" b="1" u="sng" dirty="0">
              <a:latin typeface="Arial Narrow" panose="020B0606020202030204" pitchFamily="34" charset="0"/>
              <a:cs typeface="Arial" panose="020B0604020202020204" pitchFamily="34" charset="0"/>
            </a:endParaRPr>
          </a:p>
          <a:p>
            <a:pPr marL="0" lvl="0" indent="0" algn="just">
              <a:buNone/>
            </a:pPr>
            <a:r>
              <a:rPr lang="el-GR" dirty="0">
                <a:latin typeface="Arial Narrow" panose="020B0606020202030204" pitchFamily="34" charset="0"/>
                <a:cs typeface="Arial" panose="020B0604020202020204" pitchFamily="34" charset="0"/>
              </a:rPr>
              <a:t>Μέθοδος των κατά βέλος προσανατολισμένων δικτυωτών γραφημάτων (CPM, </a:t>
            </a:r>
            <a:r>
              <a:rPr lang="el-GR" dirty="0" err="1">
                <a:latin typeface="Arial Narrow" panose="020B0606020202030204" pitchFamily="34" charset="0"/>
                <a:cs typeface="Arial" panose="020B0604020202020204" pitchFamily="34" charset="0"/>
              </a:rPr>
              <a:t>Critical</a:t>
            </a:r>
            <a:r>
              <a:rPr lang="el-GR" dirty="0">
                <a:latin typeface="Arial Narrow" panose="020B0606020202030204" pitchFamily="34" charset="0"/>
                <a:cs typeface="Arial" panose="020B0604020202020204" pitchFamily="34" charset="0"/>
              </a:rPr>
              <a:t> </a:t>
            </a:r>
            <a:r>
              <a:rPr lang="el-GR" dirty="0" err="1">
                <a:latin typeface="Arial Narrow" panose="020B0606020202030204" pitchFamily="34" charset="0"/>
                <a:cs typeface="Arial" panose="020B0604020202020204" pitchFamily="34" charset="0"/>
              </a:rPr>
              <a:t>Path</a:t>
            </a:r>
            <a:r>
              <a:rPr lang="el-GR" dirty="0">
                <a:latin typeface="Arial Narrow" panose="020B0606020202030204" pitchFamily="34" charset="0"/>
                <a:cs typeface="Arial" panose="020B0604020202020204" pitchFamily="34" charset="0"/>
              </a:rPr>
              <a:t> </a:t>
            </a:r>
            <a:r>
              <a:rPr lang="el-GR" dirty="0" err="1">
                <a:latin typeface="Arial Narrow" panose="020B0606020202030204" pitchFamily="34" charset="0"/>
                <a:cs typeface="Arial" panose="020B0604020202020204" pitchFamily="34" charset="0"/>
              </a:rPr>
              <a:t>Method</a:t>
            </a:r>
            <a:r>
              <a:rPr lang="el-GR" dirty="0">
                <a:latin typeface="Arial Narrow" panose="020B0606020202030204" pitchFamily="34" charset="0"/>
                <a:cs typeface="Arial" panose="020B0604020202020204" pitchFamily="34" charset="0"/>
              </a:rPr>
              <a:t>)</a:t>
            </a:r>
            <a:endParaRPr lang="en-US" dirty="0">
              <a:latin typeface="Arial Narrow" panose="020B0606020202030204" pitchFamily="34" charset="0"/>
              <a:cs typeface="Arial" panose="020B0604020202020204" pitchFamily="34" charset="0"/>
            </a:endParaRPr>
          </a:p>
          <a:p>
            <a:pPr marL="0" lvl="0" indent="0" algn="just">
              <a:buNone/>
            </a:pPr>
            <a:r>
              <a:rPr lang="el-GR" dirty="0">
                <a:latin typeface="Arial Narrow" panose="020B0606020202030204" pitchFamily="34" charset="0"/>
                <a:cs typeface="Arial" panose="020B0604020202020204" pitchFamily="34" charset="0"/>
              </a:rPr>
              <a:t>Μέθοδος δικτυωτών γραφημάτων με </a:t>
            </a:r>
            <a:r>
              <a:rPr lang="el-GR" dirty="0" err="1">
                <a:latin typeface="Arial Narrow" panose="020B0606020202030204" pitchFamily="34" charset="0"/>
                <a:cs typeface="Arial" panose="020B0604020202020204" pitchFamily="34" charset="0"/>
              </a:rPr>
              <a:t>πιθανοτική</a:t>
            </a:r>
            <a:r>
              <a:rPr lang="el-GR" dirty="0">
                <a:latin typeface="Arial Narrow" panose="020B0606020202030204" pitchFamily="34" charset="0"/>
                <a:cs typeface="Arial" panose="020B0604020202020204" pitchFamily="34" charset="0"/>
              </a:rPr>
              <a:t> θεώρηση των χρόνων (PERT, Programme </a:t>
            </a:r>
            <a:r>
              <a:rPr lang="el-GR" dirty="0" err="1">
                <a:latin typeface="Arial Narrow" panose="020B0606020202030204" pitchFamily="34" charset="0"/>
                <a:cs typeface="Arial" panose="020B0604020202020204" pitchFamily="34" charset="0"/>
              </a:rPr>
              <a:t>Evaluation</a:t>
            </a:r>
            <a:r>
              <a:rPr lang="el-GR" dirty="0">
                <a:latin typeface="Arial Narrow" panose="020B0606020202030204" pitchFamily="34" charset="0"/>
                <a:cs typeface="Arial" panose="020B0604020202020204" pitchFamily="34" charset="0"/>
              </a:rPr>
              <a:t> and Review </a:t>
            </a:r>
            <a:r>
              <a:rPr lang="el-GR" dirty="0" err="1">
                <a:latin typeface="Arial Narrow" panose="020B0606020202030204" pitchFamily="34" charset="0"/>
                <a:cs typeface="Arial" panose="020B0604020202020204" pitchFamily="34" charset="0"/>
              </a:rPr>
              <a:t>Technique</a:t>
            </a:r>
            <a:r>
              <a:rPr lang="el-GR" dirty="0">
                <a:latin typeface="Arial Narrow" panose="020B0606020202030204" pitchFamily="34" charset="0"/>
                <a:cs typeface="Arial" panose="020B0604020202020204" pitchFamily="34" charset="0"/>
              </a:rPr>
              <a:t>)</a:t>
            </a:r>
            <a:endParaRPr lang="en-US" dirty="0">
              <a:latin typeface="Arial Narrow" panose="020B0606020202030204" pitchFamily="34" charset="0"/>
              <a:cs typeface="Arial" panose="020B0604020202020204" pitchFamily="34" charset="0"/>
            </a:endParaRPr>
          </a:p>
          <a:p>
            <a:pPr marL="0" lvl="0" indent="0" algn="just">
              <a:buNone/>
            </a:pPr>
            <a:r>
              <a:rPr lang="el-GR" dirty="0">
                <a:latin typeface="Arial Narrow" panose="020B0606020202030204" pitchFamily="34" charset="0"/>
                <a:cs typeface="Arial" panose="020B0604020202020204" pitchFamily="34" charset="0"/>
              </a:rPr>
              <a:t>Μέθοδος των κατά κόμβο προσανατολισμένων δικτυωτών γραφημάτων (MPM, </a:t>
            </a:r>
            <a:r>
              <a:rPr lang="el-GR" dirty="0" err="1">
                <a:latin typeface="Arial Narrow" panose="020B0606020202030204" pitchFamily="34" charset="0"/>
                <a:cs typeface="Arial" panose="020B0604020202020204" pitchFamily="34" charset="0"/>
              </a:rPr>
              <a:t>Metra</a:t>
            </a:r>
            <a:r>
              <a:rPr lang="el-GR" dirty="0">
                <a:latin typeface="Arial Narrow" panose="020B0606020202030204" pitchFamily="34" charset="0"/>
                <a:cs typeface="Arial" panose="020B0604020202020204" pitchFamily="34" charset="0"/>
              </a:rPr>
              <a:t> </a:t>
            </a:r>
            <a:r>
              <a:rPr lang="el-GR" dirty="0" err="1">
                <a:latin typeface="Arial Narrow" panose="020B0606020202030204" pitchFamily="34" charset="0"/>
                <a:cs typeface="Arial" panose="020B0604020202020204" pitchFamily="34" charset="0"/>
              </a:rPr>
              <a:t>Potential</a:t>
            </a:r>
            <a:r>
              <a:rPr lang="el-GR" dirty="0">
                <a:latin typeface="Arial Narrow" panose="020B0606020202030204" pitchFamily="34" charset="0"/>
                <a:cs typeface="Arial" panose="020B0604020202020204" pitchFamily="34" charset="0"/>
              </a:rPr>
              <a:t> </a:t>
            </a:r>
            <a:r>
              <a:rPr lang="el-GR" dirty="0" err="1">
                <a:latin typeface="Arial Narrow" panose="020B0606020202030204" pitchFamily="34" charset="0"/>
                <a:cs typeface="Arial" panose="020B0604020202020204" pitchFamily="34" charset="0"/>
              </a:rPr>
              <a:t>Method</a:t>
            </a:r>
            <a:r>
              <a:rPr lang="el-GR" dirty="0">
                <a:latin typeface="Arial Narrow" panose="020B0606020202030204" pitchFamily="34" charset="0"/>
                <a:cs typeface="Arial" panose="020B0604020202020204" pitchFamily="34" charset="0"/>
              </a:rPr>
              <a:t> ή PDM, </a:t>
            </a:r>
            <a:r>
              <a:rPr lang="el-GR" dirty="0" err="1">
                <a:latin typeface="Arial Narrow" panose="020B0606020202030204" pitchFamily="34" charset="0"/>
                <a:cs typeface="Arial" panose="020B0604020202020204" pitchFamily="34" charset="0"/>
              </a:rPr>
              <a:t>Precedence</a:t>
            </a:r>
            <a:r>
              <a:rPr lang="el-GR" dirty="0">
                <a:latin typeface="Arial Narrow" panose="020B0606020202030204" pitchFamily="34" charset="0"/>
                <a:cs typeface="Arial" panose="020B0604020202020204" pitchFamily="34" charset="0"/>
              </a:rPr>
              <a:t> </a:t>
            </a:r>
            <a:r>
              <a:rPr lang="el-GR" dirty="0" err="1">
                <a:latin typeface="Arial Narrow" panose="020B0606020202030204" pitchFamily="34" charset="0"/>
                <a:cs typeface="Arial" panose="020B0604020202020204" pitchFamily="34" charset="0"/>
              </a:rPr>
              <a:t>Diagram</a:t>
            </a:r>
            <a:r>
              <a:rPr lang="el-GR" dirty="0">
                <a:latin typeface="Arial Narrow" panose="020B0606020202030204" pitchFamily="34" charset="0"/>
                <a:cs typeface="Arial" panose="020B0604020202020204" pitchFamily="34" charset="0"/>
              </a:rPr>
              <a:t> </a:t>
            </a:r>
            <a:r>
              <a:rPr lang="el-GR" dirty="0" err="1">
                <a:latin typeface="Arial Narrow" panose="020B0606020202030204" pitchFamily="34" charset="0"/>
                <a:cs typeface="Arial" panose="020B0604020202020204" pitchFamily="34" charset="0"/>
              </a:rPr>
              <a:t>Method</a:t>
            </a:r>
            <a:r>
              <a:rPr lang="el-GR" dirty="0">
                <a:latin typeface="Arial Narrow" panose="020B0606020202030204" pitchFamily="34" charset="0"/>
                <a:cs typeface="Arial" panose="020B0604020202020204" pitchFamily="34" charset="0"/>
              </a:rPr>
              <a:t>)</a:t>
            </a:r>
            <a:endParaRPr lang="en-US" dirty="0">
              <a:latin typeface="Arial Narrow" panose="020B0606020202030204" pitchFamily="34" charset="0"/>
              <a:cs typeface="Arial" panose="020B0604020202020204" pitchFamily="34" charset="0"/>
            </a:endParaRPr>
          </a:p>
          <a:p>
            <a:pPr marL="0" indent="0" algn="just">
              <a:buNone/>
            </a:pPr>
            <a:r>
              <a:rPr lang="el-GR" dirty="0">
                <a:latin typeface="Arial Narrow" panose="020B0606020202030204" pitchFamily="34" charset="0"/>
                <a:cs typeface="Arial" panose="020B0604020202020204" pitchFamily="34" charset="0"/>
              </a:rPr>
              <a:t> </a:t>
            </a:r>
            <a:endParaRPr lang="en-US" dirty="0">
              <a:latin typeface="Arial Narrow" panose="020B0606020202030204" pitchFamily="34" charset="0"/>
              <a:cs typeface="Arial" panose="020B0604020202020204" pitchFamily="34" charset="0"/>
            </a:endParaRPr>
          </a:p>
          <a:p>
            <a:pPr marL="0" indent="0" algn="just">
              <a:buNone/>
            </a:pPr>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5</a:t>
            </a:fld>
            <a:endParaRPr lang="en-US"/>
          </a:p>
        </p:txBody>
      </p:sp>
    </p:spTree>
    <p:extLst>
      <p:ext uri="{BB962C8B-B14F-4D97-AF65-F5344CB8AC3E}">
        <p14:creationId xmlns:p14="http://schemas.microsoft.com/office/powerpoint/2010/main" val="13963430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b="1" u="sng" dirty="0">
                <a:latin typeface="Arial Narrow" panose="020B0606020202030204" pitchFamily="34" charset="0"/>
                <a:cs typeface="Arial" panose="020B0604020202020204" pitchFamily="34" charset="0"/>
              </a:rPr>
              <a:t>Στάδια Εφαρμογής Δικτυωτής Ανάλυσης</a:t>
            </a:r>
            <a:br>
              <a:rPr lang="en-US" b="1" u="sng" dirty="0">
                <a:latin typeface="Arial Narrow" panose="020B0606020202030204" pitchFamily="34" charset="0"/>
                <a:cs typeface="Arial" panose="020B0604020202020204" pitchFamily="34" charset="0"/>
              </a:rPr>
            </a:br>
            <a:endParaRPr lang="en-US" dirty="0">
              <a:latin typeface="Arial Narrow" panose="020B0606020202030204" pitchFamily="34" charset="0"/>
              <a:cs typeface="Arial" panose="020B0604020202020204" pitchFamily="34" charset="0"/>
            </a:endParaRPr>
          </a:p>
        </p:txBody>
      </p:sp>
      <p:sp>
        <p:nvSpPr>
          <p:cNvPr id="5" name="Θέση περιεχομένου 4"/>
          <p:cNvSpPr>
            <a:spLocks noGrp="1"/>
          </p:cNvSpPr>
          <p:nvPr>
            <p:ph idx="1"/>
          </p:nvPr>
        </p:nvSpPr>
        <p:spPr/>
        <p:txBody>
          <a:bodyPr>
            <a:normAutofit fontScale="92500"/>
          </a:bodyPr>
          <a:lstStyle/>
          <a:p>
            <a:pPr marL="457200" lvl="0" indent="-457200" algn="just">
              <a:buFont typeface="+mj-lt"/>
              <a:buAutoNum type="arabicPeriod"/>
            </a:pPr>
            <a:r>
              <a:rPr lang="el-GR" dirty="0">
                <a:latin typeface="Arial Narrow" panose="020B0606020202030204" pitchFamily="34" charset="0"/>
                <a:cs typeface="Arial" panose="020B0604020202020204" pitchFamily="34" charset="0"/>
              </a:rPr>
              <a:t>Ανάλυση έργου σε δραστηριότητες</a:t>
            </a:r>
            <a:endParaRPr lang="en-US" dirty="0">
              <a:latin typeface="Arial Narrow" panose="020B0606020202030204" pitchFamily="34" charset="0"/>
              <a:cs typeface="Arial" panose="020B0604020202020204" pitchFamily="34" charset="0"/>
            </a:endParaRPr>
          </a:p>
          <a:p>
            <a:pPr marL="457200" lvl="0" indent="-457200" algn="just">
              <a:buFont typeface="+mj-lt"/>
              <a:buAutoNum type="arabicPeriod"/>
            </a:pPr>
            <a:r>
              <a:rPr lang="el-GR" dirty="0">
                <a:latin typeface="Arial Narrow" panose="020B0606020202030204" pitchFamily="34" charset="0"/>
                <a:cs typeface="Arial" panose="020B0604020202020204" pitchFamily="34" charset="0"/>
              </a:rPr>
              <a:t>Καθορισμός σχέσεων αλληλουχίας μεταξύ δραστηριοτήτων</a:t>
            </a:r>
            <a:endParaRPr lang="en-US" dirty="0">
              <a:latin typeface="Arial Narrow" panose="020B0606020202030204" pitchFamily="34" charset="0"/>
              <a:cs typeface="Arial" panose="020B0604020202020204" pitchFamily="34" charset="0"/>
            </a:endParaRPr>
          </a:p>
          <a:p>
            <a:pPr marL="457200" lvl="0" indent="-457200" algn="just">
              <a:buFont typeface="+mj-lt"/>
              <a:buAutoNum type="arabicPeriod"/>
            </a:pPr>
            <a:r>
              <a:rPr lang="el-GR" dirty="0">
                <a:latin typeface="Arial Narrow" panose="020B0606020202030204" pitchFamily="34" charset="0"/>
                <a:cs typeface="Arial" panose="020B0604020202020204" pitchFamily="34" charset="0"/>
              </a:rPr>
              <a:t>Προσδιορισμός μεθόδου εκτέλεσης δραστηριότητας</a:t>
            </a:r>
            <a:endParaRPr lang="en-US" dirty="0">
              <a:latin typeface="Arial Narrow" panose="020B0606020202030204" pitchFamily="34" charset="0"/>
              <a:cs typeface="Arial" panose="020B0604020202020204" pitchFamily="34" charset="0"/>
            </a:endParaRPr>
          </a:p>
          <a:p>
            <a:pPr marL="457200" lvl="0" indent="-457200" algn="just">
              <a:buFont typeface="+mj-lt"/>
              <a:buAutoNum type="arabicPeriod"/>
            </a:pPr>
            <a:r>
              <a:rPr lang="el-GR" dirty="0">
                <a:latin typeface="Arial Narrow" panose="020B0606020202030204" pitchFamily="34" charset="0"/>
                <a:cs typeface="Arial" panose="020B0604020202020204" pitchFamily="34" charset="0"/>
              </a:rPr>
              <a:t>Εκτίμηση χρονικής διάρκειας-κόστους δραστηριότητας</a:t>
            </a:r>
            <a:endParaRPr lang="en-US" dirty="0">
              <a:latin typeface="Arial Narrow" panose="020B0606020202030204" pitchFamily="34" charset="0"/>
              <a:cs typeface="Arial" panose="020B0604020202020204" pitchFamily="34" charset="0"/>
            </a:endParaRPr>
          </a:p>
          <a:p>
            <a:pPr marL="457200" lvl="0" indent="-457200" algn="just">
              <a:buFont typeface="+mj-lt"/>
              <a:buAutoNum type="arabicPeriod"/>
            </a:pPr>
            <a:r>
              <a:rPr lang="el-GR" dirty="0">
                <a:latin typeface="Arial Narrow" panose="020B0606020202030204" pitchFamily="34" charset="0"/>
                <a:cs typeface="Arial" panose="020B0604020202020204" pitchFamily="34" charset="0"/>
              </a:rPr>
              <a:t>Σχεδίαση δικτύου ανάλογα με τη μέθοδο δικτυωτής ανάλυσης που έχει επιλεγεί</a:t>
            </a:r>
            <a:endParaRPr lang="en-US" dirty="0">
              <a:latin typeface="Arial Narrow" panose="020B0606020202030204" pitchFamily="34" charset="0"/>
              <a:cs typeface="Arial" panose="020B0604020202020204" pitchFamily="34" charset="0"/>
            </a:endParaRPr>
          </a:p>
          <a:p>
            <a:pPr marL="457200" lvl="0" indent="-457200" algn="just">
              <a:buFont typeface="+mj-lt"/>
              <a:buAutoNum type="arabicPeriod"/>
            </a:pPr>
            <a:r>
              <a:rPr lang="el-GR" dirty="0">
                <a:latin typeface="Arial Narrow" panose="020B0606020202030204" pitchFamily="34" charset="0"/>
                <a:cs typeface="Arial" panose="020B0604020202020204" pitchFamily="34" charset="0"/>
              </a:rPr>
              <a:t>Επίλυση του δικτύου</a:t>
            </a:r>
            <a:endParaRPr lang="en-US" dirty="0">
              <a:latin typeface="Arial Narrow" panose="020B0606020202030204" pitchFamily="34" charset="0"/>
              <a:cs typeface="Arial" panose="020B0604020202020204" pitchFamily="34" charset="0"/>
            </a:endParaRPr>
          </a:p>
          <a:p>
            <a:pPr marL="457200" lvl="0" indent="-457200" algn="just">
              <a:buFont typeface="+mj-lt"/>
              <a:buAutoNum type="arabicPeriod"/>
            </a:pPr>
            <a:r>
              <a:rPr lang="el-GR" dirty="0">
                <a:latin typeface="Arial Narrow" panose="020B0606020202030204" pitchFamily="34" charset="0"/>
                <a:cs typeface="Arial" panose="020B0604020202020204" pitchFamily="34" charset="0"/>
              </a:rPr>
              <a:t>Κατάρτιση διαγράμματος </a:t>
            </a:r>
            <a:r>
              <a:rPr lang="el-GR" dirty="0" err="1">
                <a:latin typeface="Arial Narrow" panose="020B0606020202030204" pitchFamily="34" charset="0"/>
                <a:cs typeface="Arial" panose="020B0604020202020204" pitchFamily="34" charset="0"/>
              </a:rPr>
              <a:t>Gantt</a:t>
            </a:r>
            <a:endParaRPr lang="en-US" dirty="0">
              <a:latin typeface="Arial Narrow" panose="020B0606020202030204" pitchFamily="34" charset="0"/>
              <a:cs typeface="Arial" panose="020B0604020202020204" pitchFamily="34" charset="0"/>
            </a:endParaRPr>
          </a:p>
          <a:p>
            <a:pPr marL="457200" lvl="0" indent="-457200" algn="just">
              <a:buFont typeface="+mj-lt"/>
              <a:buAutoNum type="arabicPeriod"/>
            </a:pPr>
            <a:r>
              <a:rPr lang="el-GR" dirty="0">
                <a:latin typeface="Arial Narrow" panose="020B0606020202030204" pitchFamily="34" charset="0"/>
                <a:cs typeface="Arial" panose="020B0604020202020204" pitchFamily="34" charset="0"/>
              </a:rPr>
              <a:t>Εκτίμηση κόστους έργου και κατασκευή της καμπύλης προόδου</a:t>
            </a:r>
            <a:endParaRPr lang="en-US" dirty="0">
              <a:latin typeface="Arial Narrow" panose="020B0606020202030204" pitchFamily="34" charset="0"/>
              <a:cs typeface="Arial" panose="020B0604020202020204" pitchFamily="34" charset="0"/>
            </a:endParaRPr>
          </a:p>
          <a:p>
            <a:pPr marL="0" indent="0" algn="just">
              <a:buNone/>
            </a:pPr>
            <a:r>
              <a:rPr lang="el-GR" dirty="0">
                <a:latin typeface="Arial Narrow" panose="020B0606020202030204" pitchFamily="34" charset="0"/>
                <a:cs typeface="Arial" panose="020B0604020202020204" pitchFamily="34" charset="0"/>
              </a:rPr>
              <a:t> </a:t>
            </a:r>
            <a:endParaRPr lang="en-US" dirty="0">
              <a:latin typeface="Arial Narrow" panose="020B0606020202030204" pitchFamily="34" charset="0"/>
              <a:cs typeface="Arial" panose="020B0604020202020204" pitchFamily="34" charset="0"/>
            </a:endParaRPr>
          </a:p>
          <a:p>
            <a:pPr marL="0" indent="0" algn="just">
              <a:buNone/>
            </a:pPr>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6</a:t>
            </a:fld>
            <a:endParaRPr lang="en-US"/>
          </a:p>
        </p:txBody>
      </p:sp>
    </p:spTree>
    <p:extLst>
      <p:ext uri="{BB962C8B-B14F-4D97-AF65-F5344CB8AC3E}">
        <p14:creationId xmlns:p14="http://schemas.microsoft.com/office/powerpoint/2010/main" val="40345658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38198" y="136525"/>
            <a:ext cx="10961961" cy="1348259"/>
          </a:xfrm>
        </p:spPr>
        <p:txBody>
          <a:bodyPr>
            <a:noAutofit/>
          </a:bodyPr>
          <a:lstStyle/>
          <a:p>
            <a:pPr algn="ctr"/>
            <a:r>
              <a:rPr lang="el-GR" sz="2400" b="1" u="sng" dirty="0">
                <a:latin typeface="Arial Narrow" panose="020B0606020202030204" pitchFamily="34" charset="0"/>
                <a:cs typeface="Arial" panose="020B0604020202020204" pitchFamily="34" charset="0"/>
              </a:rPr>
              <a:t>Μέθοδος CPM</a:t>
            </a:r>
            <a:br>
              <a:rPr lang="el-GR" sz="2400" b="1" u="sng" dirty="0">
                <a:latin typeface="Arial Narrow" panose="020B0606020202030204" pitchFamily="34" charset="0"/>
                <a:cs typeface="Arial" panose="020B0604020202020204" pitchFamily="34" charset="0"/>
              </a:rPr>
            </a:br>
            <a:br>
              <a:rPr lang="en-US" sz="2400" b="1" u="sng" dirty="0">
                <a:latin typeface="Arial Narrow" panose="020B0606020202030204" pitchFamily="34" charset="0"/>
                <a:cs typeface="Arial" panose="020B0604020202020204" pitchFamily="34" charset="0"/>
              </a:rPr>
            </a:br>
            <a:r>
              <a:rPr lang="el-GR" sz="2400" b="1" u="sng" dirty="0">
                <a:latin typeface="Arial Narrow" panose="020B0606020202030204" pitchFamily="34" charset="0"/>
                <a:cs typeface="Arial" panose="020B0604020202020204" pitchFamily="34" charset="0"/>
              </a:rPr>
              <a:t>Κανόνες Σχεδίασης Δικτύου CPM</a:t>
            </a:r>
            <a:br>
              <a:rPr lang="en-US" sz="2400" b="1" u="sng" dirty="0">
                <a:latin typeface="Arial Narrow" panose="020B0606020202030204" pitchFamily="34" charset="0"/>
                <a:cs typeface="Arial" panose="020B0604020202020204" pitchFamily="34" charset="0"/>
              </a:rPr>
            </a:br>
            <a:endParaRPr lang="en-US" sz="2400" dirty="0">
              <a:latin typeface="Arial Narrow" panose="020B0606020202030204" pitchFamily="34" charset="0"/>
              <a:cs typeface="Arial" panose="020B0604020202020204" pitchFamily="34" charset="0"/>
            </a:endParaRPr>
          </a:p>
        </p:txBody>
      </p:sp>
      <p:sp>
        <p:nvSpPr>
          <p:cNvPr id="5" name="Θέση περιεχομένου 4"/>
          <p:cNvSpPr>
            <a:spLocks noGrp="1"/>
          </p:cNvSpPr>
          <p:nvPr>
            <p:ph idx="1"/>
          </p:nvPr>
        </p:nvSpPr>
        <p:spPr>
          <a:xfrm>
            <a:off x="381000" y="1556792"/>
            <a:ext cx="11419160" cy="4620171"/>
          </a:xfrm>
        </p:spPr>
        <p:txBody>
          <a:bodyPr>
            <a:normAutofit fontScale="92500" lnSpcReduction="20000"/>
          </a:bodyPr>
          <a:lstStyle/>
          <a:p>
            <a:pPr lvl="0"/>
            <a:r>
              <a:rPr lang="el-GR" dirty="0">
                <a:latin typeface="Arial Narrow" panose="020B0606020202030204" pitchFamily="34" charset="0"/>
                <a:cs typeface="Arial" panose="020B0604020202020204" pitchFamily="34" charset="0"/>
              </a:rPr>
              <a:t>Οι κόμβοι αναπαριστούν γεγονότα και τα βέλη δραστηριότητες</a:t>
            </a:r>
            <a:endParaRPr lang="en-US" dirty="0">
              <a:latin typeface="Arial Narrow" panose="020B0606020202030204" pitchFamily="34" charset="0"/>
              <a:cs typeface="Arial" panose="020B0604020202020204" pitchFamily="34" charset="0"/>
            </a:endParaRPr>
          </a:p>
          <a:p>
            <a:pPr lvl="0"/>
            <a:r>
              <a:rPr lang="el-GR" dirty="0">
                <a:latin typeface="Arial Narrow" panose="020B0606020202030204" pitchFamily="34" charset="0"/>
                <a:cs typeface="Arial" panose="020B0604020202020204" pitchFamily="34" charset="0"/>
              </a:rPr>
              <a:t>Το μήκος ενός βέλους και το σχήμα ενός κόμβου δεν αντιστοιχούν σε κάποιο φυσικό μέγεθος</a:t>
            </a:r>
            <a:endParaRPr lang="en-US" dirty="0">
              <a:latin typeface="Arial Narrow" panose="020B0606020202030204" pitchFamily="34" charset="0"/>
              <a:cs typeface="Arial" panose="020B0604020202020204" pitchFamily="34" charset="0"/>
            </a:endParaRPr>
          </a:p>
          <a:p>
            <a:pPr lvl="0"/>
            <a:r>
              <a:rPr lang="el-GR" dirty="0">
                <a:latin typeface="Arial Narrow" panose="020B0606020202030204" pitchFamily="34" charset="0"/>
                <a:cs typeface="Arial" panose="020B0604020202020204" pitchFamily="34" charset="0"/>
              </a:rPr>
              <a:t>Το δίκτυο έχει «ροή» από αριστερά (αρχικός κόμβος) προς τα δεξιά (τερματικός κόμβος) αλλά μπορεί να σχεδιαστεί και από τις δύο κατευθύνσεις</a:t>
            </a:r>
            <a:endParaRPr lang="en-US" dirty="0">
              <a:latin typeface="Arial Narrow" panose="020B0606020202030204" pitchFamily="34" charset="0"/>
              <a:cs typeface="Arial" panose="020B0604020202020204" pitchFamily="34" charset="0"/>
            </a:endParaRPr>
          </a:p>
          <a:p>
            <a:pPr lvl="0"/>
            <a:r>
              <a:rPr lang="el-GR" dirty="0">
                <a:latin typeface="Arial Narrow" panose="020B0606020202030204" pitchFamily="34" charset="0"/>
                <a:cs typeface="Arial" panose="020B0604020202020204" pitchFamily="34" charset="0"/>
              </a:rPr>
              <a:t>Κάθε δραστηριότητα έχει αρχή και τέλος.</a:t>
            </a:r>
            <a:endParaRPr lang="en-US" dirty="0">
              <a:latin typeface="Arial Narrow" panose="020B0606020202030204" pitchFamily="34" charset="0"/>
              <a:cs typeface="Arial" panose="020B0604020202020204" pitchFamily="34" charset="0"/>
            </a:endParaRPr>
          </a:p>
          <a:p>
            <a:pPr lvl="0"/>
            <a:r>
              <a:rPr lang="el-GR" dirty="0">
                <a:latin typeface="Arial Narrow" panose="020B0606020202030204" pitchFamily="34" charset="0"/>
                <a:cs typeface="Arial" panose="020B0604020202020204" pitchFamily="34" charset="0"/>
              </a:rPr>
              <a:t>Μεταξύ δύο γεγονότων μπορεί να υπάρχει μόνο μία δραστηριότητα</a:t>
            </a:r>
            <a:endParaRPr lang="en-US" dirty="0">
              <a:latin typeface="Arial Narrow" panose="020B0606020202030204" pitchFamily="34" charset="0"/>
              <a:cs typeface="Arial" panose="020B0604020202020204" pitchFamily="34" charset="0"/>
            </a:endParaRPr>
          </a:p>
          <a:p>
            <a:pPr lvl="0"/>
            <a:r>
              <a:rPr lang="el-GR" dirty="0">
                <a:latin typeface="Arial Narrow" panose="020B0606020202030204" pitchFamily="34" charset="0"/>
                <a:cs typeface="Arial" panose="020B0604020202020204" pitchFamily="34" charset="0"/>
              </a:rPr>
              <a:t>Μια δραστηριότητα Α προηγείται μίας δραστηριότητας Β όταν ο κόμβος τέλους της Α αποτελεί κόμβο αρχής της Β.</a:t>
            </a:r>
            <a:endParaRPr lang="en-US" dirty="0">
              <a:latin typeface="Arial Narrow" panose="020B0606020202030204" pitchFamily="34" charset="0"/>
              <a:cs typeface="Arial" panose="020B0604020202020204" pitchFamily="34" charset="0"/>
            </a:endParaRPr>
          </a:p>
          <a:p>
            <a:pPr lvl="0"/>
            <a:r>
              <a:rPr lang="el-GR" dirty="0">
                <a:latin typeface="Arial Narrow" panose="020B0606020202030204" pitchFamily="34" charset="0"/>
                <a:cs typeface="Arial" panose="020B0604020202020204" pitchFamily="34" charset="0"/>
              </a:rPr>
              <a:t>Μια δραστηριότητα ξεκινά μόνο όταν τελειώσουν οι δραστηριότητες που προηγούνται</a:t>
            </a:r>
            <a:endParaRPr lang="en-US" dirty="0">
              <a:latin typeface="Arial Narrow" panose="020B0606020202030204" pitchFamily="34" charset="0"/>
              <a:cs typeface="Arial" panose="020B0604020202020204" pitchFamily="34" charset="0"/>
            </a:endParaRPr>
          </a:p>
          <a:p>
            <a:pPr lvl="0"/>
            <a:r>
              <a:rPr lang="el-GR" dirty="0">
                <a:latin typeface="Arial Narrow" panose="020B0606020202030204" pitchFamily="34" charset="0"/>
                <a:cs typeface="Arial" panose="020B0604020202020204" pitchFamily="34" charset="0"/>
              </a:rPr>
              <a:t>Δεν επιτρέπονται κλειστοί βρόχοι</a:t>
            </a:r>
            <a:endParaRPr lang="en-US" dirty="0">
              <a:latin typeface="Arial Narrow" panose="020B0606020202030204" pitchFamily="34" charset="0"/>
              <a:cs typeface="Arial" panose="020B0604020202020204" pitchFamily="34" charset="0"/>
            </a:endParaRPr>
          </a:p>
          <a:p>
            <a:r>
              <a:rPr lang="el-GR" dirty="0">
                <a:latin typeface="Arial Narrow" panose="020B0606020202030204" pitchFamily="34" charset="0"/>
                <a:cs typeface="Arial" panose="020B0604020202020204" pitchFamily="34" charset="0"/>
              </a:rPr>
              <a:t>Δεν επιτρέπονται δραστηριότητες χωρίς επόμενη (εκτός από την τελευταία δραστηριότητα)</a:t>
            </a:r>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7</a:t>
            </a:fld>
            <a:endParaRPr lang="en-US"/>
          </a:p>
        </p:txBody>
      </p:sp>
    </p:spTree>
    <p:extLst>
      <p:ext uri="{BB962C8B-B14F-4D97-AF65-F5344CB8AC3E}">
        <p14:creationId xmlns:p14="http://schemas.microsoft.com/office/powerpoint/2010/main" val="32463946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p:cNvSpPr>
            <a:spLocks noGrp="1"/>
          </p:cNvSpPr>
          <p:nvPr>
            <p:ph idx="1"/>
          </p:nvPr>
        </p:nvSpPr>
        <p:spPr>
          <a:xfrm>
            <a:off x="381000" y="332656"/>
            <a:ext cx="11419160" cy="5844307"/>
          </a:xfrm>
        </p:spPr>
        <p:txBody>
          <a:bodyPr>
            <a:normAutofit/>
          </a:bodyPr>
          <a:lstStyle/>
          <a:p>
            <a:pPr lvl="0" algn="just"/>
            <a:r>
              <a:rPr lang="el-GR" dirty="0">
                <a:latin typeface="Arial Narrow" panose="020B0606020202030204" pitchFamily="34" charset="0"/>
                <a:cs typeface="Arial" panose="020B0604020202020204" pitchFamily="34" charset="0"/>
              </a:rPr>
              <a:t>Δεν επιτρέπονται ανεξάρτητα γεγονότα (που δεν συνδέονται με κάποια δραστηριότητα)</a:t>
            </a:r>
            <a:endParaRPr lang="en-US" dirty="0">
              <a:latin typeface="Arial Narrow" panose="020B0606020202030204" pitchFamily="34" charset="0"/>
              <a:cs typeface="Arial" panose="020B0604020202020204" pitchFamily="34" charset="0"/>
            </a:endParaRPr>
          </a:p>
          <a:p>
            <a:pPr lvl="0" algn="just"/>
            <a:r>
              <a:rPr lang="el-GR" dirty="0">
                <a:latin typeface="Arial Narrow" panose="020B0606020202030204" pitchFamily="34" charset="0"/>
                <a:cs typeface="Arial" panose="020B0604020202020204" pitchFamily="34" charset="0"/>
              </a:rPr>
              <a:t>Σε κάθε δίκτυο υπάρχει μόνο ένα γεγονός αρχής και μόνο ένα τέλους</a:t>
            </a:r>
            <a:endParaRPr lang="en-US" dirty="0">
              <a:latin typeface="Arial Narrow" panose="020B0606020202030204" pitchFamily="34" charset="0"/>
              <a:cs typeface="Arial" panose="020B0604020202020204" pitchFamily="34" charset="0"/>
            </a:endParaRPr>
          </a:p>
          <a:p>
            <a:pPr lvl="0" algn="just"/>
            <a:r>
              <a:rPr lang="el-GR" dirty="0">
                <a:latin typeface="Arial Narrow" panose="020B0606020202030204" pitchFamily="34" charset="0"/>
                <a:cs typeface="Arial" panose="020B0604020202020204" pitchFamily="34" charset="0"/>
              </a:rPr>
              <a:t>Οι συμβολισμοί γεγονότων και δραστηριοτήτων είναι μοναδικοί σε κάθε γράφημα</a:t>
            </a:r>
            <a:endParaRPr lang="en-US" dirty="0">
              <a:latin typeface="Arial Narrow" panose="020B0606020202030204" pitchFamily="34" charset="0"/>
              <a:cs typeface="Arial" panose="020B0604020202020204" pitchFamily="34" charset="0"/>
            </a:endParaRPr>
          </a:p>
          <a:p>
            <a:pPr lvl="0" algn="just"/>
            <a:r>
              <a:rPr lang="el-GR" dirty="0">
                <a:latin typeface="Arial Narrow" panose="020B0606020202030204" pitchFamily="34" charset="0"/>
                <a:cs typeface="Arial" panose="020B0604020202020204" pitchFamily="34" charset="0"/>
              </a:rPr>
              <a:t>Επιτρέπεται η χρήση τεχνητών δραστηριοτήτων (δραστηριοτήτων αναμονής με διάρκεια αλλά χωρίς κόστος), οροσήμων και πλασματικών δραστηριοτήτων (χωρίς διάρκεια και κόστος)</a:t>
            </a:r>
            <a:endParaRPr lang="en-US" dirty="0">
              <a:latin typeface="Arial Narrow" panose="020B0606020202030204" pitchFamily="34" charset="0"/>
              <a:cs typeface="Arial" panose="020B0604020202020204" pitchFamily="34" charset="0"/>
            </a:endParaRPr>
          </a:p>
          <a:p>
            <a:pPr algn="just"/>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8</a:t>
            </a:fld>
            <a:endParaRPr lang="en-US"/>
          </a:p>
        </p:txBody>
      </p:sp>
    </p:spTree>
    <p:extLst>
      <p:ext uri="{BB962C8B-B14F-4D97-AF65-F5344CB8AC3E}">
        <p14:creationId xmlns:p14="http://schemas.microsoft.com/office/powerpoint/2010/main" val="1887502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2200" dirty="0">
                <a:latin typeface="Arial Narrow" panose="020B0606020202030204" pitchFamily="34" charset="0"/>
                <a:cs typeface="Arial" panose="020B0604020202020204" pitchFamily="34" charset="0"/>
              </a:rPr>
              <a:t>Οι πλασματικές δραστηριότητες απεικονίζονται με διακεκομμένα βέλη, έχουν μηδενική διάρκεια και δεν απαιτούν πόρους</a:t>
            </a:r>
            <a:r>
              <a:rPr lang="en-US" sz="2200" dirty="0">
                <a:latin typeface="Arial Narrow" panose="020B0606020202030204" pitchFamily="34" charset="0"/>
                <a:cs typeface="Arial" panose="020B0604020202020204" pitchFamily="34" charset="0"/>
              </a:rPr>
              <a:t> </a:t>
            </a:r>
            <a:r>
              <a:rPr lang="el-GR" sz="2200" dirty="0">
                <a:latin typeface="Arial Narrow" panose="020B0606020202030204" pitchFamily="34" charset="0"/>
                <a:cs typeface="Arial" panose="020B0604020202020204" pitchFamily="34" charset="0"/>
              </a:rPr>
              <a:t>μια χρησιμεύουν </a:t>
            </a:r>
            <a:r>
              <a:rPr lang="en-US" sz="2200" dirty="0">
                <a:latin typeface="Arial Narrow" panose="020B0606020202030204" pitchFamily="34" charset="0"/>
                <a:cs typeface="Arial" panose="020B0604020202020204" pitchFamily="34" charset="0"/>
              </a:rPr>
              <a:t>:</a:t>
            </a:r>
            <a:br>
              <a:rPr lang="en-US" sz="2200" dirty="0">
                <a:latin typeface="Arial Narrow" panose="020B0606020202030204" pitchFamily="34" charset="0"/>
                <a:cs typeface="Arial" panose="020B0604020202020204" pitchFamily="34" charset="0"/>
              </a:rPr>
            </a:br>
            <a:endParaRPr lang="el-GR" dirty="0">
              <a:latin typeface="Arial Narrow" panose="020B0606020202030204" pitchFamily="34" charset="0"/>
              <a:cs typeface="Arial" panose="020B0604020202020204" pitchFamily="34" charset="0"/>
            </a:endParaRPr>
          </a:p>
        </p:txBody>
      </p:sp>
      <p:sp>
        <p:nvSpPr>
          <p:cNvPr id="3" name="Θέση περιεχομένου 2"/>
          <p:cNvSpPr>
            <a:spLocks noGrp="1"/>
          </p:cNvSpPr>
          <p:nvPr>
            <p:ph idx="1"/>
          </p:nvPr>
        </p:nvSpPr>
        <p:spPr/>
        <p:txBody>
          <a:bodyPr>
            <a:normAutofit fontScale="85000" lnSpcReduction="20000"/>
          </a:bodyPr>
          <a:lstStyle/>
          <a:p>
            <a:pPr lvl="0" algn="just"/>
            <a:r>
              <a:rPr lang="el-GR" dirty="0">
                <a:latin typeface="Arial Narrow" panose="020B0606020202030204" pitchFamily="34" charset="0"/>
                <a:cs typeface="Arial" panose="020B0604020202020204" pitchFamily="34" charset="0"/>
              </a:rPr>
              <a:t>Για την απεικόνιση δραστηριοτήτων με κοινούς κόμβους αρχής και τέλους</a:t>
            </a:r>
            <a:endParaRPr lang="en-US" dirty="0">
              <a:latin typeface="Arial Narrow" panose="020B0606020202030204" pitchFamily="34" charset="0"/>
              <a:cs typeface="Arial" panose="020B0604020202020204" pitchFamily="34" charset="0"/>
            </a:endParaRPr>
          </a:p>
          <a:p>
            <a:pPr lvl="0" algn="just"/>
            <a:r>
              <a:rPr lang="el-GR" dirty="0">
                <a:latin typeface="Arial Narrow" panose="020B0606020202030204" pitchFamily="34" charset="0"/>
                <a:cs typeface="Arial" panose="020B0604020202020204" pitchFamily="34" charset="0"/>
              </a:rPr>
              <a:t>Για την απεικόνιση σύνθετων σχέσεων αλληλουχίας (π.χ. όταν η Α έπεται μόνο ενός μέρους της Β)</a:t>
            </a:r>
            <a:endParaRPr lang="en-US" dirty="0">
              <a:latin typeface="Arial Narrow" panose="020B0606020202030204" pitchFamily="34" charset="0"/>
              <a:cs typeface="Arial" panose="020B0604020202020204" pitchFamily="34" charset="0"/>
            </a:endParaRPr>
          </a:p>
          <a:p>
            <a:pPr lvl="0" algn="just"/>
            <a:r>
              <a:rPr lang="el-GR" dirty="0">
                <a:latin typeface="Arial Narrow" panose="020B0606020202030204" pitchFamily="34" charset="0"/>
                <a:cs typeface="Arial" panose="020B0604020202020204" pitchFamily="34" charset="0"/>
              </a:rPr>
              <a:t>Για την αποφυγή πολλών γεγονότων αρχής και τέλους.</a:t>
            </a:r>
            <a:endParaRPr lang="en-US" dirty="0">
              <a:latin typeface="Arial Narrow" panose="020B0606020202030204" pitchFamily="34" charset="0"/>
              <a:cs typeface="Arial" panose="020B0604020202020204" pitchFamily="34" charset="0"/>
            </a:endParaRPr>
          </a:p>
          <a:p>
            <a:pPr lvl="0" algn="just"/>
            <a:r>
              <a:rPr lang="el-GR" dirty="0">
                <a:latin typeface="Arial Narrow" panose="020B0606020202030204" pitchFamily="34" charset="0"/>
                <a:cs typeface="Arial" panose="020B0604020202020204" pitchFamily="34" charset="0"/>
              </a:rPr>
              <a:t>Στην περίπτωση που σε έναν κόμβο εισέρχεται μια δραστηριότητα που δεν προηγείται όλων των δραστηριοτήτων που εξέρχονται από αυτόν</a:t>
            </a:r>
            <a:endParaRPr lang="en-US" dirty="0">
              <a:latin typeface="Arial Narrow" panose="020B0606020202030204" pitchFamily="34" charset="0"/>
              <a:cs typeface="Arial" panose="020B0604020202020204" pitchFamily="34" charset="0"/>
            </a:endParaRPr>
          </a:p>
          <a:p>
            <a:pPr lvl="0" algn="just"/>
            <a:r>
              <a:rPr lang="el-GR" dirty="0">
                <a:latin typeface="Arial Narrow" panose="020B0606020202030204" pitchFamily="34" charset="0"/>
                <a:cs typeface="Arial" panose="020B0604020202020204" pitchFamily="34" charset="0"/>
              </a:rPr>
              <a:t>Στην περίπτωση ύπαρξης οροσήμου για την ολοκλήρωση μιας δραστηριότητας με κοινό κόμβο τέλους με άλλες δραστηριότητες</a:t>
            </a:r>
            <a:endParaRPr lang="en-US" dirty="0">
              <a:latin typeface="Arial Narrow" panose="020B0606020202030204" pitchFamily="34" charset="0"/>
              <a:cs typeface="Arial" panose="020B0604020202020204" pitchFamily="34" charset="0"/>
            </a:endParaRPr>
          </a:p>
          <a:p>
            <a:pPr lvl="0" algn="just"/>
            <a:r>
              <a:rPr lang="el-GR" dirty="0">
                <a:latin typeface="Arial Narrow" panose="020B0606020202030204" pitchFamily="34" charset="0"/>
                <a:cs typeface="Arial" panose="020B0604020202020204" pitchFamily="34" charset="0"/>
              </a:rPr>
              <a:t>Για την αποφυγή απεικόνισης περισσότερων σχέσεων αλληλουχίας από αυτές που υπάρχουν στην πραγματικότητα</a:t>
            </a:r>
            <a:endParaRPr lang="en-US" dirty="0">
              <a:latin typeface="Arial Narrow" panose="020B0606020202030204" pitchFamily="34" charset="0"/>
              <a:cs typeface="Arial" panose="020B0604020202020204" pitchFamily="34" charset="0"/>
            </a:endParaRPr>
          </a:p>
          <a:p>
            <a:pPr lvl="0" algn="just"/>
            <a:r>
              <a:rPr lang="el-GR" dirty="0">
                <a:latin typeface="Arial Narrow" panose="020B0606020202030204" pitchFamily="34" charset="0"/>
                <a:cs typeface="Arial" panose="020B0604020202020204" pitchFamily="34" charset="0"/>
              </a:rPr>
              <a:t>Για την απεικόνιση επαναληπτικών έργων που αποτελούνται από την ίδια αλληλουχία δραστηριοτήτων</a:t>
            </a:r>
            <a:endParaRPr lang="en-US" dirty="0">
              <a:latin typeface="Arial Narrow" panose="020B0606020202030204" pitchFamily="34" charset="0"/>
              <a:cs typeface="Arial" panose="020B0604020202020204" pitchFamily="34" charset="0"/>
            </a:endParaRPr>
          </a:p>
          <a:p>
            <a:endParaRPr lang="el-GR" dirty="0">
              <a:latin typeface="Arial Narrow" panose="020B0606020202030204" pitchFamily="34" charset="0"/>
              <a:cs typeface="Arial" panose="020B0604020202020204" pitchFamily="34" charset="0"/>
            </a:endParaRPr>
          </a:p>
        </p:txBody>
      </p:sp>
      <p:sp>
        <p:nvSpPr>
          <p:cNvPr id="4" name="Θέση υποσέλιδου 3"/>
          <p:cNvSpPr>
            <a:spLocks noGrp="1"/>
          </p:cNvSpPr>
          <p:nvPr>
            <p:ph type="ftr" sz="quarter" idx="11"/>
          </p:nvPr>
        </p:nvSpPr>
        <p:spPr/>
        <p:txBody>
          <a:bodyPr/>
          <a:lstStyle/>
          <a:p>
            <a:r>
              <a:rPr lang="el-GR"/>
              <a:t>Επιμέλεια Ύλης: Βίκυ Βάρδα</a:t>
            </a:r>
          </a:p>
        </p:txBody>
      </p:sp>
      <p:sp>
        <p:nvSpPr>
          <p:cNvPr id="5" name="Θέση αριθμού διαφάνειας 4"/>
          <p:cNvSpPr>
            <a:spLocks noGrp="1"/>
          </p:cNvSpPr>
          <p:nvPr>
            <p:ph type="sldNum" sz="quarter" idx="12"/>
          </p:nvPr>
        </p:nvSpPr>
        <p:spPr/>
        <p:txBody>
          <a:bodyPr/>
          <a:lstStyle/>
          <a:p>
            <a:fld id="{B13333A4-2EF1-4B79-B68C-AB20E66B4822}" type="slidenum">
              <a:rPr lang="el-GR" smtClean="0"/>
              <a:t>9</a:t>
            </a:fld>
            <a:endParaRPr lang="el-GR"/>
          </a:p>
        </p:txBody>
      </p:sp>
    </p:spTree>
    <p:extLst>
      <p:ext uri="{BB962C8B-B14F-4D97-AF65-F5344CB8AC3E}">
        <p14:creationId xmlns:p14="http://schemas.microsoft.com/office/powerpoint/2010/main" val="1399707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38200" y="365126"/>
            <a:ext cx="10082336" cy="752579"/>
          </a:xfrm>
        </p:spPr>
        <p:txBody>
          <a:bodyPr>
            <a:normAutofit fontScale="90000"/>
          </a:bodyPr>
          <a:lstStyle/>
          <a:p>
            <a:r>
              <a:rPr lang="el-GR" b="1" u="sng" dirty="0">
                <a:latin typeface="Arial Narrow" panose="020B0606020202030204" pitchFamily="34" charset="0"/>
                <a:cs typeface="Arial" panose="020B0604020202020204" pitchFamily="34" charset="0"/>
              </a:rPr>
              <a:t>Χρονικά Στοιχεία Έργου</a:t>
            </a:r>
            <a:br>
              <a:rPr lang="en-US" b="1" u="sng" dirty="0">
                <a:latin typeface="Arial Narrow" panose="020B0606020202030204" pitchFamily="34" charset="0"/>
                <a:cs typeface="Arial" panose="020B0604020202020204" pitchFamily="34" charset="0"/>
              </a:rPr>
            </a:br>
            <a:endParaRPr lang="en-US" dirty="0">
              <a:latin typeface="Arial Narrow" panose="020B0606020202030204" pitchFamily="34" charset="0"/>
              <a:cs typeface="Arial" panose="020B0604020202020204" pitchFamily="34" charset="0"/>
            </a:endParaRPr>
          </a:p>
        </p:txBody>
      </p:sp>
      <p:sp>
        <p:nvSpPr>
          <p:cNvPr id="5" name="Θέση περιεχομένου 4"/>
          <p:cNvSpPr>
            <a:spLocks noGrp="1"/>
          </p:cNvSpPr>
          <p:nvPr>
            <p:ph idx="1"/>
          </p:nvPr>
        </p:nvSpPr>
        <p:spPr>
          <a:xfrm>
            <a:off x="502196" y="840880"/>
            <a:ext cx="11187608" cy="5273916"/>
          </a:xfrm>
        </p:spPr>
        <p:txBody>
          <a:bodyPr>
            <a:normAutofit fontScale="62500" lnSpcReduction="20000"/>
          </a:bodyPr>
          <a:lstStyle/>
          <a:p>
            <a:pPr lvl="0">
              <a:lnSpc>
                <a:spcPct val="150000"/>
              </a:lnSpc>
            </a:pPr>
            <a:r>
              <a:rPr lang="el-GR" b="1" u="sng" dirty="0" err="1">
                <a:latin typeface="Arial Narrow" panose="020B0606020202030204" pitchFamily="34" charset="0"/>
                <a:cs typeface="Arial" panose="020B0604020202020204" pitchFamily="34" charset="0"/>
              </a:rPr>
              <a:t>Ενωρίτερος</a:t>
            </a:r>
            <a:r>
              <a:rPr lang="el-GR" b="1" u="sng" dirty="0">
                <a:latin typeface="Arial Narrow" panose="020B0606020202030204" pitchFamily="34" charset="0"/>
                <a:cs typeface="Arial" panose="020B0604020202020204" pitchFamily="34" charset="0"/>
              </a:rPr>
              <a:t> χρόνος έναρξης</a:t>
            </a:r>
            <a:r>
              <a:rPr lang="el-GR" u="sng" dirty="0">
                <a:latin typeface="Arial Narrow" panose="020B0606020202030204" pitchFamily="34" charset="0"/>
                <a:cs typeface="Arial" panose="020B0604020202020204" pitchFamily="34" charset="0"/>
              </a:rPr>
              <a:t> δραστηριότητας (</a:t>
            </a:r>
            <a:r>
              <a:rPr lang="el-GR" sz="2800" u="sng" dirty="0">
                <a:solidFill>
                  <a:srgbClr val="FF0000"/>
                </a:solidFill>
                <a:latin typeface="Arial Narrow" panose="020B0606020202030204" pitchFamily="34" charset="0"/>
                <a:cs typeface="Arial" panose="020B0604020202020204" pitchFamily="34" charset="0"/>
              </a:rPr>
              <a:t>ES</a:t>
            </a:r>
            <a:r>
              <a:rPr lang="el-GR" u="sng" dirty="0">
                <a:latin typeface="Arial Narrow" panose="020B0606020202030204" pitchFamily="34" charset="0"/>
                <a:cs typeface="Arial" panose="020B0604020202020204" pitchFamily="34" charset="0"/>
              </a:rPr>
              <a:t>Ω ή </a:t>
            </a:r>
            <a:r>
              <a:rPr lang="el-GR" u="sng" dirty="0" err="1">
                <a:latin typeface="Arial Narrow" panose="020B0606020202030204" pitchFamily="34" charset="0"/>
                <a:cs typeface="Arial" panose="020B0604020202020204" pitchFamily="34" charset="0"/>
              </a:rPr>
              <a:t>ESij</a:t>
            </a:r>
            <a:r>
              <a:rPr lang="el-GR" u="sng" dirty="0">
                <a:latin typeface="Arial Narrow" panose="020B0606020202030204" pitchFamily="34" charset="0"/>
                <a:cs typeface="Arial" panose="020B0604020202020204" pitchFamily="34" charset="0"/>
              </a:rPr>
              <a:t>): </a:t>
            </a:r>
            <a:r>
              <a:rPr lang="el-GR" dirty="0">
                <a:latin typeface="Arial Narrow" panose="020B0606020202030204" pitchFamily="34" charset="0"/>
                <a:cs typeface="Arial" panose="020B0604020202020204" pitchFamily="34" charset="0"/>
              </a:rPr>
              <a:t>o συντομότερος χρόνος που μπορεί να αρχίσει η εκτέλεση της δραστηριότητας. Προκύπτει από τον </a:t>
            </a:r>
            <a:r>
              <a:rPr lang="el-GR" dirty="0" err="1">
                <a:latin typeface="Arial Narrow" panose="020B0606020202030204" pitchFamily="34" charset="0"/>
                <a:cs typeface="Arial" panose="020B0604020202020204" pitchFamily="34" charset="0"/>
              </a:rPr>
              <a:t>ενωρίτερο</a:t>
            </a:r>
            <a:r>
              <a:rPr lang="el-GR" dirty="0">
                <a:latin typeface="Arial Narrow" panose="020B0606020202030204" pitchFamily="34" charset="0"/>
                <a:cs typeface="Arial" panose="020B0604020202020204" pitchFamily="34" charset="0"/>
              </a:rPr>
              <a:t> χρόνο του γεγονότος αρχής της </a:t>
            </a:r>
            <a:r>
              <a:rPr lang="el-GR" dirty="0" err="1">
                <a:latin typeface="Arial Narrow" panose="020B0606020202030204" pitchFamily="34" charset="0"/>
                <a:cs typeface="Arial" panose="020B0604020202020204" pitchFamily="34" charset="0"/>
              </a:rPr>
              <a:t>EFi</a:t>
            </a:r>
            <a:r>
              <a:rPr lang="el-GR" dirty="0">
                <a:latin typeface="Arial Narrow" panose="020B0606020202030204" pitchFamily="34" charset="0"/>
                <a:cs typeface="Arial" panose="020B0604020202020204" pitchFamily="34" charset="0"/>
              </a:rPr>
              <a:t>: </a:t>
            </a:r>
            <a:r>
              <a:rPr lang="el-GR" dirty="0" err="1">
                <a:latin typeface="Arial Narrow" panose="020B0606020202030204" pitchFamily="34" charset="0"/>
                <a:cs typeface="Arial" panose="020B0604020202020204" pitchFamily="34" charset="0"/>
              </a:rPr>
              <a:t>ESij</a:t>
            </a:r>
            <a:r>
              <a:rPr lang="el-GR" dirty="0">
                <a:latin typeface="Arial Narrow" panose="020B0606020202030204" pitchFamily="34" charset="0"/>
                <a:cs typeface="Arial" panose="020B0604020202020204" pitchFamily="34" charset="0"/>
              </a:rPr>
              <a:t>=</a:t>
            </a:r>
            <a:r>
              <a:rPr lang="el-GR" dirty="0" err="1">
                <a:latin typeface="Arial Narrow" panose="020B0606020202030204" pitchFamily="34" charset="0"/>
                <a:cs typeface="Arial" panose="020B0604020202020204" pitchFamily="34" charset="0"/>
              </a:rPr>
              <a:t>EFi</a:t>
            </a:r>
            <a:endParaRPr lang="en-US" dirty="0">
              <a:latin typeface="Arial Narrow" panose="020B0606020202030204" pitchFamily="34" charset="0"/>
              <a:cs typeface="Arial" panose="020B0604020202020204" pitchFamily="34" charset="0"/>
            </a:endParaRPr>
          </a:p>
          <a:p>
            <a:pPr lvl="0">
              <a:lnSpc>
                <a:spcPct val="150000"/>
              </a:lnSpc>
            </a:pPr>
            <a:r>
              <a:rPr lang="el-GR" b="1" u="sng" dirty="0">
                <a:latin typeface="Arial Narrow" panose="020B0606020202030204" pitchFamily="34" charset="0"/>
                <a:cs typeface="Arial" panose="020B0604020202020204" pitchFamily="34" charset="0"/>
              </a:rPr>
              <a:t>Βραδύτερος χρόνος πέρατος δραστηριότητας</a:t>
            </a:r>
            <a:r>
              <a:rPr lang="el-GR" u="sng" dirty="0">
                <a:latin typeface="Arial Narrow" panose="020B0606020202030204" pitchFamily="34" charset="0"/>
                <a:cs typeface="Arial" panose="020B0604020202020204" pitchFamily="34" charset="0"/>
              </a:rPr>
              <a:t> (</a:t>
            </a:r>
            <a:r>
              <a:rPr lang="el-GR" sz="2800" u="sng" dirty="0">
                <a:solidFill>
                  <a:srgbClr val="FF0000"/>
                </a:solidFill>
                <a:latin typeface="Arial Narrow" panose="020B0606020202030204" pitchFamily="34" charset="0"/>
                <a:cs typeface="Arial" panose="020B0604020202020204" pitchFamily="34" charset="0"/>
              </a:rPr>
              <a:t>LF</a:t>
            </a:r>
            <a:r>
              <a:rPr lang="el-GR" u="sng" dirty="0">
                <a:latin typeface="Arial Narrow" panose="020B0606020202030204" pitchFamily="34" charset="0"/>
                <a:cs typeface="Arial" panose="020B0604020202020204" pitchFamily="34" charset="0"/>
              </a:rPr>
              <a:t>Ω ή </a:t>
            </a:r>
            <a:r>
              <a:rPr lang="el-GR" u="sng" dirty="0" err="1">
                <a:latin typeface="Arial Narrow" panose="020B0606020202030204" pitchFamily="34" charset="0"/>
                <a:cs typeface="Arial" panose="020B0604020202020204" pitchFamily="34" charset="0"/>
              </a:rPr>
              <a:t>LFij</a:t>
            </a:r>
            <a:r>
              <a:rPr lang="el-GR" dirty="0">
                <a:latin typeface="Arial Narrow" panose="020B0606020202030204" pitchFamily="34" charset="0"/>
                <a:cs typeface="Arial" panose="020B0604020202020204" pitchFamily="34" charset="0"/>
              </a:rPr>
              <a:t>): ο βραδύτερος χρόνος που επιτρέπεται να περατωθεί η δραστηριότητα ώστε να μην παραταθεί η διάρκεια του έργου. Προκύπτει από το βραδύτερο χρόνο του γεγονότος πέρατός της </a:t>
            </a:r>
            <a:r>
              <a:rPr lang="el-GR" dirty="0" err="1">
                <a:latin typeface="Arial Narrow" panose="020B0606020202030204" pitchFamily="34" charset="0"/>
                <a:cs typeface="Arial" panose="020B0604020202020204" pitchFamily="34" charset="0"/>
              </a:rPr>
              <a:t>LFj</a:t>
            </a:r>
            <a:r>
              <a:rPr lang="el-GR" dirty="0">
                <a:latin typeface="Arial Narrow" panose="020B0606020202030204" pitchFamily="34" charset="0"/>
                <a:cs typeface="Arial" panose="020B0604020202020204" pitchFamily="34" charset="0"/>
              </a:rPr>
              <a:t>: </a:t>
            </a:r>
            <a:r>
              <a:rPr lang="el-GR" dirty="0" err="1">
                <a:latin typeface="Arial Narrow" panose="020B0606020202030204" pitchFamily="34" charset="0"/>
                <a:cs typeface="Arial" panose="020B0604020202020204" pitchFamily="34" charset="0"/>
              </a:rPr>
              <a:t>LFij</a:t>
            </a:r>
            <a:r>
              <a:rPr lang="el-GR" dirty="0">
                <a:latin typeface="Arial Narrow" panose="020B0606020202030204" pitchFamily="34" charset="0"/>
                <a:cs typeface="Arial" panose="020B0604020202020204" pitchFamily="34" charset="0"/>
              </a:rPr>
              <a:t>=</a:t>
            </a:r>
            <a:r>
              <a:rPr lang="el-GR" dirty="0" err="1">
                <a:latin typeface="Arial Narrow" panose="020B0606020202030204" pitchFamily="34" charset="0"/>
                <a:cs typeface="Arial" panose="020B0604020202020204" pitchFamily="34" charset="0"/>
              </a:rPr>
              <a:t>LFj</a:t>
            </a:r>
            <a:endParaRPr lang="en-US" dirty="0">
              <a:latin typeface="Arial Narrow" panose="020B0606020202030204" pitchFamily="34" charset="0"/>
              <a:cs typeface="Arial" panose="020B0604020202020204" pitchFamily="34" charset="0"/>
            </a:endParaRPr>
          </a:p>
          <a:p>
            <a:pPr lvl="0">
              <a:lnSpc>
                <a:spcPct val="150000"/>
              </a:lnSpc>
            </a:pPr>
            <a:r>
              <a:rPr lang="el-GR" b="1" u="sng" dirty="0" err="1">
                <a:latin typeface="Arial Narrow" panose="020B0606020202030204" pitchFamily="34" charset="0"/>
                <a:cs typeface="Arial" panose="020B0604020202020204" pitchFamily="34" charset="0"/>
              </a:rPr>
              <a:t>Ενωρίτερος</a:t>
            </a:r>
            <a:r>
              <a:rPr lang="el-GR" b="1" u="sng" dirty="0">
                <a:latin typeface="Arial Narrow" panose="020B0606020202030204" pitchFamily="34" charset="0"/>
                <a:cs typeface="Arial" panose="020B0604020202020204" pitchFamily="34" charset="0"/>
              </a:rPr>
              <a:t> χρόνος πέρατος δραστηριότητας</a:t>
            </a:r>
            <a:r>
              <a:rPr lang="el-GR" u="sng" dirty="0">
                <a:latin typeface="Arial Narrow" panose="020B0606020202030204" pitchFamily="34" charset="0"/>
                <a:cs typeface="Arial" panose="020B0604020202020204" pitchFamily="34" charset="0"/>
              </a:rPr>
              <a:t> (</a:t>
            </a:r>
            <a:r>
              <a:rPr lang="el-GR" sz="2400" b="1" u="sng" dirty="0">
                <a:solidFill>
                  <a:srgbClr val="FF0000"/>
                </a:solidFill>
                <a:latin typeface="Arial Narrow" panose="020B0606020202030204" pitchFamily="34" charset="0"/>
                <a:cs typeface="Arial" panose="020B0604020202020204" pitchFamily="34" charset="0"/>
              </a:rPr>
              <a:t>EF</a:t>
            </a:r>
            <a:r>
              <a:rPr lang="el-GR" u="sng" dirty="0">
                <a:latin typeface="Arial Narrow" panose="020B0606020202030204" pitchFamily="34" charset="0"/>
                <a:cs typeface="Arial" panose="020B0604020202020204" pitchFamily="34" charset="0"/>
              </a:rPr>
              <a:t>Ω ή </a:t>
            </a:r>
            <a:r>
              <a:rPr lang="el-GR" u="sng" dirty="0" err="1">
                <a:latin typeface="Arial Narrow" panose="020B0606020202030204" pitchFamily="34" charset="0"/>
                <a:cs typeface="Arial" panose="020B0604020202020204" pitchFamily="34" charset="0"/>
              </a:rPr>
              <a:t>EFij</a:t>
            </a:r>
            <a:r>
              <a:rPr lang="el-GR" u="sng" dirty="0">
                <a:latin typeface="Arial Narrow" panose="020B0606020202030204" pitchFamily="34" charset="0"/>
                <a:cs typeface="Arial" panose="020B0604020202020204" pitchFamily="34" charset="0"/>
              </a:rPr>
              <a:t>): </a:t>
            </a:r>
            <a:r>
              <a:rPr lang="el-GR" dirty="0">
                <a:latin typeface="Arial Narrow" panose="020B0606020202030204" pitchFamily="34" charset="0"/>
                <a:cs typeface="Arial" panose="020B0604020202020204" pitchFamily="34" charset="0"/>
              </a:rPr>
              <a:t>o συντομότερος χρόνος που αναμένεται να περατωθεί η δραστηριότητα. Ισούται με το άθροισμα του </a:t>
            </a:r>
            <a:r>
              <a:rPr lang="el-GR" dirty="0" err="1">
                <a:latin typeface="Arial Narrow" panose="020B0606020202030204" pitchFamily="34" charset="0"/>
                <a:cs typeface="Arial" panose="020B0604020202020204" pitchFamily="34" charset="0"/>
              </a:rPr>
              <a:t>ενωρίτερου</a:t>
            </a:r>
            <a:r>
              <a:rPr lang="el-GR" dirty="0">
                <a:latin typeface="Arial Narrow" panose="020B0606020202030204" pitchFamily="34" charset="0"/>
                <a:cs typeface="Arial" panose="020B0604020202020204" pitchFamily="34" charset="0"/>
              </a:rPr>
              <a:t> χρόνου του γεγονότος αρχής i συν τη διάρκεια της δραστηριότητας: </a:t>
            </a:r>
            <a:r>
              <a:rPr lang="el-GR" dirty="0" err="1">
                <a:latin typeface="Arial Narrow" panose="020B0606020202030204" pitchFamily="34" charset="0"/>
                <a:cs typeface="Arial" panose="020B0604020202020204" pitchFamily="34" charset="0"/>
              </a:rPr>
              <a:t>EFij</a:t>
            </a:r>
            <a:r>
              <a:rPr lang="el-GR" dirty="0">
                <a:latin typeface="Arial Narrow" panose="020B0606020202030204" pitchFamily="34" charset="0"/>
                <a:cs typeface="Arial" panose="020B0604020202020204" pitchFamily="34" charset="0"/>
              </a:rPr>
              <a:t>=</a:t>
            </a:r>
            <a:r>
              <a:rPr lang="el-GR" dirty="0" err="1">
                <a:latin typeface="Arial Narrow" panose="020B0606020202030204" pitchFamily="34" charset="0"/>
                <a:cs typeface="Arial" panose="020B0604020202020204" pitchFamily="34" charset="0"/>
              </a:rPr>
              <a:t>EFi+Τij</a:t>
            </a:r>
            <a:r>
              <a:rPr lang="el-GR" dirty="0">
                <a:latin typeface="Arial Narrow" panose="020B0606020202030204" pitchFamily="34" charset="0"/>
                <a:cs typeface="Arial" panose="020B0604020202020204" pitchFamily="34" charset="0"/>
              </a:rPr>
              <a:t> </a:t>
            </a:r>
            <a:endParaRPr lang="en-US" dirty="0">
              <a:latin typeface="Arial Narrow" panose="020B0606020202030204" pitchFamily="34" charset="0"/>
              <a:cs typeface="Arial" panose="020B0604020202020204" pitchFamily="34" charset="0"/>
            </a:endParaRPr>
          </a:p>
          <a:p>
            <a:pPr lvl="0">
              <a:lnSpc>
                <a:spcPct val="150000"/>
              </a:lnSpc>
            </a:pPr>
            <a:r>
              <a:rPr lang="el-GR" b="1" u="sng" dirty="0">
                <a:latin typeface="Arial Narrow" panose="020B0606020202030204" pitchFamily="34" charset="0"/>
                <a:cs typeface="Arial" panose="020B0604020202020204" pitchFamily="34" charset="0"/>
              </a:rPr>
              <a:t>Βραδύτερος χρόνος έναρξης δραστηριότητας</a:t>
            </a:r>
            <a:r>
              <a:rPr lang="el-GR" u="sng" dirty="0">
                <a:latin typeface="Arial Narrow" panose="020B0606020202030204" pitchFamily="34" charset="0"/>
                <a:cs typeface="Arial" panose="020B0604020202020204" pitchFamily="34" charset="0"/>
              </a:rPr>
              <a:t> (</a:t>
            </a:r>
            <a:r>
              <a:rPr lang="el-GR" sz="2400" b="1" u="sng" dirty="0">
                <a:solidFill>
                  <a:srgbClr val="FF0000"/>
                </a:solidFill>
                <a:latin typeface="Arial Narrow" panose="020B0606020202030204" pitchFamily="34" charset="0"/>
                <a:cs typeface="Arial" panose="020B0604020202020204" pitchFamily="34" charset="0"/>
              </a:rPr>
              <a:t>LS</a:t>
            </a:r>
            <a:r>
              <a:rPr lang="el-GR" u="sng" dirty="0">
                <a:latin typeface="Arial Narrow" panose="020B0606020202030204" pitchFamily="34" charset="0"/>
                <a:cs typeface="Arial" panose="020B0604020202020204" pitchFamily="34" charset="0"/>
              </a:rPr>
              <a:t>Ω ή </a:t>
            </a:r>
            <a:r>
              <a:rPr lang="el-GR" u="sng" dirty="0" err="1">
                <a:latin typeface="Arial Narrow" panose="020B0606020202030204" pitchFamily="34" charset="0"/>
                <a:cs typeface="Arial" panose="020B0604020202020204" pitchFamily="34" charset="0"/>
              </a:rPr>
              <a:t>LSij</a:t>
            </a:r>
            <a:r>
              <a:rPr lang="el-GR" dirty="0">
                <a:latin typeface="Arial Narrow" panose="020B0606020202030204" pitchFamily="34" charset="0"/>
                <a:cs typeface="Arial" panose="020B0604020202020204" pitchFamily="34" charset="0"/>
              </a:rPr>
              <a:t>): ο βραδύτερος χρόνος που επιτρέπεται να αρχίσει η δραστηριότητα ώστε να μην παραταθεί η διάρκεια του έργου. Ισούται με τη διαφορά του βραδύτερου χρόνου του γεγονότος πέρατος j μείον τη διάρκεια της δραστηριότητας: </a:t>
            </a:r>
            <a:r>
              <a:rPr lang="el-GR" dirty="0" err="1">
                <a:latin typeface="Arial Narrow" panose="020B0606020202030204" pitchFamily="34" charset="0"/>
                <a:cs typeface="Arial" panose="020B0604020202020204" pitchFamily="34" charset="0"/>
              </a:rPr>
              <a:t>LSij</a:t>
            </a:r>
            <a:r>
              <a:rPr lang="el-GR" dirty="0">
                <a:latin typeface="Arial Narrow" panose="020B0606020202030204" pitchFamily="34" charset="0"/>
                <a:cs typeface="Arial" panose="020B0604020202020204" pitchFamily="34" charset="0"/>
              </a:rPr>
              <a:t>=</a:t>
            </a:r>
            <a:r>
              <a:rPr lang="el-GR" dirty="0" err="1">
                <a:latin typeface="Arial Narrow" panose="020B0606020202030204" pitchFamily="34" charset="0"/>
                <a:cs typeface="Arial" panose="020B0604020202020204" pitchFamily="34" charset="0"/>
              </a:rPr>
              <a:t>LFj</a:t>
            </a:r>
            <a:r>
              <a:rPr lang="el-GR" dirty="0">
                <a:latin typeface="Arial Narrow" panose="020B0606020202030204" pitchFamily="34" charset="0"/>
                <a:cs typeface="Arial" panose="020B0604020202020204" pitchFamily="34" charset="0"/>
              </a:rPr>
              <a:t>–</a:t>
            </a:r>
            <a:r>
              <a:rPr lang="el-GR" dirty="0" err="1">
                <a:latin typeface="Arial Narrow" panose="020B0606020202030204" pitchFamily="34" charset="0"/>
                <a:cs typeface="Arial" panose="020B0604020202020204" pitchFamily="34" charset="0"/>
              </a:rPr>
              <a:t>Τij</a:t>
            </a:r>
            <a:r>
              <a:rPr lang="el-GR" dirty="0">
                <a:latin typeface="Arial Narrow" panose="020B0606020202030204" pitchFamily="34" charset="0"/>
                <a:cs typeface="Arial" panose="020B0604020202020204" pitchFamily="34" charset="0"/>
              </a:rPr>
              <a:t> </a:t>
            </a:r>
          </a:p>
          <a:p>
            <a:pPr marL="0" lvl="0" indent="0">
              <a:lnSpc>
                <a:spcPct val="150000"/>
              </a:lnSpc>
              <a:buNone/>
            </a:pPr>
            <a:r>
              <a:rPr lang="el-GR" dirty="0">
                <a:latin typeface="Arial Narrow" panose="020B0606020202030204" pitchFamily="34" charset="0"/>
                <a:cs typeface="Arial" panose="020B0604020202020204" pitchFamily="34" charset="0"/>
              </a:rPr>
              <a:t>ΣΥΝΕΠΩΣ</a:t>
            </a:r>
            <a:r>
              <a:rPr lang="el-GR" b="1" dirty="0">
                <a:latin typeface="Arial Narrow" panose="020B0606020202030204" pitchFamily="34" charset="0"/>
                <a:cs typeface="Arial" panose="020B0604020202020204" pitchFamily="34" charset="0"/>
              </a:rPr>
              <a:t>: </a:t>
            </a:r>
            <a:r>
              <a:rPr lang="el-GR" b="1" dirty="0" err="1">
                <a:latin typeface="Arial Narrow" panose="020B0606020202030204" pitchFamily="34" charset="0"/>
                <a:cs typeface="Arial" panose="020B0604020202020204" pitchFamily="34" charset="0"/>
              </a:rPr>
              <a:t>EFij</a:t>
            </a:r>
            <a:r>
              <a:rPr lang="el-GR" b="1" dirty="0">
                <a:latin typeface="Arial Narrow" panose="020B0606020202030204" pitchFamily="34" charset="0"/>
                <a:cs typeface="Arial" panose="020B0604020202020204" pitchFamily="34" charset="0"/>
              </a:rPr>
              <a:t>=</a:t>
            </a:r>
            <a:r>
              <a:rPr lang="el-GR" b="1" dirty="0" err="1">
                <a:latin typeface="Arial Narrow" panose="020B0606020202030204" pitchFamily="34" charset="0"/>
                <a:cs typeface="Arial" panose="020B0604020202020204" pitchFamily="34" charset="0"/>
              </a:rPr>
              <a:t>ESij+Τij</a:t>
            </a:r>
            <a:r>
              <a:rPr lang="el-GR" b="1" dirty="0">
                <a:latin typeface="Arial Narrow" panose="020B0606020202030204" pitchFamily="34" charset="0"/>
                <a:cs typeface="Arial" panose="020B0604020202020204" pitchFamily="34" charset="0"/>
              </a:rPr>
              <a:t> και </a:t>
            </a:r>
            <a:r>
              <a:rPr lang="el-GR" b="1" dirty="0" err="1">
                <a:latin typeface="Arial Narrow" panose="020B0606020202030204" pitchFamily="34" charset="0"/>
                <a:cs typeface="Arial" panose="020B0604020202020204" pitchFamily="34" charset="0"/>
              </a:rPr>
              <a:t>LSij</a:t>
            </a:r>
            <a:r>
              <a:rPr lang="el-GR" b="1" dirty="0">
                <a:latin typeface="Arial Narrow" panose="020B0606020202030204" pitchFamily="34" charset="0"/>
                <a:cs typeface="Arial" panose="020B0604020202020204" pitchFamily="34" charset="0"/>
              </a:rPr>
              <a:t>=</a:t>
            </a:r>
            <a:r>
              <a:rPr lang="el-GR" b="1" dirty="0" err="1">
                <a:latin typeface="Arial Narrow" panose="020B0606020202030204" pitchFamily="34" charset="0"/>
                <a:cs typeface="Arial" panose="020B0604020202020204" pitchFamily="34" charset="0"/>
              </a:rPr>
              <a:t>LFij</a:t>
            </a:r>
            <a:r>
              <a:rPr lang="el-GR" b="1" dirty="0">
                <a:latin typeface="Arial Narrow" panose="020B0606020202030204" pitchFamily="34" charset="0"/>
                <a:cs typeface="Arial" panose="020B0604020202020204" pitchFamily="34" charset="0"/>
              </a:rPr>
              <a:t>–</a:t>
            </a:r>
            <a:r>
              <a:rPr lang="el-GR" b="1" dirty="0" err="1">
                <a:latin typeface="Arial Narrow" panose="020B0606020202030204" pitchFamily="34" charset="0"/>
                <a:cs typeface="Arial" panose="020B0604020202020204" pitchFamily="34" charset="0"/>
              </a:rPr>
              <a:t>Τij</a:t>
            </a:r>
            <a:r>
              <a:rPr lang="el-GR" dirty="0">
                <a:latin typeface="Arial Narrow" panose="020B0606020202030204" pitchFamily="34" charset="0"/>
                <a:cs typeface="Arial" panose="020B0604020202020204" pitchFamily="34" charset="0"/>
              </a:rPr>
              <a:t> </a:t>
            </a:r>
            <a:endParaRPr lang="en-US" dirty="0">
              <a:latin typeface="Arial Narrow" panose="020B0606020202030204" pitchFamily="34" charset="0"/>
              <a:cs typeface="Arial" panose="020B0604020202020204" pitchFamily="34" charset="0"/>
            </a:endParaRPr>
          </a:p>
          <a:p>
            <a:pPr>
              <a:lnSpc>
                <a:spcPct val="150000"/>
              </a:lnSpc>
            </a:pPr>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10</a:t>
            </a:fld>
            <a:endParaRPr lang="en-US"/>
          </a:p>
        </p:txBody>
      </p:sp>
    </p:spTree>
    <p:extLst>
      <p:ext uri="{BB962C8B-B14F-4D97-AF65-F5344CB8AC3E}">
        <p14:creationId xmlns:p14="http://schemas.microsoft.com/office/powerpoint/2010/main" val="33849909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p:cNvSpPr>
            <a:spLocks noGrp="1"/>
          </p:cNvSpPr>
          <p:nvPr>
            <p:ph idx="1"/>
          </p:nvPr>
        </p:nvSpPr>
        <p:spPr>
          <a:xfrm>
            <a:off x="874298" y="399254"/>
            <a:ext cx="10515600" cy="4351338"/>
          </a:xfrm>
        </p:spPr>
        <p:txBody>
          <a:bodyPr>
            <a:normAutofit lnSpcReduction="10000"/>
          </a:bodyPr>
          <a:lstStyle/>
          <a:p>
            <a:pPr marL="0" lvl="0" indent="0" algn="just">
              <a:buNone/>
            </a:pPr>
            <a:r>
              <a:rPr lang="el-GR" sz="2800" b="1" dirty="0">
                <a:solidFill>
                  <a:srgbClr val="003366"/>
                </a:solidFill>
                <a:latin typeface="Arial Narrow" panose="020B0606020202030204" pitchFamily="34" charset="0"/>
                <a:cs typeface="Arial" panose="020B0604020202020204" pitchFamily="34" charset="0"/>
              </a:rPr>
              <a:t>Ολικό χρονικό περιθώριο </a:t>
            </a:r>
            <a:r>
              <a:rPr lang="el-GR" dirty="0">
                <a:solidFill>
                  <a:srgbClr val="003366"/>
                </a:solidFill>
                <a:latin typeface="Arial Narrow" panose="020B0606020202030204" pitchFamily="34" charset="0"/>
                <a:cs typeface="Arial" panose="020B0604020202020204" pitchFamily="34" charset="0"/>
              </a:rPr>
              <a:t>κάθε γεγονότος του έργου: το μέγιστο χρονικό διάστημα που μπορεί να καθυστερήσει η πραγματοποίηση του γεγονότος χωρίς να καθυστερήσει η εκτέλεση του έργου. Το ολικό χρονικό περιθώριο του γεγονότος i ισούται με:</a:t>
            </a:r>
            <a:r>
              <a:rPr lang="el-GR" b="1" dirty="0">
                <a:solidFill>
                  <a:srgbClr val="003366"/>
                </a:solidFill>
                <a:latin typeface="Arial Narrow" panose="020B0606020202030204" pitchFamily="34" charset="0"/>
                <a:cs typeface="Arial" panose="020B0604020202020204" pitchFamily="34" charset="0"/>
              </a:rPr>
              <a:t> </a:t>
            </a:r>
            <a:r>
              <a:rPr lang="el-GR" sz="2800" b="1" dirty="0" err="1">
                <a:solidFill>
                  <a:srgbClr val="003366"/>
                </a:solidFill>
                <a:highlight>
                  <a:srgbClr val="FFFF00"/>
                </a:highlight>
                <a:latin typeface="Arial Narrow" panose="020B0606020202030204" pitchFamily="34" charset="0"/>
                <a:cs typeface="Arial" panose="020B0604020202020204" pitchFamily="34" charset="0"/>
              </a:rPr>
              <a:t>ΔΤ</a:t>
            </a:r>
            <a:r>
              <a:rPr lang="el-GR" b="1" dirty="0" err="1">
                <a:solidFill>
                  <a:srgbClr val="003366"/>
                </a:solidFill>
                <a:highlight>
                  <a:srgbClr val="FFFF00"/>
                </a:highlight>
                <a:latin typeface="Arial Narrow" panose="020B0606020202030204" pitchFamily="34" charset="0"/>
                <a:cs typeface="Arial" panose="020B0604020202020204" pitchFamily="34" charset="0"/>
              </a:rPr>
              <a:t>οi</a:t>
            </a:r>
            <a:r>
              <a:rPr lang="el-GR" b="1" dirty="0">
                <a:solidFill>
                  <a:srgbClr val="003366"/>
                </a:solidFill>
                <a:highlight>
                  <a:srgbClr val="FFFF00"/>
                </a:highlight>
                <a:latin typeface="Arial Narrow" panose="020B0606020202030204" pitchFamily="34" charset="0"/>
                <a:cs typeface="Arial" panose="020B0604020202020204" pitchFamily="34" charset="0"/>
              </a:rPr>
              <a:t>=</a:t>
            </a:r>
            <a:r>
              <a:rPr lang="el-GR" b="1" dirty="0" err="1">
                <a:solidFill>
                  <a:srgbClr val="003366"/>
                </a:solidFill>
                <a:highlight>
                  <a:srgbClr val="FFFF00"/>
                </a:highlight>
                <a:latin typeface="Arial Narrow" panose="020B0606020202030204" pitchFamily="34" charset="0"/>
                <a:cs typeface="Arial" panose="020B0604020202020204" pitchFamily="34" charset="0"/>
              </a:rPr>
              <a:t>LFi</a:t>
            </a:r>
            <a:r>
              <a:rPr lang="el-GR" b="1" dirty="0">
                <a:solidFill>
                  <a:srgbClr val="003366"/>
                </a:solidFill>
                <a:highlight>
                  <a:srgbClr val="FFFF00"/>
                </a:highlight>
                <a:latin typeface="Arial Narrow" panose="020B0606020202030204" pitchFamily="34" charset="0"/>
                <a:cs typeface="Arial" panose="020B0604020202020204" pitchFamily="34" charset="0"/>
              </a:rPr>
              <a:t>–</a:t>
            </a:r>
            <a:r>
              <a:rPr lang="el-GR" b="1" dirty="0" err="1">
                <a:solidFill>
                  <a:srgbClr val="003366"/>
                </a:solidFill>
                <a:highlight>
                  <a:srgbClr val="FFFF00"/>
                </a:highlight>
                <a:latin typeface="Arial Narrow" panose="020B0606020202030204" pitchFamily="34" charset="0"/>
                <a:cs typeface="Arial" panose="020B0604020202020204" pitchFamily="34" charset="0"/>
              </a:rPr>
              <a:t>EFi</a:t>
            </a:r>
            <a:endParaRPr lang="en-US" dirty="0">
              <a:solidFill>
                <a:srgbClr val="003366"/>
              </a:solidFill>
              <a:highlight>
                <a:srgbClr val="FFFF00"/>
              </a:highlight>
              <a:latin typeface="Arial Narrow" panose="020B0606020202030204" pitchFamily="34" charset="0"/>
              <a:cs typeface="Arial" panose="020B0604020202020204" pitchFamily="34" charset="0"/>
            </a:endParaRPr>
          </a:p>
          <a:p>
            <a:pPr marL="0" lvl="0" indent="0" algn="just">
              <a:buNone/>
            </a:pPr>
            <a:r>
              <a:rPr lang="el-GR" dirty="0">
                <a:solidFill>
                  <a:srgbClr val="003366"/>
                </a:solidFill>
                <a:latin typeface="Arial Narrow" panose="020B0606020202030204" pitchFamily="34" charset="0"/>
                <a:cs typeface="Arial" panose="020B0604020202020204" pitchFamily="34" charset="0"/>
              </a:rPr>
              <a:t>Ολικό χρονικό περιθώριο δραστηριότητας (</a:t>
            </a:r>
            <a:r>
              <a:rPr lang="el-GR" dirty="0" err="1">
                <a:solidFill>
                  <a:srgbClr val="003366"/>
                </a:solidFill>
                <a:latin typeface="Arial Narrow" panose="020B0606020202030204" pitchFamily="34" charset="0"/>
                <a:cs typeface="Arial" panose="020B0604020202020204" pitchFamily="34" charset="0"/>
              </a:rPr>
              <a:t>ΔΤοΩ</a:t>
            </a:r>
            <a:r>
              <a:rPr lang="el-GR" dirty="0">
                <a:solidFill>
                  <a:srgbClr val="003366"/>
                </a:solidFill>
                <a:latin typeface="Arial Narrow" panose="020B0606020202030204" pitchFamily="34" charset="0"/>
                <a:cs typeface="Arial" panose="020B0604020202020204" pitchFamily="34" charset="0"/>
              </a:rPr>
              <a:t> ή ΔΤοij): το μέγιστο χρονικό διάστημα που μπορεί να καθυστερήσει η ολοκλήρωση της δραστηριότητας χωρίς να καθυστερήσει η εκτέλεση του έργου. Ισχύει:</a:t>
            </a:r>
            <a:r>
              <a:rPr lang="el-GR" b="1" dirty="0">
                <a:solidFill>
                  <a:srgbClr val="003366"/>
                </a:solidFill>
                <a:latin typeface="Arial Narrow" panose="020B0606020202030204" pitchFamily="34" charset="0"/>
                <a:cs typeface="Arial" panose="020B0604020202020204" pitchFamily="34" charset="0"/>
              </a:rPr>
              <a:t> </a:t>
            </a:r>
            <a:r>
              <a:rPr lang="el-GR" b="1" dirty="0">
                <a:solidFill>
                  <a:srgbClr val="003366"/>
                </a:solidFill>
                <a:highlight>
                  <a:srgbClr val="FFFF00"/>
                </a:highlight>
                <a:latin typeface="Arial Narrow" panose="020B0606020202030204" pitchFamily="34" charset="0"/>
                <a:cs typeface="Arial" panose="020B0604020202020204" pitchFamily="34" charset="0"/>
              </a:rPr>
              <a:t>ΔΤοij=</a:t>
            </a:r>
            <a:r>
              <a:rPr lang="el-GR" b="1" dirty="0" err="1">
                <a:solidFill>
                  <a:srgbClr val="003366"/>
                </a:solidFill>
                <a:highlight>
                  <a:srgbClr val="FFFF00"/>
                </a:highlight>
                <a:latin typeface="Arial Narrow" panose="020B0606020202030204" pitchFamily="34" charset="0"/>
                <a:cs typeface="Arial" panose="020B0604020202020204" pitchFamily="34" charset="0"/>
              </a:rPr>
              <a:t>LFj</a:t>
            </a:r>
            <a:r>
              <a:rPr lang="el-GR" b="1" dirty="0">
                <a:solidFill>
                  <a:srgbClr val="003366"/>
                </a:solidFill>
                <a:highlight>
                  <a:srgbClr val="FFFF00"/>
                </a:highlight>
                <a:latin typeface="Arial Narrow" panose="020B0606020202030204" pitchFamily="34" charset="0"/>
                <a:cs typeface="Arial" panose="020B0604020202020204" pitchFamily="34" charset="0"/>
              </a:rPr>
              <a:t>–(</a:t>
            </a:r>
            <a:r>
              <a:rPr lang="el-GR" b="1" dirty="0" err="1">
                <a:solidFill>
                  <a:srgbClr val="003366"/>
                </a:solidFill>
                <a:highlight>
                  <a:srgbClr val="FFFF00"/>
                </a:highlight>
                <a:latin typeface="Arial Narrow" panose="020B0606020202030204" pitchFamily="34" charset="0"/>
                <a:cs typeface="Arial" panose="020B0604020202020204" pitchFamily="34" charset="0"/>
              </a:rPr>
              <a:t>EFi+Tij</a:t>
            </a:r>
            <a:r>
              <a:rPr lang="el-GR" b="1" dirty="0">
                <a:solidFill>
                  <a:srgbClr val="003366"/>
                </a:solidFill>
                <a:highlight>
                  <a:srgbClr val="FFFF00"/>
                </a:highlight>
                <a:latin typeface="Arial Narrow" panose="020B0606020202030204" pitchFamily="34" charset="0"/>
                <a:cs typeface="Arial" panose="020B0604020202020204" pitchFamily="34" charset="0"/>
              </a:rPr>
              <a:t>)=</a:t>
            </a:r>
            <a:r>
              <a:rPr lang="el-GR" b="1" dirty="0" err="1">
                <a:solidFill>
                  <a:srgbClr val="003366"/>
                </a:solidFill>
                <a:highlight>
                  <a:srgbClr val="FFFF00"/>
                </a:highlight>
                <a:latin typeface="Arial Narrow" panose="020B0606020202030204" pitchFamily="34" charset="0"/>
                <a:cs typeface="Arial" panose="020B0604020202020204" pitchFamily="34" charset="0"/>
              </a:rPr>
              <a:t>LSij</a:t>
            </a:r>
            <a:r>
              <a:rPr lang="el-GR" b="1" dirty="0">
                <a:solidFill>
                  <a:srgbClr val="003366"/>
                </a:solidFill>
                <a:highlight>
                  <a:srgbClr val="FFFF00"/>
                </a:highlight>
                <a:latin typeface="Arial Narrow" panose="020B0606020202030204" pitchFamily="34" charset="0"/>
                <a:cs typeface="Arial" panose="020B0604020202020204" pitchFamily="34" charset="0"/>
              </a:rPr>
              <a:t>–</a:t>
            </a:r>
            <a:r>
              <a:rPr lang="el-GR" b="1" dirty="0" err="1">
                <a:solidFill>
                  <a:srgbClr val="003366"/>
                </a:solidFill>
                <a:highlight>
                  <a:srgbClr val="FFFF00"/>
                </a:highlight>
                <a:latin typeface="Arial Narrow" panose="020B0606020202030204" pitchFamily="34" charset="0"/>
                <a:cs typeface="Arial" panose="020B0604020202020204" pitchFamily="34" charset="0"/>
              </a:rPr>
              <a:t>ESij</a:t>
            </a:r>
            <a:r>
              <a:rPr lang="el-GR" b="1" dirty="0">
                <a:solidFill>
                  <a:srgbClr val="003366"/>
                </a:solidFill>
                <a:highlight>
                  <a:srgbClr val="FFFF00"/>
                </a:highlight>
                <a:latin typeface="Arial Narrow" panose="020B0606020202030204" pitchFamily="34" charset="0"/>
                <a:cs typeface="Arial" panose="020B0604020202020204" pitchFamily="34" charset="0"/>
              </a:rPr>
              <a:t>=</a:t>
            </a:r>
            <a:r>
              <a:rPr lang="el-GR" b="1" dirty="0" err="1">
                <a:solidFill>
                  <a:srgbClr val="003366"/>
                </a:solidFill>
                <a:highlight>
                  <a:srgbClr val="FFFF00"/>
                </a:highlight>
                <a:latin typeface="Arial Narrow" panose="020B0606020202030204" pitchFamily="34" charset="0"/>
                <a:cs typeface="Arial" panose="020B0604020202020204" pitchFamily="34" charset="0"/>
              </a:rPr>
              <a:t>LFij</a:t>
            </a:r>
            <a:r>
              <a:rPr lang="el-GR" b="1" dirty="0">
                <a:solidFill>
                  <a:srgbClr val="003366"/>
                </a:solidFill>
                <a:highlight>
                  <a:srgbClr val="FFFF00"/>
                </a:highlight>
                <a:latin typeface="Arial Narrow" panose="020B0606020202030204" pitchFamily="34" charset="0"/>
                <a:cs typeface="Arial" panose="020B0604020202020204" pitchFamily="34" charset="0"/>
              </a:rPr>
              <a:t>–</a:t>
            </a:r>
            <a:r>
              <a:rPr lang="el-GR" b="1" dirty="0" err="1">
                <a:solidFill>
                  <a:srgbClr val="003366"/>
                </a:solidFill>
                <a:highlight>
                  <a:srgbClr val="FFFF00"/>
                </a:highlight>
                <a:latin typeface="Arial Narrow" panose="020B0606020202030204" pitchFamily="34" charset="0"/>
                <a:cs typeface="Arial" panose="020B0604020202020204" pitchFamily="34" charset="0"/>
              </a:rPr>
              <a:t>EFij</a:t>
            </a:r>
            <a:endParaRPr lang="en-US" dirty="0">
              <a:solidFill>
                <a:srgbClr val="003366"/>
              </a:solidFill>
              <a:highlight>
                <a:srgbClr val="FFFF00"/>
              </a:highlight>
              <a:latin typeface="Arial Narrow" panose="020B0606020202030204" pitchFamily="34" charset="0"/>
              <a:cs typeface="Arial" panose="020B0604020202020204" pitchFamily="34" charset="0"/>
            </a:endParaRPr>
          </a:p>
          <a:p>
            <a:pPr marL="0" lvl="0" indent="0" algn="just">
              <a:buNone/>
            </a:pPr>
            <a:r>
              <a:rPr lang="el-GR" dirty="0">
                <a:solidFill>
                  <a:srgbClr val="003366"/>
                </a:solidFill>
                <a:latin typeface="Arial Narrow" panose="020B0606020202030204" pitchFamily="34" charset="0"/>
                <a:cs typeface="Arial" panose="020B0604020202020204" pitchFamily="34" charset="0"/>
              </a:rPr>
              <a:t>Ελεύθερο χρονικό περιθώριο δραστηριότητας (ΔΤFΩ ή </a:t>
            </a:r>
            <a:r>
              <a:rPr lang="el-GR" dirty="0" err="1">
                <a:solidFill>
                  <a:srgbClr val="003366"/>
                </a:solidFill>
                <a:latin typeface="Arial Narrow" panose="020B0606020202030204" pitchFamily="34" charset="0"/>
                <a:cs typeface="Arial" panose="020B0604020202020204" pitchFamily="34" charset="0"/>
              </a:rPr>
              <a:t>ΔΤFij</a:t>
            </a:r>
            <a:r>
              <a:rPr lang="el-GR" dirty="0">
                <a:solidFill>
                  <a:srgbClr val="003366"/>
                </a:solidFill>
                <a:latin typeface="Arial Narrow" panose="020B0606020202030204" pitchFamily="34" charset="0"/>
                <a:cs typeface="Arial" panose="020B0604020202020204" pitchFamily="34" charset="0"/>
              </a:rPr>
              <a:t>): το διάστημα που μπορεί να καθυστερήσει η ολοκλήρωση της δραστηριότητας χωρίς να καθυστερήσει η έναρξη μίας από τις αμέσως επόμενες</a:t>
            </a:r>
            <a:r>
              <a:rPr lang="el-GR" b="1" dirty="0">
                <a:solidFill>
                  <a:srgbClr val="003366"/>
                </a:solidFill>
                <a:latin typeface="Arial Narrow" panose="020B0606020202030204" pitchFamily="34" charset="0"/>
                <a:cs typeface="Arial" panose="020B0604020202020204" pitchFamily="34" charset="0"/>
              </a:rPr>
              <a:t>. </a:t>
            </a:r>
            <a:r>
              <a:rPr lang="el-GR" b="1" dirty="0" err="1">
                <a:solidFill>
                  <a:srgbClr val="003366"/>
                </a:solidFill>
                <a:latin typeface="Arial Narrow" panose="020B0606020202030204" pitchFamily="34" charset="0"/>
                <a:cs typeface="Arial" panose="020B0604020202020204" pitchFamily="34" charset="0"/>
              </a:rPr>
              <a:t>ΔΤFij</a:t>
            </a:r>
            <a:r>
              <a:rPr lang="el-GR" b="1" dirty="0">
                <a:solidFill>
                  <a:srgbClr val="003366"/>
                </a:solidFill>
                <a:latin typeface="Arial Narrow" panose="020B0606020202030204" pitchFamily="34" charset="0"/>
                <a:cs typeface="Arial" panose="020B0604020202020204" pitchFamily="34" charset="0"/>
              </a:rPr>
              <a:t>=</a:t>
            </a:r>
            <a:r>
              <a:rPr lang="el-GR" b="1" dirty="0" err="1">
                <a:solidFill>
                  <a:srgbClr val="003366"/>
                </a:solidFill>
                <a:latin typeface="Arial Narrow" panose="020B0606020202030204" pitchFamily="34" charset="0"/>
                <a:cs typeface="Arial" panose="020B0604020202020204" pitchFamily="34" charset="0"/>
              </a:rPr>
              <a:t>EFj</a:t>
            </a:r>
            <a:r>
              <a:rPr lang="el-GR" b="1" dirty="0">
                <a:solidFill>
                  <a:srgbClr val="003366"/>
                </a:solidFill>
                <a:latin typeface="Arial Narrow" panose="020B0606020202030204" pitchFamily="34" charset="0"/>
                <a:cs typeface="Arial" panose="020B0604020202020204" pitchFamily="34" charset="0"/>
              </a:rPr>
              <a:t>–(</a:t>
            </a:r>
            <a:r>
              <a:rPr lang="el-GR" b="1" dirty="0" err="1">
                <a:solidFill>
                  <a:srgbClr val="003366"/>
                </a:solidFill>
                <a:latin typeface="Arial Narrow" panose="020B0606020202030204" pitchFamily="34" charset="0"/>
                <a:cs typeface="Arial" panose="020B0604020202020204" pitchFamily="34" charset="0"/>
              </a:rPr>
              <a:t>EFi+Tij</a:t>
            </a:r>
            <a:r>
              <a:rPr lang="el-GR" b="1" dirty="0">
                <a:solidFill>
                  <a:srgbClr val="003366"/>
                </a:solidFill>
                <a:latin typeface="Arial Narrow" panose="020B0606020202030204" pitchFamily="34" charset="0"/>
                <a:cs typeface="Arial" panose="020B0604020202020204" pitchFamily="34" charset="0"/>
              </a:rPr>
              <a:t>)</a:t>
            </a:r>
            <a:endParaRPr lang="en-US" dirty="0">
              <a:solidFill>
                <a:srgbClr val="003366"/>
              </a:solidFill>
              <a:latin typeface="Arial Narrow" panose="020B0606020202030204" pitchFamily="34" charset="0"/>
              <a:cs typeface="Arial" panose="020B0604020202020204" pitchFamily="34" charset="0"/>
            </a:endParaRPr>
          </a:p>
          <a:p>
            <a:pPr marL="0" indent="0" algn="just">
              <a:buNone/>
            </a:pPr>
            <a:endParaRPr lang="en-US" dirty="0">
              <a:solidFill>
                <a:srgbClr val="003366"/>
              </a:solidFill>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11</a:t>
            </a:fld>
            <a:endParaRPr lang="en-US"/>
          </a:p>
        </p:txBody>
      </p:sp>
    </p:spTree>
    <p:extLst>
      <p:ext uri="{BB962C8B-B14F-4D97-AF65-F5344CB8AC3E}">
        <p14:creationId xmlns:p14="http://schemas.microsoft.com/office/powerpoint/2010/main" val="31049525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p:cNvSpPr>
            <a:spLocks noGrp="1"/>
          </p:cNvSpPr>
          <p:nvPr>
            <p:ph idx="1"/>
          </p:nvPr>
        </p:nvSpPr>
        <p:spPr>
          <a:xfrm>
            <a:off x="381000" y="260649"/>
            <a:ext cx="11419160" cy="6289066"/>
          </a:xfrm>
        </p:spPr>
        <p:txBody>
          <a:bodyPr>
            <a:normAutofit fontScale="92500" lnSpcReduction="20000"/>
          </a:bodyPr>
          <a:lstStyle/>
          <a:p>
            <a:pPr marL="0" indent="0" algn="just">
              <a:buNone/>
            </a:pPr>
            <a:r>
              <a:rPr lang="el-GR" dirty="0">
                <a:latin typeface="Arial Narrow" panose="020B0606020202030204" pitchFamily="34" charset="0"/>
                <a:cs typeface="Arial" panose="020B0604020202020204" pitchFamily="34" charset="0"/>
              </a:rPr>
              <a:t>Ανεξάρτητο χρονικό περιθώριο δραστηριότητας (ΔΤΙΩ ή </a:t>
            </a:r>
            <a:r>
              <a:rPr lang="el-GR" dirty="0" err="1">
                <a:latin typeface="Arial Narrow" panose="020B0606020202030204" pitchFamily="34" charset="0"/>
                <a:cs typeface="Arial" panose="020B0604020202020204" pitchFamily="34" charset="0"/>
              </a:rPr>
              <a:t>ΔΤΙij</a:t>
            </a:r>
            <a:r>
              <a:rPr lang="el-GR" dirty="0">
                <a:latin typeface="Arial Narrow" panose="020B0606020202030204" pitchFamily="34" charset="0"/>
                <a:cs typeface="Arial" panose="020B0604020202020204" pitchFamily="34" charset="0"/>
              </a:rPr>
              <a:t>): Το χρονικό διάστημα που συγκεντρώνεται σε μία δραστηριότητα όταν όλες οι προηγούμενες τελειώσουν το βραδύτερο δυνατό και όλες οι επόμενες αρχίσουν το </a:t>
            </a:r>
            <a:r>
              <a:rPr lang="el-GR" dirty="0" err="1">
                <a:latin typeface="Arial Narrow" panose="020B0606020202030204" pitchFamily="34" charset="0"/>
                <a:cs typeface="Arial" panose="020B0604020202020204" pitchFamily="34" charset="0"/>
              </a:rPr>
              <a:t>ενωρίτερο</a:t>
            </a:r>
            <a:r>
              <a:rPr lang="el-GR" dirty="0">
                <a:latin typeface="Arial Narrow" panose="020B0606020202030204" pitchFamily="34" charset="0"/>
                <a:cs typeface="Arial" panose="020B0604020202020204" pitchFamily="34" charset="0"/>
              </a:rPr>
              <a:t> δυνατό. Ισχύει:</a:t>
            </a:r>
          </a:p>
          <a:p>
            <a:pPr marL="0" indent="0" algn="just">
              <a:buNone/>
            </a:pPr>
            <a:endParaRPr lang="el-GR" dirty="0">
              <a:latin typeface="Arial Narrow" panose="020B0606020202030204" pitchFamily="34" charset="0"/>
              <a:cs typeface="Arial" panose="020B0604020202020204" pitchFamily="34" charset="0"/>
            </a:endParaRPr>
          </a:p>
          <a:p>
            <a:pPr marL="0" lvl="0" indent="0" algn="just">
              <a:buNone/>
            </a:pPr>
            <a:r>
              <a:rPr lang="el-GR" dirty="0">
                <a:latin typeface="Arial Narrow" panose="020B0606020202030204" pitchFamily="34" charset="0"/>
                <a:cs typeface="Arial" panose="020B0604020202020204" pitchFamily="34" charset="0"/>
              </a:rPr>
              <a:t>Στα δίκτυα CPM </a:t>
            </a:r>
            <a:r>
              <a:rPr lang="el-GR" u="sng" dirty="0">
                <a:latin typeface="Arial Narrow" panose="020B0606020202030204" pitchFamily="34" charset="0"/>
                <a:cs typeface="Arial" panose="020B0604020202020204" pitchFamily="34" charset="0"/>
              </a:rPr>
              <a:t>δεν συνηθίζεται πλέον ο υπολογισμός του ανεξάρτητου περιθωρίου</a:t>
            </a:r>
            <a:endParaRPr lang="en-US" dirty="0">
              <a:latin typeface="Arial Narrow" panose="020B0606020202030204" pitchFamily="34" charset="0"/>
              <a:cs typeface="Arial" panose="020B0604020202020204" pitchFamily="34" charset="0"/>
            </a:endParaRPr>
          </a:p>
          <a:p>
            <a:pPr marL="0" lvl="0" indent="0" algn="just">
              <a:buNone/>
            </a:pPr>
            <a:r>
              <a:rPr lang="el-GR" dirty="0">
                <a:latin typeface="Arial Narrow" panose="020B0606020202030204" pitchFamily="34" charset="0"/>
                <a:cs typeface="Arial" panose="020B0604020202020204" pitchFamily="34" charset="0"/>
              </a:rPr>
              <a:t>Το ελεύθερο και το ανεξάρτητο χρονικό περιθώριο μπορούν να πάρουν μόνο μη αρνητικές τιμές</a:t>
            </a:r>
            <a:endParaRPr lang="en-US" dirty="0">
              <a:latin typeface="Arial Narrow" panose="020B0606020202030204" pitchFamily="34" charset="0"/>
              <a:cs typeface="Arial" panose="020B0604020202020204" pitchFamily="34" charset="0"/>
            </a:endParaRPr>
          </a:p>
          <a:p>
            <a:pPr marL="0" indent="0" algn="just">
              <a:buNone/>
            </a:pPr>
            <a:r>
              <a:rPr lang="el-GR" dirty="0">
                <a:latin typeface="Arial Narrow" panose="020B0606020202030204" pitchFamily="34" charset="0"/>
                <a:cs typeface="Arial" panose="020B0604020202020204" pitchFamily="34" charset="0"/>
              </a:rPr>
              <a:t>Χωρίς την ύπαρξη πρόσθετων περιορισμών ισχύει</a:t>
            </a:r>
          </a:p>
          <a:p>
            <a:pPr marL="0" lvl="0" indent="0" algn="just">
              <a:buNone/>
            </a:pPr>
            <a:r>
              <a:rPr lang="el-GR" b="1" dirty="0">
                <a:solidFill>
                  <a:srgbClr val="FF0000"/>
                </a:solidFill>
                <a:latin typeface="Arial Narrow" panose="020B0606020202030204" pitchFamily="34" charset="0"/>
                <a:cs typeface="Arial" panose="020B0604020202020204" pitchFamily="34" charset="0"/>
              </a:rPr>
              <a:t>Κρίσιμη</a:t>
            </a:r>
            <a:r>
              <a:rPr lang="el-GR" b="1" dirty="0">
                <a:latin typeface="Arial Narrow" panose="020B0606020202030204" pitchFamily="34" charset="0"/>
                <a:cs typeface="Arial" panose="020B0604020202020204" pitchFamily="34" charset="0"/>
              </a:rPr>
              <a:t> </a:t>
            </a:r>
            <a:r>
              <a:rPr lang="el-GR" dirty="0">
                <a:latin typeface="Arial Narrow" panose="020B0606020202030204" pitchFamily="34" charset="0"/>
                <a:cs typeface="Arial" panose="020B0604020202020204" pitchFamily="34" charset="0"/>
              </a:rPr>
              <a:t>ονομάζεται μία </a:t>
            </a:r>
            <a:r>
              <a:rPr lang="el-GR" b="1" dirty="0">
                <a:solidFill>
                  <a:srgbClr val="FF0000"/>
                </a:solidFill>
                <a:latin typeface="Arial Narrow" panose="020B0606020202030204" pitchFamily="34" charset="0"/>
                <a:cs typeface="Arial" panose="020B0604020202020204" pitchFamily="34" charset="0"/>
              </a:rPr>
              <a:t>δραστηριότητα</a:t>
            </a:r>
            <a:r>
              <a:rPr lang="el-GR" b="1" dirty="0">
                <a:latin typeface="Arial Narrow" panose="020B0606020202030204" pitchFamily="34" charset="0"/>
                <a:cs typeface="Arial" panose="020B0604020202020204" pitchFamily="34" charset="0"/>
              </a:rPr>
              <a:t> </a:t>
            </a:r>
            <a:r>
              <a:rPr lang="el-GR" dirty="0">
                <a:latin typeface="Arial Narrow" panose="020B0606020202030204" pitchFamily="34" charset="0"/>
                <a:cs typeface="Arial" panose="020B0604020202020204" pitchFamily="34" charset="0"/>
              </a:rPr>
              <a:t>της οποίας το ολικό χρονικό περιθώριο είναι μηδενικό, δηλαδή οι </a:t>
            </a:r>
            <a:r>
              <a:rPr lang="el-GR" dirty="0" err="1">
                <a:latin typeface="Arial Narrow" panose="020B0606020202030204" pitchFamily="34" charset="0"/>
                <a:cs typeface="Arial" panose="020B0604020202020204" pitchFamily="34" charset="0"/>
              </a:rPr>
              <a:t>ενωρίτεροι</a:t>
            </a:r>
            <a:r>
              <a:rPr lang="el-GR" dirty="0">
                <a:latin typeface="Arial Narrow" panose="020B0606020202030204" pitchFamily="34" charset="0"/>
                <a:cs typeface="Arial" panose="020B0604020202020204" pitchFamily="34" charset="0"/>
              </a:rPr>
              <a:t> και βραδύτεροι χρόνοι έναρξης και πέρατος της ταυτίζονται </a:t>
            </a:r>
            <a:endParaRPr lang="en-US" dirty="0">
              <a:latin typeface="Arial Narrow" panose="020B0606020202030204" pitchFamily="34" charset="0"/>
              <a:cs typeface="Arial" panose="020B0604020202020204" pitchFamily="34" charset="0"/>
            </a:endParaRPr>
          </a:p>
          <a:p>
            <a:pPr marL="0" lvl="0" indent="0" algn="just">
              <a:buNone/>
            </a:pPr>
            <a:r>
              <a:rPr lang="el-GR" sz="2400" b="1" dirty="0">
                <a:solidFill>
                  <a:srgbClr val="FF0000"/>
                </a:solidFill>
                <a:latin typeface="Arial Narrow" panose="020B0606020202030204" pitchFamily="34" charset="0"/>
                <a:cs typeface="Arial" panose="020B0604020202020204" pitchFamily="34" charset="0"/>
              </a:rPr>
              <a:t>Κρίσιμη διαδρομή </a:t>
            </a:r>
            <a:r>
              <a:rPr lang="el-GR" dirty="0">
                <a:latin typeface="Arial Narrow" panose="020B0606020202030204" pitchFamily="34" charset="0"/>
                <a:cs typeface="Arial" panose="020B0604020202020204" pitchFamily="34" charset="0"/>
              </a:rPr>
              <a:t>είναι μία ακολουθία κρίσιμων δραστηριοτήτων από τον κόμβο αρχής του έργου ως τον κόμβο τέλους. Καθυστέρηση μίας κρίσιμης δραστηριότητας σημαίνει αντίστοιχη καθυστέρηση στην περάτωση του έργου </a:t>
            </a:r>
            <a:endParaRPr lang="en-US" dirty="0">
              <a:latin typeface="Arial Narrow" panose="020B0606020202030204" pitchFamily="34" charset="0"/>
              <a:cs typeface="Arial" panose="020B0604020202020204" pitchFamily="34" charset="0"/>
            </a:endParaRPr>
          </a:p>
          <a:p>
            <a:pPr marL="0" lvl="0" indent="0" algn="just">
              <a:buNone/>
            </a:pPr>
            <a:r>
              <a:rPr lang="el-GR" dirty="0">
                <a:latin typeface="Arial Narrow" panose="020B0606020202030204" pitchFamily="34" charset="0"/>
                <a:cs typeface="Arial" panose="020B0604020202020204" pitchFamily="34" charset="0"/>
              </a:rPr>
              <a:t>Σε κάθε δίκτυο υπάρχει τουλάχιστον μία κρίσιμη διαδρομή και αυτή έχει τη μεγαλύτερη χρονική διάρκεια από όλους τους κλάδους που οδηγούν από το γεγονός έναρξης στο γεγονός πέρατος του έργου </a:t>
            </a:r>
            <a:endParaRPr lang="en-US" dirty="0">
              <a:latin typeface="Arial Narrow" panose="020B0606020202030204" pitchFamily="34" charset="0"/>
              <a:cs typeface="Arial" panose="020B0604020202020204" pitchFamily="34" charset="0"/>
            </a:endParaRPr>
          </a:p>
          <a:p>
            <a:pPr marL="0" lvl="0" indent="0" algn="just">
              <a:buNone/>
            </a:pPr>
            <a:r>
              <a:rPr lang="el-GR" dirty="0">
                <a:latin typeface="Arial Narrow" panose="020B0606020202030204" pitchFamily="34" charset="0"/>
                <a:cs typeface="Arial" panose="020B0604020202020204" pitchFamily="34" charset="0"/>
              </a:rPr>
              <a:t>Η εύρεση της κρίσιμης διαδρομής και ο υπολογισμός της διάρκειάς της, που είναι και η διάρκεια ολοκλήρωσης του έργου, είναι ο σκοπός της επίλυσης του δικτύου </a:t>
            </a:r>
            <a:endParaRPr lang="en-US" dirty="0">
              <a:latin typeface="Arial Narrow" panose="020B0606020202030204" pitchFamily="34" charset="0"/>
              <a:cs typeface="Arial" panose="020B0604020202020204" pitchFamily="34" charset="0"/>
            </a:endParaRPr>
          </a:p>
          <a:p>
            <a:pPr marL="0" indent="0" algn="just">
              <a:buNone/>
            </a:pPr>
            <a:endParaRPr lang="el-GR" dirty="0">
              <a:latin typeface="Arial Narrow" panose="020B0606020202030204" pitchFamily="34" charset="0"/>
              <a:cs typeface="Arial" panose="020B0604020202020204" pitchFamily="34" charset="0"/>
            </a:endParaRPr>
          </a:p>
          <a:p>
            <a:pPr marL="0" indent="0" algn="just">
              <a:buNone/>
            </a:pPr>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a:t>Επιμέλεια Ύλης: Βίκυ Βάρδα</a:t>
            </a:r>
            <a:endParaRPr lang="el-GR" sz="1200" dirty="0"/>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12</a:t>
            </a:fld>
            <a:endParaRPr lang="en-US"/>
          </a:p>
        </p:txBody>
      </p:sp>
      <p:pic>
        <p:nvPicPr>
          <p:cNvPr id="9" name="Εικόνα 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2144" y="908720"/>
            <a:ext cx="2871954" cy="648072"/>
          </a:xfrm>
          <a:prstGeom prst="rect">
            <a:avLst/>
          </a:prstGeom>
          <a:noFill/>
          <a:ln>
            <a:noFill/>
          </a:ln>
        </p:spPr>
      </p:pic>
      <p:pic>
        <p:nvPicPr>
          <p:cNvPr id="13" name="Εικόνα 12"/>
          <p:cNvPicPr/>
          <p:nvPr/>
        </p:nvPicPr>
        <p:blipFill>
          <a:blip r:embed="rId3">
            <a:extLst>
              <a:ext uri="{28A0092B-C50C-407E-A947-70E740481C1C}">
                <a14:useLocalDpi xmlns:a14="http://schemas.microsoft.com/office/drawing/2010/main" val="0"/>
              </a:ext>
            </a:extLst>
          </a:blip>
          <a:srcRect/>
          <a:stretch>
            <a:fillRect/>
          </a:stretch>
        </p:blipFill>
        <p:spPr bwMode="auto">
          <a:xfrm>
            <a:off x="6162461" y="2564904"/>
            <a:ext cx="2088232" cy="405189"/>
          </a:xfrm>
          <a:prstGeom prst="rect">
            <a:avLst/>
          </a:prstGeom>
          <a:noFill/>
          <a:ln>
            <a:noFill/>
          </a:ln>
        </p:spPr>
      </p:pic>
    </p:spTree>
    <p:extLst>
      <p:ext uri="{BB962C8B-B14F-4D97-AF65-F5344CB8AC3E}">
        <p14:creationId xmlns:p14="http://schemas.microsoft.com/office/powerpoint/2010/main" val="26932097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u="sng" dirty="0">
                <a:latin typeface="Arial Narrow" panose="020B0606020202030204" pitchFamily="34" charset="0"/>
                <a:cs typeface="Arial" panose="020B0604020202020204" pitchFamily="34" charset="0"/>
              </a:rPr>
              <a:t>Επίλυση Δικτύου με τη Μέθοδο CPM</a:t>
            </a:r>
            <a:br>
              <a:rPr lang="en-US" b="1" u="sng" dirty="0">
                <a:latin typeface="Arial Narrow" panose="020B0606020202030204" pitchFamily="34" charset="0"/>
                <a:cs typeface="Arial" panose="020B0604020202020204" pitchFamily="34" charset="0"/>
              </a:rPr>
            </a:br>
            <a:endParaRPr lang="en-US" dirty="0">
              <a:latin typeface="Arial Narrow" panose="020B0606020202030204" pitchFamily="34" charset="0"/>
              <a:cs typeface="Arial" panose="020B0604020202020204" pitchFamily="34" charset="0"/>
            </a:endParaRPr>
          </a:p>
        </p:txBody>
      </p:sp>
      <p:sp>
        <p:nvSpPr>
          <p:cNvPr id="5" name="Θέση περιεχομένου 4"/>
          <p:cNvSpPr>
            <a:spLocks noGrp="1"/>
          </p:cNvSpPr>
          <p:nvPr>
            <p:ph idx="1"/>
          </p:nvPr>
        </p:nvSpPr>
        <p:spPr/>
        <p:txBody>
          <a:bodyPr/>
          <a:lstStyle/>
          <a:p>
            <a:pPr marL="0" lvl="0" indent="0" algn="just">
              <a:buNone/>
            </a:pPr>
            <a:r>
              <a:rPr lang="el-GR" dirty="0">
                <a:latin typeface="Arial Narrow" panose="020B0606020202030204" pitchFamily="34" charset="0"/>
                <a:cs typeface="Arial" panose="020B0604020202020204" pitchFamily="34" charset="0"/>
              </a:rPr>
              <a:t>Για τον σχεδιασμό και την επίλυση του δικτύου μπορούν να χρησιμοποιηθούν δύο προσεγγίσεις:</a:t>
            </a:r>
            <a:endParaRPr lang="en-US" dirty="0">
              <a:latin typeface="Arial Narrow" panose="020B0606020202030204" pitchFamily="34" charset="0"/>
              <a:cs typeface="Arial" panose="020B0604020202020204" pitchFamily="34" charset="0"/>
            </a:endParaRPr>
          </a:p>
          <a:p>
            <a:pPr marL="0" lvl="0" indent="0" algn="just">
              <a:buNone/>
            </a:pPr>
            <a:r>
              <a:rPr lang="el-GR" dirty="0">
                <a:latin typeface="Arial Narrow" panose="020B0606020202030204" pitchFamily="34" charset="0"/>
                <a:cs typeface="Arial" panose="020B0604020202020204" pitchFamily="34" charset="0"/>
              </a:rPr>
              <a:t>Σχεδιασμός κατά βέλος προσανατολισμένων δικτυωτών γραφημάτων και επίλυση με βάση τα χρονικά στοιχεία των γεγονότων (τρόπος Α)</a:t>
            </a:r>
            <a:endParaRPr lang="en-US" dirty="0">
              <a:latin typeface="Arial Narrow" panose="020B0606020202030204" pitchFamily="34" charset="0"/>
              <a:cs typeface="Arial" panose="020B0604020202020204" pitchFamily="34" charset="0"/>
            </a:endParaRPr>
          </a:p>
          <a:p>
            <a:pPr marL="0" lvl="0" indent="0" algn="just">
              <a:buNone/>
            </a:pPr>
            <a:r>
              <a:rPr lang="el-GR" dirty="0">
                <a:latin typeface="Arial Narrow" panose="020B0606020202030204" pitchFamily="34" charset="0"/>
                <a:cs typeface="Arial" panose="020B0604020202020204" pitchFamily="34" charset="0"/>
              </a:rPr>
              <a:t>Σχεδιασμός κατά κόμβο προσανατολισμένων δικτυωτών γραφημάτων και επίλυση με βάση τα χρονικά στοιχεία των δραστηριοτήτων (τρόπος Β)</a:t>
            </a:r>
            <a:endParaRPr lang="en-US" dirty="0">
              <a:latin typeface="Arial Narrow" panose="020B0606020202030204" pitchFamily="34" charset="0"/>
              <a:cs typeface="Arial" panose="020B0604020202020204" pitchFamily="34" charset="0"/>
            </a:endParaRPr>
          </a:p>
          <a:p>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13</a:t>
            </a:fld>
            <a:endParaRPr lang="en-US"/>
          </a:p>
        </p:txBody>
      </p:sp>
      <p:pic>
        <p:nvPicPr>
          <p:cNvPr id="6" name="Θέση περιεχομένου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35477010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45127" y="365760"/>
            <a:ext cx="9715369" cy="1286827"/>
          </a:xfrm>
        </p:spPr>
        <p:txBody>
          <a:bodyPr>
            <a:noAutofit/>
          </a:bodyPr>
          <a:lstStyle/>
          <a:p>
            <a:pPr algn="ctr"/>
            <a:r>
              <a:rPr lang="el-GR" sz="3200" b="1" u="sng" dirty="0">
                <a:solidFill>
                  <a:schemeClr val="accent2"/>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CPM - Χρονικά στοιχεία γεγονότος - Συμβολισμοί</a:t>
            </a:r>
            <a:br>
              <a:rPr lang="en-US" sz="3200" b="1" u="sng" dirty="0">
                <a:solidFill>
                  <a:schemeClr val="accent2"/>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br>
            <a:endParaRPr lang="en-US" sz="3200" dirty="0">
              <a:solidFill>
                <a:schemeClr val="accent2"/>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endParaRPr>
          </a:p>
        </p:txBody>
      </p:sp>
      <p:sp>
        <p:nvSpPr>
          <p:cNvPr id="5" name="Θέση περιεχομένου 4"/>
          <p:cNvSpPr>
            <a:spLocks noGrp="1"/>
          </p:cNvSpPr>
          <p:nvPr>
            <p:ph idx="1"/>
          </p:nvPr>
        </p:nvSpPr>
        <p:spPr/>
        <p:txBody>
          <a:bodyPr/>
          <a:lstStyle/>
          <a:p>
            <a:pPr lvl="0"/>
            <a:r>
              <a:rPr lang="el-GR" dirty="0">
                <a:latin typeface="Arial Narrow" panose="020B0606020202030204" pitchFamily="34" charset="0"/>
                <a:cs typeface="Arial" panose="020B0604020202020204" pitchFamily="34" charset="0"/>
              </a:rPr>
              <a:t>i: γεγονός</a:t>
            </a:r>
            <a:endParaRPr lang="en-US" dirty="0">
              <a:latin typeface="Arial Narrow" panose="020B0606020202030204" pitchFamily="34" charset="0"/>
              <a:cs typeface="Arial" panose="020B0604020202020204" pitchFamily="34" charset="0"/>
            </a:endParaRPr>
          </a:p>
          <a:p>
            <a:pPr lvl="0"/>
            <a:r>
              <a:rPr lang="el-GR" dirty="0" err="1">
                <a:latin typeface="Arial Narrow" panose="020B0606020202030204" pitchFamily="34" charset="0"/>
                <a:cs typeface="Arial" panose="020B0604020202020204" pitchFamily="34" charset="0"/>
              </a:rPr>
              <a:t>LFi</a:t>
            </a:r>
            <a:r>
              <a:rPr lang="el-GR" dirty="0">
                <a:latin typeface="Arial Narrow" panose="020B0606020202030204" pitchFamily="34" charset="0"/>
                <a:cs typeface="Arial" panose="020B0604020202020204" pitchFamily="34" charset="0"/>
              </a:rPr>
              <a:t>: Βραδύτερος χρόνος του γεγονότος i</a:t>
            </a:r>
            <a:endParaRPr lang="en-US" dirty="0">
              <a:latin typeface="Arial Narrow" panose="020B0606020202030204" pitchFamily="34" charset="0"/>
              <a:cs typeface="Arial" panose="020B0604020202020204" pitchFamily="34" charset="0"/>
            </a:endParaRPr>
          </a:p>
          <a:p>
            <a:pPr lvl="0"/>
            <a:r>
              <a:rPr lang="el-GR" dirty="0" err="1">
                <a:latin typeface="Arial Narrow" panose="020B0606020202030204" pitchFamily="34" charset="0"/>
                <a:cs typeface="Arial" panose="020B0604020202020204" pitchFamily="34" charset="0"/>
              </a:rPr>
              <a:t>EFi</a:t>
            </a:r>
            <a:r>
              <a:rPr lang="el-GR" dirty="0">
                <a:latin typeface="Arial Narrow" panose="020B0606020202030204" pitchFamily="34" charset="0"/>
                <a:cs typeface="Arial" panose="020B0604020202020204" pitchFamily="34" charset="0"/>
              </a:rPr>
              <a:t>: </a:t>
            </a:r>
            <a:r>
              <a:rPr lang="el-GR" dirty="0" err="1">
                <a:latin typeface="Arial Narrow" panose="020B0606020202030204" pitchFamily="34" charset="0"/>
                <a:cs typeface="Arial" panose="020B0604020202020204" pitchFamily="34" charset="0"/>
              </a:rPr>
              <a:t>Ενωρίτερος</a:t>
            </a:r>
            <a:r>
              <a:rPr lang="el-GR" dirty="0">
                <a:latin typeface="Arial Narrow" panose="020B0606020202030204" pitchFamily="34" charset="0"/>
                <a:cs typeface="Arial" panose="020B0604020202020204" pitchFamily="34" charset="0"/>
              </a:rPr>
              <a:t> χρόνος του γεγονότος i</a:t>
            </a:r>
            <a:endParaRPr lang="en-US" dirty="0">
              <a:latin typeface="Arial Narrow" panose="020B0606020202030204" pitchFamily="34" charset="0"/>
              <a:cs typeface="Arial" panose="020B0604020202020204" pitchFamily="34" charset="0"/>
            </a:endParaRPr>
          </a:p>
          <a:p>
            <a:pPr lvl="0"/>
            <a:r>
              <a:rPr lang="el-GR" dirty="0" err="1">
                <a:latin typeface="Arial Narrow" panose="020B0606020202030204" pitchFamily="34" charset="0"/>
                <a:cs typeface="Arial" panose="020B0604020202020204" pitchFamily="34" charset="0"/>
              </a:rPr>
              <a:t>ΔΤοi</a:t>
            </a:r>
            <a:r>
              <a:rPr lang="el-GR" dirty="0">
                <a:latin typeface="Arial Narrow" panose="020B0606020202030204" pitchFamily="34" charset="0"/>
                <a:cs typeface="Arial" panose="020B0604020202020204" pitchFamily="34" charset="0"/>
              </a:rPr>
              <a:t>: Ολικό χρονικό περιθώριο του γεγονότος i</a:t>
            </a:r>
            <a:endParaRPr lang="en-US" dirty="0">
              <a:latin typeface="Arial Narrow" panose="020B0606020202030204" pitchFamily="34" charset="0"/>
              <a:cs typeface="Arial" panose="020B0604020202020204" pitchFamily="34" charset="0"/>
            </a:endParaRPr>
          </a:p>
          <a:p>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14</a:t>
            </a:fld>
            <a:endParaRPr lang="en-US"/>
          </a:p>
        </p:txBody>
      </p:sp>
      <p:pic>
        <p:nvPicPr>
          <p:cNvPr id="9" name="Εικόνα 8"/>
          <p:cNvPicPr/>
          <p:nvPr/>
        </p:nvPicPr>
        <p:blipFill>
          <a:blip r:embed="rId2">
            <a:extLst>
              <a:ext uri="{28A0092B-C50C-407E-A947-70E740481C1C}">
                <a14:useLocalDpi xmlns:a14="http://schemas.microsoft.com/office/drawing/2010/main" val="0"/>
              </a:ext>
            </a:extLst>
          </a:blip>
          <a:srcRect/>
          <a:stretch>
            <a:fillRect/>
          </a:stretch>
        </p:blipFill>
        <p:spPr bwMode="auto">
          <a:xfrm>
            <a:off x="7176120" y="2291032"/>
            <a:ext cx="3744416" cy="3150363"/>
          </a:xfrm>
          <a:prstGeom prst="rect">
            <a:avLst/>
          </a:prstGeom>
          <a:noFill/>
          <a:ln>
            <a:noFill/>
          </a:ln>
        </p:spPr>
      </p:pic>
      <p:pic>
        <p:nvPicPr>
          <p:cNvPr id="10" name="Θέση περιεχομένου 3">
            <a:extLst>
              <a:ext uri="{FF2B5EF4-FFF2-40B4-BE49-F238E27FC236}">
                <a16:creationId xmlns:a16="http://schemas.microsoft.com/office/drawing/2014/main" id="{A8B3F870-5030-4B52-9D08-9D4D2555FF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13647905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Εικόνα 8"/>
          <p:cNvPicPr/>
          <p:nvPr/>
        </p:nvPicPr>
        <p:blipFill rotWithShape="1">
          <a:blip r:embed="rId2">
            <a:extLst>
              <a:ext uri="{28A0092B-C50C-407E-A947-70E740481C1C}">
                <a14:useLocalDpi xmlns:a14="http://schemas.microsoft.com/office/drawing/2010/main" val="0"/>
              </a:ext>
            </a:extLst>
          </a:blip>
          <a:srcRect/>
          <a:stretch/>
        </p:blipFill>
        <p:spPr bwMode="auto">
          <a:xfrm>
            <a:off x="97782" y="13985"/>
            <a:ext cx="9472866" cy="5232822"/>
          </a:xfrm>
          <a:prstGeom prst="rect">
            <a:avLst/>
          </a:prstGeom>
          <a:noFill/>
        </p:spPr>
      </p:pic>
      <p:sp>
        <p:nvSpPr>
          <p:cNvPr id="7" name="Θέση υποσέλιδου 6"/>
          <p:cNvSpPr>
            <a:spLocks noGrp="1"/>
          </p:cNvSpPr>
          <p:nvPr>
            <p:ph type="ftr" sz="quarter" idx="11"/>
          </p:nvPr>
        </p:nvSpPr>
        <p:spPr/>
        <p:txBody>
          <a:bodyPr vert="horz" lIns="91440" tIns="45720" rIns="91440" bIns="45720" rtlCol="0" anchor="ctr">
            <a:normAutofit/>
          </a:bodyPr>
          <a:lstStyle/>
          <a:p>
            <a:pPr algn="ctr"/>
            <a:r>
              <a:rPr lang="en-US" sz="1200" kern="1200">
                <a:solidFill>
                  <a:srgbClr val="FFFFFF"/>
                </a:solidFill>
                <a:latin typeface="+mn-lt"/>
                <a:ea typeface="+mn-ea"/>
                <a:cs typeface="+mn-cs"/>
              </a:rPr>
              <a:t>Επιμέλεια Ύλης: Βίκυ Βάρδα</a:t>
            </a:r>
          </a:p>
        </p:txBody>
      </p:sp>
      <p:sp>
        <p:nvSpPr>
          <p:cNvPr id="8" name="Θέση αριθμού διαφάνειας 7"/>
          <p:cNvSpPr>
            <a:spLocks noGrp="1"/>
          </p:cNvSpPr>
          <p:nvPr>
            <p:ph type="sldNum" sz="quarter" idx="12"/>
          </p:nvPr>
        </p:nvSpPr>
        <p:spPr/>
        <p:txBody>
          <a:bodyPr vert="horz" lIns="91440" tIns="45720" rIns="91440" bIns="45720" rtlCol="0" anchor="ctr">
            <a:normAutofit/>
          </a:bodyPr>
          <a:lstStyle/>
          <a:p>
            <a:fld id="{B13333A4-2EF1-4B79-B68C-AB20E66B4822}" type="slidenum">
              <a:rPr lang="en-US" sz="1200">
                <a:solidFill>
                  <a:srgbClr val="FFFFFF"/>
                </a:solidFill>
              </a:rPr>
              <a:pPr/>
              <a:t>15</a:t>
            </a:fld>
            <a:endParaRPr lang="en-US" sz="1200">
              <a:solidFill>
                <a:srgbClr val="FFFFFF"/>
              </a:solidFill>
            </a:endParaRPr>
          </a:p>
        </p:txBody>
      </p:sp>
      <p:pic>
        <p:nvPicPr>
          <p:cNvPr id="10" name="Θέση περιεχομένου 3">
            <a:extLst>
              <a:ext uri="{FF2B5EF4-FFF2-40B4-BE49-F238E27FC236}">
                <a16:creationId xmlns:a16="http://schemas.microsoft.com/office/drawing/2014/main" id="{F2131A64-5AB1-4E8C-B436-829346E96C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41142240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38200" y="365126"/>
            <a:ext cx="11162456" cy="1145224"/>
          </a:xfrm>
        </p:spPr>
        <p:txBody>
          <a:bodyPr>
            <a:noAutofit/>
          </a:bodyPr>
          <a:lstStyle/>
          <a:p>
            <a:pPr algn="ctr"/>
            <a:r>
              <a:rPr lang="el-GR" sz="2400" b="1" u="sng" dirty="0">
                <a:solidFill>
                  <a:schemeClr val="accent2"/>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ΠΑΡΑΔΕΙΓΜΑ ΣΧΕΔΙΑΣΜΟΥ ΚΙ ΕΠΙΛΥΣΗΣ ΔΙΚΤΥΟΥ </a:t>
            </a:r>
            <a:r>
              <a:rPr lang="en-US" sz="2400" b="1" u="sng" dirty="0">
                <a:solidFill>
                  <a:schemeClr val="accent2"/>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CPM </a:t>
            </a:r>
            <a:br>
              <a:rPr lang="en-US" sz="2400" b="1" u="sng" dirty="0">
                <a:solidFill>
                  <a:schemeClr val="accent2"/>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br>
            <a:r>
              <a:rPr lang="el-GR" sz="2400" b="1" dirty="0">
                <a:solidFill>
                  <a:schemeClr val="accent2"/>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ΜΕΘΟΔΟΣ </a:t>
            </a:r>
            <a:r>
              <a:rPr lang="en-US" sz="2400" b="1" dirty="0">
                <a:solidFill>
                  <a:schemeClr val="accent2"/>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CPM</a:t>
            </a:r>
            <a:r>
              <a:rPr lang="el-GR" sz="2400" b="1" dirty="0">
                <a:solidFill>
                  <a:schemeClr val="accent2"/>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 – Κατανόηση Διαδικασίας με τη Χρήση Παραδείγματος</a:t>
            </a:r>
            <a:br>
              <a:rPr lang="en-US" sz="2400" b="1" dirty="0">
                <a:solidFill>
                  <a:schemeClr val="accent2"/>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br>
            <a:endParaRPr lang="en-US" sz="2400" b="1" dirty="0">
              <a:solidFill>
                <a:schemeClr val="accent2"/>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endParaRPr>
          </a:p>
        </p:txBody>
      </p:sp>
      <p:sp>
        <p:nvSpPr>
          <p:cNvPr id="5" name="Θέση περιεχομένου 4"/>
          <p:cNvSpPr>
            <a:spLocks noGrp="1"/>
          </p:cNvSpPr>
          <p:nvPr>
            <p:ph idx="1"/>
          </p:nvPr>
        </p:nvSpPr>
        <p:spPr>
          <a:xfrm>
            <a:off x="712128" y="1510350"/>
            <a:ext cx="10515600" cy="4351337"/>
          </a:xfrm>
        </p:spPr>
        <p:txBody>
          <a:bodyPr/>
          <a:lstStyle/>
          <a:p>
            <a:r>
              <a:rPr lang="el-GR" dirty="0">
                <a:latin typeface="Arial Narrow" panose="020B0606020202030204" pitchFamily="34" charset="0"/>
                <a:cs typeface="Arial" panose="020B0604020202020204" pitchFamily="34" charset="0"/>
              </a:rPr>
              <a:t>Το παράδειγμα στο οποίο θα βασιστούμε είναι το εξής:</a:t>
            </a:r>
            <a:endParaRPr lang="en-US" dirty="0">
              <a:latin typeface="Arial Narrow" panose="020B0606020202030204" pitchFamily="34" charset="0"/>
              <a:cs typeface="Arial" panose="020B0604020202020204" pitchFamily="34" charset="0"/>
            </a:endParaRPr>
          </a:p>
          <a:p>
            <a:pPr marL="0" indent="0">
              <a:buNone/>
            </a:pPr>
            <a:r>
              <a:rPr lang="el-GR" dirty="0">
                <a:latin typeface="Arial Narrow" panose="020B0606020202030204" pitchFamily="34" charset="0"/>
                <a:cs typeface="Arial" panose="020B0604020202020204" pitchFamily="34" charset="0"/>
              </a:rPr>
              <a:t>Στον παρακάτω πίνακα δίνονται οι δραστηριότητες ενός έργου, η διάρκεια τους καθώς και οι σχέσεις αλληλουχίας που υπάρχουν. Σχεδιάστε το αντίστοιχο δίκτυο με τη μέθοδο των κατά βέλη προσανατολισμένων γραφημάτων, υπολογίστε όλα τα σχετικά στοιχεία χρόνων (</a:t>
            </a:r>
            <a:r>
              <a:rPr lang="el-GR" dirty="0" err="1">
                <a:latin typeface="Arial Narrow" panose="020B0606020202030204" pitchFamily="34" charset="0"/>
                <a:cs typeface="Arial" panose="020B0604020202020204" pitchFamily="34" charset="0"/>
              </a:rPr>
              <a:t>ενωρίτεροι</a:t>
            </a:r>
            <a:r>
              <a:rPr lang="el-GR" dirty="0">
                <a:latin typeface="Arial Narrow" panose="020B0606020202030204" pitchFamily="34" charset="0"/>
                <a:cs typeface="Arial" panose="020B0604020202020204" pitchFamily="34" charset="0"/>
              </a:rPr>
              <a:t>/βραδύτεροι χρόνοι, ελεύθερα/συνολικά περιθώρια) του δικτύου και αναγράψτε τις κρίσιμες διαδρομές.</a:t>
            </a:r>
            <a:endParaRPr lang="en-US" dirty="0">
              <a:latin typeface="Arial Narrow" panose="020B0606020202030204" pitchFamily="34" charset="0"/>
              <a:cs typeface="Arial" panose="020B0604020202020204" pitchFamily="34" charset="0"/>
            </a:endParaRPr>
          </a:p>
          <a:p>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16</a:t>
            </a:fld>
            <a:endParaRPr lang="en-US"/>
          </a:p>
        </p:txBody>
      </p:sp>
      <p:pic>
        <p:nvPicPr>
          <p:cNvPr id="9" name="Θέση περιεχομένου 3">
            <a:extLst>
              <a:ext uri="{FF2B5EF4-FFF2-40B4-BE49-F238E27FC236}">
                <a16:creationId xmlns:a16="http://schemas.microsoft.com/office/drawing/2014/main" id="{AAE3B3DB-62EA-45EA-96E5-7422C28CEB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36863991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Θέση περιεχομένου 2"/>
          <p:cNvGraphicFramePr>
            <a:graphicFrameLocks noGrp="1"/>
          </p:cNvGraphicFramePr>
          <p:nvPr>
            <p:ph idx="1"/>
            <p:extLst>
              <p:ext uri="{D42A27DB-BD31-4B8C-83A1-F6EECF244321}">
                <p14:modId xmlns:p14="http://schemas.microsoft.com/office/powerpoint/2010/main" val="819318438"/>
              </p:ext>
            </p:extLst>
          </p:nvPr>
        </p:nvGraphicFramePr>
        <p:xfrm>
          <a:off x="1055440" y="460603"/>
          <a:ext cx="9194981" cy="6056877"/>
        </p:xfrm>
        <a:graphic>
          <a:graphicData uri="http://schemas.openxmlformats.org/drawingml/2006/table">
            <a:tbl>
              <a:tblPr firstRow="1" firstCol="1" lastRow="1" lastCol="1" bandRow="1" bandCol="1">
                <a:tableStyleId>{5940675A-B579-460E-94D1-54222C63F5DA}</a:tableStyleId>
              </a:tblPr>
              <a:tblGrid>
                <a:gridCol w="3094664">
                  <a:extLst>
                    <a:ext uri="{9D8B030D-6E8A-4147-A177-3AD203B41FA5}">
                      <a16:colId xmlns:a16="http://schemas.microsoft.com/office/drawing/2014/main" val="1509022114"/>
                    </a:ext>
                  </a:extLst>
                </a:gridCol>
                <a:gridCol w="3065764">
                  <a:extLst>
                    <a:ext uri="{9D8B030D-6E8A-4147-A177-3AD203B41FA5}">
                      <a16:colId xmlns:a16="http://schemas.microsoft.com/office/drawing/2014/main" val="1141570715"/>
                    </a:ext>
                  </a:extLst>
                </a:gridCol>
                <a:gridCol w="3034553">
                  <a:extLst>
                    <a:ext uri="{9D8B030D-6E8A-4147-A177-3AD203B41FA5}">
                      <a16:colId xmlns:a16="http://schemas.microsoft.com/office/drawing/2014/main" val="919820206"/>
                    </a:ext>
                  </a:extLst>
                </a:gridCol>
              </a:tblGrid>
              <a:tr h="1119117">
                <a:tc>
                  <a:txBody>
                    <a:bodyPr/>
                    <a:lstStyle/>
                    <a:p>
                      <a:pPr marL="0" marR="0" algn="ctr">
                        <a:lnSpc>
                          <a:spcPct val="150000"/>
                        </a:lnSpc>
                        <a:spcBef>
                          <a:spcPts val="0"/>
                        </a:spcBef>
                        <a:spcAft>
                          <a:spcPts val="800"/>
                        </a:spcAft>
                      </a:pPr>
                      <a:r>
                        <a:rPr lang="el-GR" sz="2400" dirty="0">
                          <a:effectLst/>
                        </a:rPr>
                        <a:t>Δραστηριότητα</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l-GR" sz="2400">
                          <a:effectLst/>
                        </a:rPr>
                        <a:t>Αμέσως Προηγούμενη</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l-GR" sz="2400">
                          <a:effectLst/>
                        </a:rPr>
                        <a:t>Διάρκεια (εβδομάδες)</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58580916"/>
                  </a:ext>
                </a:extLst>
              </a:tr>
              <a:tr h="548640">
                <a:tc>
                  <a:txBody>
                    <a:bodyPr/>
                    <a:lstStyle/>
                    <a:p>
                      <a:pPr marL="0" marR="0" algn="ctr">
                        <a:lnSpc>
                          <a:spcPct val="150000"/>
                        </a:lnSpc>
                        <a:spcBef>
                          <a:spcPts val="0"/>
                        </a:spcBef>
                        <a:spcAft>
                          <a:spcPts val="800"/>
                        </a:spcAft>
                      </a:pPr>
                      <a:r>
                        <a:rPr lang="en-US" sz="2400">
                          <a:effectLst/>
                        </a:rPr>
                        <a:t>A</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a:effectLst/>
                        </a:rPr>
                        <a: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a:effectLst/>
                        </a:rPr>
                        <a:t>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90727476"/>
                  </a:ext>
                </a:extLst>
              </a:tr>
              <a:tr h="548640">
                <a:tc>
                  <a:txBody>
                    <a:bodyPr/>
                    <a:lstStyle/>
                    <a:p>
                      <a:pPr marL="0" marR="0" algn="ctr">
                        <a:lnSpc>
                          <a:spcPct val="150000"/>
                        </a:lnSpc>
                        <a:spcBef>
                          <a:spcPts val="0"/>
                        </a:spcBef>
                        <a:spcAft>
                          <a:spcPts val="800"/>
                        </a:spcAft>
                      </a:pPr>
                      <a:r>
                        <a:rPr lang="en-US" sz="2400">
                          <a:effectLst/>
                        </a:rPr>
                        <a:t>B</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a:effectLst/>
                        </a:rPr>
                        <a:t>A</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a:effectLst/>
                        </a:rPr>
                        <a:t>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560241"/>
                  </a:ext>
                </a:extLst>
              </a:tr>
              <a:tr h="548640">
                <a:tc>
                  <a:txBody>
                    <a:bodyPr/>
                    <a:lstStyle/>
                    <a:p>
                      <a:pPr marL="0" marR="0" algn="ctr">
                        <a:lnSpc>
                          <a:spcPct val="150000"/>
                        </a:lnSpc>
                        <a:spcBef>
                          <a:spcPts val="0"/>
                        </a:spcBef>
                        <a:spcAft>
                          <a:spcPts val="800"/>
                        </a:spcAft>
                      </a:pPr>
                      <a:r>
                        <a:rPr lang="en-US" sz="2400">
                          <a:effectLst/>
                        </a:rPr>
                        <a:t>C</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dirty="0">
                          <a:effectLst/>
                        </a:rPr>
                        <a:t>A</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a:effectLst/>
                        </a:rPr>
                        <a:t>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5544880"/>
                  </a:ext>
                </a:extLst>
              </a:tr>
              <a:tr h="548640">
                <a:tc>
                  <a:txBody>
                    <a:bodyPr/>
                    <a:lstStyle/>
                    <a:p>
                      <a:pPr marL="0" marR="0" algn="ctr">
                        <a:lnSpc>
                          <a:spcPct val="150000"/>
                        </a:lnSpc>
                        <a:spcBef>
                          <a:spcPts val="0"/>
                        </a:spcBef>
                        <a:spcAft>
                          <a:spcPts val="800"/>
                        </a:spcAft>
                      </a:pPr>
                      <a:r>
                        <a:rPr lang="en-US" sz="2400">
                          <a:effectLst/>
                        </a:rPr>
                        <a:t>D</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a:effectLst/>
                        </a:rPr>
                        <a:t>A</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a:effectLst/>
                        </a:rPr>
                        <a:t>7</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76624207"/>
                  </a:ext>
                </a:extLst>
              </a:tr>
              <a:tr h="548640">
                <a:tc>
                  <a:txBody>
                    <a:bodyPr/>
                    <a:lstStyle/>
                    <a:p>
                      <a:pPr marL="0" marR="0" algn="ctr">
                        <a:lnSpc>
                          <a:spcPct val="150000"/>
                        </a:lnSpc>
                        <a:spcBef>
                          <a:spcPts val="0"/>
                        </a:spcBef>
                        <a:spcAft>
                          <a:spcPts val="800"/>
                        </a:spcAft>
                      </a:pPr>
                      <a:r>
                        <a:rPr lang="en-US" sz="2400">
                          <a:effectLst/>
                        </a:rPr>
                        <a:t>E</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a:effectLst/>
                        </a:rPr>
                        <a:t>B</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a:effectLst/>
                        </a:rPr>
                        <a:t>6</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02838439"/>
                  </a:ext>
                </a:extLst>
              </a:tr>
              <a:tr h="548640">
                <a:tc>
                  <a:txBody>
                    <a:bodyPr/>
                    <a:lstStyle/>
                    <a:p>
                      <a:pPr marL="0" marR="0" algn="ctr">
                        <a:lnSpc>
                          <a:spcPct val="150000"/>
                        </a:lnSpc>
                        <a:spcBef>
                          <a:spcPts val="0"/>
                        </a:spcBef>
                        <a:spcAft>
                          <a:spcPts val="800"/>
                        </a:spcAft>
                      </a:pPr>
                      <a:r>
                        <a:rPr lang="en-US" sz="2400">
                          <a:effectLst/>
                        </a:rPr>
                        <a:t>F</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a:effectLst/>
                        </a:rPr>
                        <a:t>C,D</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a:effectLst/>
                        </a:rPr>
                        <a:t>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83322761"/>
                  </a:ext>
                </a:extLst>
              </a:tr>
              <a:tr h="548640">
                <a:tc>
                  <a:txBody>
                    <a:bodyPr/>
                    <a:lstStyle/>
                    <a:p>
                      <a:pPr marL="0" marR="0" algn="ctr">
                        <a:lnSpc>
                          <a:spcPct val="150000"/>
                        </a:lnSpc>
                        <a:spcBef>
                          <a:spcPts val="0"/>
                        </a:spcBef>
                        <a:spcAft>
                          <a:spcPts val="800"/>
                        </a:spcAft>
                      </a:pPr>
                      <a:r>
                        <a:rPr lang="en-US" sz="2400">
                          <a:effectLst/>
                        </a:rPr>
                        <a:t>G</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a:effectLst/>
                        </a:rPr>
                        <a:t>E,F</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a:effectLst/>
                        </a:rPr>
                        <a:t>7</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98971821"/>
                  </a:ext>
                </a:extLst>
              </a:tr>
              <a:tr h="548640">
                <a:tc>
                  <a:txBody>
                    <a:bodyPr/>
                    <a:lstStyle/>
                    <a:p>
                      <a:pPr marL="0" marR="0" algn="ctr">
                        <a:lnSpc>
                          <a:spcPct val="150000"/>
                        </a:lnSpc>
                        <a:spcBef>
                          <a:spcPts val="0"/>
                        </a:spcBef>
                        <a:spcAft>
                          <a:spcPts val="800"/>
                        </a:spcAft>
                      </a:pPr>
                      <a:r>
                        <a:rPr lang="en-US" sz="2400">
                          <a:effectLst/>
                        </a:rPr>
                        <a:t>H</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a:effectLst/>
                        </a:rPr>
                        <a:t>D</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a:effectLst/>
                        </a:rPr>
                        <a:t>9</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12410571"/>
                  </a:ext>
                </a:extLst>
              </a:tr>
              <a:tr h="548640">
                <a:tc>
                  <a:txBody>
                    <a:bodyPr/>
                    <a:lstStyle/>
                    <a:p>
                      <a:pPr marL="0" marR="0" algn="ctr">
                        <a:lnSpc>
                          <a:spcPct val="150000"/>
                        </a:lnSpc>
                        <a:spcBef>
                          <a:spcPts val="0"/>
                        </a:spcBef>
                        <a:spcAft>
                          <a:spcPts val="800"/>
                        </a:spcAft>
                      </a:pPr>
                      <a:r>
                        <a:rPr lang="en-US" sz="2400">
                          <a:effectLst/>
                        </a:rPr>
                        <a:t>I</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a:effectLst/>
                        </a:rPr>
                        <a:t>G,H</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dirty="0">
                          <a:effectLst/>
                        </a:rPr>
                        <a:t>4</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9524470"/>
                  </a:ext>
                </a:extLst>
              </a:tr>
            </a:tbl>
          </a:graphicData>
        </a:graphic>
      </p:graphicFrame>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17</a:t>
            </a:fld>
            <a:endParaRPr lang="en-US"/>
          </a:p>
        </p:txBody>
      </p:sp>
      <p:pic>
        <p:nvPicPr>
          <p:cNvPr id="9" name="Θέση περιεχομένου 3">
            <a:extLst>
              <a:ext uri="{FF2B5EF4-FFF2-40B4-BE49-F238E27FC236}">
                <a16:creationId xmlns:a16="http://schemas.microsoft.com/office/drawing/2014/main" id="{C9B45372-D82F-4664-9F78-969738392F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23547917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b="1" u="sng" dirty="0">
                <a:latin typeface="Arial Narrow" panose="020B0606020202030204" pitchFamily="34" charset="0"/>
                <a:cs typeface="Arial" panose="020B0604020202020204" pitchFamily="34" charset="0"/>
              </a:rPr>
              <a:t>1.</a:t>
            </a:r>
            <a:r>
              <a:rPr lang="el-GR" b="1" u="sng" dirty="0">
                <a:latin typeface="Arial Narrow" panose="020B0606020202030204" pitchFamily="34" charset="0"/>
                <a:cs typeface="Arial" panose="020B0604020202020204" pitchFamily="34" charset="0"/>
              </a:rPr>
              <a:t> Σχεδιασμός Δικτύου</a:t>
            </a:r>
            <a:br>
              <a:rPr lang="en-US" b="1" u="sng" dirty="0">
                <a:latin typeface="Arial Narrow" panose="020B0606020202030204" pitchFamily="34" charset="0"/>
                <a:cs typeface="Arial" panose="020B0604020202020204" pitchFamily="34" charset="0"/>
              </a:rPr>
            </a:br>
            <a:endParaRPr lang="en-US" dirty="0">
              <a:latin typeface="Arial Narrow" panose="020B0606020202030204" pitchFamily="34" charset="0"/>
              <a:cs typeface="Arial" panose="020B0604020202020204" pitchFamily="34" charset="0"/>
            </a:endParaRPr>
          </a:p>
        </p:txBody>
      </p:sp>
      <p:sp>
        <p:nvSpPr>
          <p:cNvPr id="5" name="Θέση περιεχομένου 4"/>
          <p:cNvSpPr>
            <a:spLocks noGrp="1"/>
          </p:cNvSpPr>
          <p:nvPr>
            <p:ph idx="1"/>
          </p:nvPr>
        </p:nvSpPr>
        <p:spPr/>
        <p:txBody>
          <a:bodyPr>
            <a:normAutofit lnSpcReduction="10000"/>
          </a:bodyPr>
          <a:lstStyle/>
          <a:p>
            <a:pPr marL="0" indent="0" algn="just">
              <a:buNone/>
            </a:pPr>
            <a:r>
              <a:rPr lang="el-GR" dirty="0">
                <a:latin typeface="Arial Narrow" panose="020B0606020202030204" pitchFamily="34" charset="0"/>
                <a:cs typeface="Arial" panose="020B0604020202020204" pitchFamily="34" charset="0"/>
              </a:rPr>
              <a:t>Εδώ μας δίνει τις αμέσως προηγούμενες για κάθε δραστηριότητα άρα εκείνη που δεν έχει προηγούμενη, στην περίπτωση μας η Α, θα είναι η πρώτη δραστηριότητα, αριστερά στο διάγραμμα. Οι δραστηριότητες </a:t>
            </a:r>
            <a:r>
              <a:rPr lang="en-US" dirty="0">
                <a:latin typeface="Arial Narrow" panose="020B0606020202030204" pitchFamily="34" charset="0"/>
                <a:cs typeface="Arial" panose="020B0604020202020204" pitchFamily="34" charset="0"/>
              </a:rPr>
              <a:t>B</a:t>
            </a:r>
            <a:r>
              <a:rPr lang="el-GR" dirty="0">
                <a:latin typeface="Arial Narrow" panose="020B0606020202030204" pitchFamily="34" charset="0"/>
                <a:cs typeface="Arial" panose="020B0604020202020204" pitchFamily="34" charset="0"/>
              </a:rPr>
              <a:t>, </a:t>
            </a:r>
            <a:r>
              <a:rPr lang="en-US" dirty="0">
                <a:latin typeface="Arial Narrow" panose="020B0606020202030204" pitchFamily="34" charset="0"/>
                <a:cs typeface="Arial" panose="020B0604020202020204" pitchFamily="34" charset="0"/>
              </a:rPr>
              <a:t>C</a:t>
            </a:r>
            <a:r>
              <a:rPr lang="el-GR" dirty="0">
                <a:latin typeface="Arial Narrow" panose="020B0606020202030204" pitchFamily="34" charset="0"/>
                <a:cs typeface="Arial" panose="020B0604020202020204" pitchFamily="34" charset="0"/>
              </a:rPr>
              <a:t> και </a:t>
            </a:r>
            <a:r>
              <a:rPr lang="en-US" dirty="0">
                <a:latin typeface="Arial Narrow" panose="020B0606020202030204" pitchFamily="34" charset="0"/>
                <a:cs typeface="Arial" panose="020B0604020202020204" pitchFamily="34" charset="0"/>
              </a:rPr>
              <a:t>D</a:t>
            </a:r>
            <a:r>
              <a:rPr lang="el-GR" dirty="0">
                <a:latin typeface="Arial Narrow" panose="020B0606020202030204" pitchFamily="34" charset="0"/>
                <a:cs typeface="Arial" panose="020B0604020202020204" pitchFamily="34" charset="0"/>
              </a:rPr>
              <a:t> έχουν ως προηγούμενη τους την Α, άρα θα ξεκινούν από αυτή. Η δραστηριότητα Ε ξεκινάει μόλις τελειώσει η Β. Η </a:t>
            </a:r>
            <a:r>
              <a:rPr lang="en-US" dirty="0">
                <a:latin typeface="Arial Narrow" panose="020B0606020202030204" pitchFamily="34" charset="0"/>
                <a:cs typeface="Arial" panose="020B0604020202020204" pitchFamily="34" charset="0"/>
              </a:rPr>
              <a:t>F</a:t>
            </a:r>
            <a:r>
              <a:rPr lang="el-GR" dirty="0">
                <a:latin typeface="Arial Narrow" panose="020B0606020202030204" pitchFamily="34" charset="0"/>
                <a:cs typeface="Arial" panose="020B0604020202020204" pitchFamily="34" charset="0"/>
              </a:rPr>
              <a:t> ξεκινά εφόσον ολοκληρωθούν οι </a:t>
            </a:r>
            <a:r>
              <a:rPr lang="en-US" dirty="0">
                <a:latin typeface="Arial Narrow" panose="020B0606020202030204" pitchFamily="34" charset="0"/>
                <a:cs typeface="Arial" panose="020B0604020202020204" pitchFamily="34" charset="0"/>
              </a:rPr>
              <a:t>C</a:t>
            </a:r>
            <a:r>
              <a:rPr lang="el-GR" dirty="0">
                <a:latin typeface="Arial Narrow" panose="020B0606020202030204" pitchFamily="34" charset="0"/>
                <a:cs typeface="Arial" panose="020B0604020202020204" pitchFamily="34" charset="0"/>
              </a:rPr>
              <a:t> και </a:t>
            </a:r>
            <a:r>
              <a:rPr lang="en-US" dirty="0">
                <a:latin typeface="Arial Narrow" panose="020B0606020202030204" pitchFamily="34" charset="0"/>
                <a:cs typeface="Arial" panose="020B0604020202020204" pitchFamily="34" charset="0"/>
              </a:rPr>
              <a:t>D</a:t>
            </a:r>
            <a:r>
              <a:rPr lang="el-GR" dirty="0">
                <a:latin typeface="Arial Narrow" panose="020B0606020202030204" pitchFamily="34" charset="0"/>
                <a:cs typeface="Arial" panose="020B0604020202020204" pitchFamily="34" charset="0"/>
              </a:rPr>
              <a:t>. Επειδή όμως δεν μπορώ να έχω παράλληλες δραστηριότητες που να ξεκινούν και να τελειώνουν μαζί, θα βάλω την </a:t>
            </a:r>
            <a:r>
              <a:rPr lang="en-US" dirty="0">
                <a:latin typeface="Arial Narrow" panose="020B0606020202030204" pitchFamily="34" charset="0"/>
                <a:cs typeface="Arial" panose="020B0604020202020204" pitchFamily="34" charset="0"/>
              </a:rPr>
              <a:t>F</a:t>
            </a:r>
            <a:r>
              <a:rPr lang="el-GR" dirty="0">
                <a:latin typeface="Arial Narrow" panose="020B0606020202030204" pitchFamily="34" charset="0"/>
                <a:cs typeface="Arial" panose="020B0604020202020204" pitchFamily="34" charset="0"/>
              </a:rPr>
              <a:t> να ξεκινά κατευθείαν από την </a:t>
            </a:r>
            <a:r>
              <a:rPr lang="en-US" dirty="0">
                <a:latin typeface="Arial Narrow" panose="020B0606020202030204" pitchFamily="34" charset="0"/>
                <a:cs typeface="Arial" panose="020B0604020202020204" pitchFamily="34" charset="0"/>
              </a:rPr>
              <a:t>C</a:t>
            </a:r>
            <a:r>
              <a:rPr lang="el-GR" dirty="0">
                <a:latin typeface="Arial Narrow" panose="020B0606020202030204" pitchFamily="34" charset="0"/>
                <a:cs typeface="Arial" panose="020B0604020202020204" pitchFamily="34" charset="0"/>
              </a:rPr>
              <a:t> και από την </a:t>
            </a:r>
            <a:r>
              <a:rPr lang="en-US" dirty="0">
                <a:latin typeface="Arial Narrow" panose="020B0606020202030204" pitchFamily="34" charset="0"/>
                <a:cs typeface="Arial" panose="020B0604020202020204" pitchFamily="34" charset="0"/>
              </a:rPr>
              <a:t>D</a:t>
            </a:r>
            <a:r>
              <a:rPr lang="el-GR" dirty="0">
                <a:latin typeface="Arial Narrow" panose="020B0606020202030204" pitchFamily="34" charset="0"/>
                <a:cs typeface="Arial" panose="020B0604020202020204" pitchFamily="34" charset="0"/>
              </a:rPr>
              <a:t> μέσω μιας πλασματικής δραστηριότητας να ξεκινά η </a:t>
            </a:r>
            <a:r>
              <a:rPr lang="en-US" dirty="0">
                <a:latin typeface="Arial Narrow" panose="020B0606020202030204" pitchFamily="34" charset="0"/>
                <a:cs typeface="Arial" panose="020B0604020202020204" pitchFamily="34" charset="0"/>
              </a:rPr>
              <a:t>F</a:t>
            </a:r>
            <a:r>
              <a:rPr lang="el-GR" dirty="0">
                <a:latin typeface="Arial Narrow" panose="020B0606020202030204" pitchFamily="34" charset="0"/>
                <a:cs typeface="Arial" panose="020B0604020202020204" pitchFamily="34" charset="0"/>
              </a:rPr>
              <a:t>. Η </a:t>
            </a:r>
            <a:r>
              <a:rPr lang="en-US" dirty="0">
                <a:latin typeface="Arial Narrow" panose="020B0606020202030204" pitchFamily="34" charset="0"/>
                <a:cs typeface="Arial" panose="020B0604020202020204" pitchFamily="34" charset="0"/>
              </a:rPr>
              <a:t>G</a:t>
            </a:r>
            <a:r>
              <a:rPr lang="el-GR" dirty="0">
                <a:latin typeface="Arial Narrow" panose="020B0606020202030204" pitchFamily="34" charset="0"/>
                <a:cs typeface="Arial" panose="020B0604020202020204" pitchFamily="34" charset="0"/>
              </a:rPr>
              <a:t> ξεκινά όταν τελειώσουν οι </a:t>
            </a:r>
            <a:r>
              <a:rPr lang="en-US" dirty="0">
                <a:latin typeface="Arial Narrow" panose="020B0606020202030204" pitchFamily="34" charset="0"/>
                <a:cs typeface="Arial" panose="020B0604020202020204" pitchFamily="34" charset="0"/>
              </a:rPr>
              <a:t>F</a:t>
            </a:r>
            <a:r>
              <a:rPr lang="el-GR" dirty="0">
                <a:latin typeface="Arial Narrow" panose="020B0606020202030204" pitchFamily="34" charset="0"/>
                <a:cs typeface="Arial" panose="020B0604020202020204" pitchFamily="34" charset="0"/>
              </a:rPr>
              <a:t> και Ε, άρα θα τις βάλω να καταλήγουν στον ίδιο κόμβο και από εκεί θα ξεκινά η </a:t>
            </a:r>
            <a:r>
              <a:rPr lang="en-US" dirty="0">
                <a:latin typeface="Arial Narrow" panose="020B0606020202030204" pitchFamily="34" charset="0"/>
                <a:cs typeface="Arial" panose="020B0604020202020204" pitchFamily="34" charset="0"/>
              </a:rPr>
              <a:t>G</a:t>
            </a:r>
            <a:r>
              <a:rPr lang="el-GR" dirty="0">
                <a:latin typeface="Arial Narrow" panose="020B0606020202030204" pitchFamily="34" charset="0"/>
                <a:cs typeface="Arial" panose="020B0604020202020204" pitchFamily="34" charset="0"/>
              </a:rPr>
              <a:t>. </a:t>
            </a:r>
            <a:r>
              <a:rPr lang="en-US" dirty="0">
                <a:latin typeface="Arial Narrow" panose="020B0606020202030204" pitchFamily="34" charset="0"/>
                <a:cs typeface="Arial" panose="020B0604020202020204" pitchFamily="34" charset="0"/>
              </a:rPr>
              <a:t>H </a:t>
            </a:r>
            <a:r>
              <a:rPr lang="en-US" dirty="0" err="1">
                <a:latin typeface="Arial Narrow" panose="020B0606020202030204" pitchFamily="34" charset="0"/>
                <a:cs typeface="Arial" panose="020B0604020202020204" pitchFamily="34" charset="0"/>
              </a:rPr>
              <a:t>H</a:t>
            </a:r>
            <a:r>
              <a:rPr lang="el-GR" dirty="0">
                <a:latin typeface="Arial Narrow" panose="020B0606020202030204" pitchFamily="34" charset="0"/>
                <a:cs typeface="Arial" panose="020B0604020202020204" pitchFamily="34" charset="0"/>
              </a:rPr>
              <a:t> θα ξεκινά εκεί που τελειώνει η </a:t>
            </a:r>
            <a:r>
              <a:rPr lang="en-US" dirty="0">
                <a:latin typeface="Arial Narrow" panose="020B0606020202030204" pitchFamily="34" charset="0"/>
                <a:cs typeface="Arial" panose="020B0604020202020204" pitchFamily="34" charset="0"/>
              </a:rPr>
              <a:t>D</a:t>
            </a:r>
            <a:r>
              <a:rPr lang="el-GR" dirty="0">
                <a:latin typeface="Arial Narrow" panose="020B0606020202030204" pitchFamily="34" charset="0"/>
                <a:cs typeface="Arial" panose="020B0604020202020204" pitchFamily="34" charset="0"/>
              </a:rPr>
              <a:t>, ενώ θα τη φέρω να τελειώνει στον ίδιο κόμβο με την </a:t>
            </a:r>
            <a:r>
              <a:rPr lang="en-US" dirty="0">
                <a:latin typeface="Arial Narrow" panose="020B0606020202030204" pitchFamily="34" charset="0"/>
                <a:cs typeface="Arial" panose="020B0604020202020204" pitchFamily="34" charset="0"/>
              </a:rPr>
              <a:t>G</a:t>
            </a:r>
            <a:r>
              <a:rPr lang="el-GR" dirty="0">
                <a:latin typeface="Arial Narrow" panose="020B0606020202030204" pitchFamily="34" charset="0"/>
                <a:cs typeface="Arial" panose="020B0604020202020204" pitchFamily="34" charset="0"/>
              </a:rPr>
              <a:t> , καθώς από τον κόμβο εκείνο θα ξεκινά η Ι, η οποία θα καταλήγει στον κόμβο τέλους. </a:t>
            </a:r>
            <a:endParaRPr lang="en-US" dirty="0">
              <a:latin typeface="Arial Narrow" panose="020B0606020202030204" pitchFamily="34" charset="0"/>
              <a:cs typeface="Arial" panose="020B0604020202020204" pitchFamily="34" charset="0"/>
            </a:endParaRPr>
          </a:p>
          <a:p>
            <a:pPr marL="0" indent="0" algn="just">
              <a:buNone/>
            </a:pPr>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18</a:t>
            </a:fld>
            <a:endParaRPr lang="en-US"/>
          </a:p>
        </p:txBody>
      </p:sp>
      <p:pic>
        <p:nvPicPr>
          <p:cNvPr id="9" name="Θέση περιεχομένου 3">
            <a:extLst>
              <a:ext uri="{FF2B5EF4-FFF2-40B4-BE49-F238E27FC236}">
                <a16:creationId xmlns:a16="http://schemas.microsoft.com/office/drawing/2014/main" id="{3FE80A92-34FA-4B61-8378-077295AD23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16539897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E826C66-FDE9-4BAA-99E0-0A5C39E9A2FC}"/>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0861ADBF-07F9-4053-90BD-12C7EB301555}"/>
              </a:ext>
            </a:extLst>
          </p:cNvPr>
          <p:cNvSpPr>
            <a:spLocks noGrp="1"/>
          </p:cNvSpPr>
          <p:nvPr>
            <p:ph idx="1"/>
          </p:nvPr>
        </p:nvSpPr>
        <p:spPr/>
        <p:txBody>
          <a:bodyPr/>
          <a:lstStyle/>
          <a:p>
            <a:endParaRPr lang="el-GR"/>
          </a:p>
        </p:txBody>
      </p:sp>
      <p:sp>
        <p:nvSpPr>
          <p:cNvPr id="4" name="Θέση υποσέλιδου 3">
            <a:extLst>
              <a:ext uri="{FF2B5EF4-FFF2-40B4-BE49-F238E27FC236}">
                <a16:creationId xmlns:a16="http://schemas.microsoft.com/office/drawing/2014/main" id="{C54F38EB-4DAB-4B10-93F2-9A785961A735}"/>
              </a:ext>
            </a:extLst>
          </p:cNvPr>
          <p:cNvSpPr>
            <a:spLocks noGrp="1"/>
          </p:cNvSpPr>
          <p:nvPr>
            <p:ph type="ftr" sz="quarter" idx="11"/>
          </p:nvPr>
        </p:nvSpPr>
        <p:spPr/>
        <p:txBody>
          <a:bodyPr/>
          <a:lstStyle/>
          <a:p>
            <a:r>
              <a:rPr lang="el-GR"/>
              <a:t>Επιμέλεια Ύλης: Βίκυ Βάρδα</a:t>
            </a:r>
          </a:p>
        </p:txBody>
      </p:sp>
      <p:sp>
        <p:nvSpPr>
          <p:cNvPr id="5" name="Θέση αριθμού διαφάνειας 4">
            <a:extLst>
              <a:ext uri="{FF2B5EF4-FFF2-40B4-BE49-F238E27FC236}">
                <a16:creationId xmlns:a16="http://schemas.microsoft.com/office/drawing/2014/main" id="{8579E22F-E38A-435C-AC60-EBADB91E6A37}"/>
              </a:ext>
            </a:extLst>
          </p:cNvPr>
          <p:cNvSpPr>
            <a:spLocks noGrp="1"/>
          </p:cNvSpPr>
          <p:nvPr>
            <p:ph type="sldNum" sz="quarter" idx="12"/>
          </p:nvPr>
        </p:nvSpPr>
        <p:spPr/>
        <p:txBody>
          <a:bodyPr/>
          <a:lstStyle/>
          <a:p>
            <a:fld id="{B13333A4-2EF1-4B79-B68C-AB20E66B4822}" type="slidenum">
              <a:rPr lang="el-GR" smtClean="0"/>
              <a:t>19</a:t>
            </a:fld>
            <a:endParaRPr lang="el-GR"/>
          </a:p>
        </p:txBody>
      </p:sp>
    </p:spTree>
    <p:extLst>
      <p:ext uri="{BB962C8B-B14F-4D97-AF65-F5344CB8AC3E}">
        <p14:creationId xmlns:p14="http://schemas.microsoft.com/office/powerpoint/2010/main" val="2046656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latin typeface="Arial Narrow" panose="020B0606020202030204" pitchFamily="34" charset="0"/>
                <a:cs typeface="Arial" panose="020B0604020202020204" pitchFamily="34" charset="0"/>
              </a:rPr>
              <a:t>Άρα το δίκτυο θα είναι το εξής:</a:t>
            </a:r>
            <a:br>
              <a:rPr lang="en-US" dirty="0">
                <a:latin typeface="Arial Narrow" panose="020B0606020202030204" pitchFamily="34" charset="0"/>
                <a:cs typeface="Arial" panose="020B0604020202020204" pitchFamily="34" charset="0"/>
              </a:rPr>
            </a:br>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20</a:t>
            </a:fld>
            <a:endParaRPr lang="en-US"/>
          </a:p>
        </p:txBody>
      </p:sp>
      <p:pic>
        <p:nvPicPr>
          <p:cNvPr id="9" name="Εικόνα 8"/>
          <p:cNvPicPr/>
          <p:nvPr/>
        </p:nvPicPr>
        <p:blipFill>
          <a:blip r:embed="rId2" cstate="print"/>
          <a:srcRect/>
          <a:stretch>
            <a:fillRect/>
          </a:stretch>
        </p:blipFill>
        <p:spPr bwMode="auto">
          <a:xfrm>
            <a:off x="859904" y="1479409"/>
            <a:ext cx="9556576" cy="4325855"/>
          </a:xfrm>
          <a:prstGeom prst="rect">
            <a:avLst/>
          </a:prstGeom>
          <a:noFill/>
          <a:ln w="9525">
            <a:noFill/>
            <a:miter lim="800000"/>
            <a:headEnd/>
            <a:tailEnd/>
          </a:ln>
        </p:spPr>
      </p:pic>
      <p:pic>
        <p:nvPicPr>
          <p:cNvPr id="10" name="Θέση περιεχομένου 3">
            <a:extLst>
              <a:ext uri="{FF2B5EF4-FFF2-40B4-BE49-F238E27FC236}">
                <a16:creationId xmlns:a16="http://schemas.microsoft.com/office/drawing/2014/main" id="{C99379DE-B5A3-40CC-A999-22C0D14ED0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16045298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3">
            <a:extLst>
              <a:ext uri="{FF2B5EF4-FFF2-40B4-BE49-F238E27FC236}">
                <a16:creationId xmlns:a16="http://schemas.microsoft.com/office/drawing/2014/main" id="{B3E8209E-8FD9-4217-A1B1-CCFAE0DC9DFF}"/>
              </a:ext>
            </a:extLst>
          </p:cNvPr>
          <p:cNvSpPr>
            <a:spLocks noGrp="1"/>
          </p:cNvSpPr>
          <p:nvPr>
            <p:ph type="ftr" sz="quarter" idx="11"/>
          </p:nvPr>
        </p:nvSpPr>
        <p:spPr/>
        <p:txBody>
          <a:bodyPr/>
          <a:lstStyle/>
          <a:p>
            <a:r>
              <a:rPr lang="el-GR"/>
              <a:t>Επιμέλεια Ύλης: Βίκυ Βάρδα</a:t>
            </a:r>
          </a:p>
        </p:txBody>
      </p:sp>
      <p:sp>
        <p:nvSpPr>
          <p:cNvPr id="5" name="Θέση αριθμού διαφάνειας 4">
            <a:extLst>
              <a:ext uri="{FF2B5EF4-FFF2-40B4-BE49-F238E27FC236}">
                <a16:creationId xmlns:a16="http://schemas.microsoft.com/office/drawing/2014/main" id="{B0B4B41C-B08B-42F8-A0F0-F24FECF76B19}"/>
              </a:ext>
            </a:extLst>
          </p:cNvPr>
          <p:cNvSpPr>
            <a:spLocks noGrp="1"/>
          </p:cNvSpPr>
          <p:nvPr>
            <p:ph type="sldNum" sz="quarter" idx="12"/>
          </p:nvPr>
        </p:nvSpPr>
        <p:spPr/>
        <p:txBody>
          <a:bodyPr/>
          <a:lstStyle/>
          <a:p>
            <a:fld id="{B13333A4-2EF1-4B79-B68C-AB20E66B4822}" type="slidenum">
              <a:rPr lang="el-GR" smtClean="0"/>
              <a:t>21</a:t>
            </a:fld>
            <a:endParaRPr lang="el-GR"/>
          </a:p>
        </p:txBody>
      </p:sp>
      <p:pic>
        <p:nvPicPr>
          <p:cNvPr id="6" name="Εικόνα 5">
            <a:extLst>
              <a:ext uri="{FF2B5EF4-FFF2-40B4-BE49-F238E27FC236}">
                <a16:creationId xmlns:a16="http://schemas.microsoft.com/office/drawing/2014/main" id="{34CB16C9-1B58-4122-A1B9-61626E2B8564}"/>
              </a:ext>
            </a:extLst>
          </p:cNvPr>
          <p:cNvPicPr/>
          <p:nvPr/>
        </p:nvPicPr>
        <p:blipFill>
          <a:blip r:embed="rId2" cstate="print"/>
          <a:srcRect/>
          <a:stretch>
            <a:fillRect/>
          </a:stretch>
        </p:blipFill>
        <p:spPr bwMode="auto">
          <a:xfrm>
            <a:off x="494430" y="332656"/>
            <a:ext cx="11434218" cy="5844305"/>
          </a:xfrm>
          <a:prstGeom prst="rect">
            <a:avLst/>
          </a:prstGeom>
          <a:noFill/>
          <a:ln w="9525">
            <a:noFill/>
            <a:miter lim="800000"/>
            <a:headEnd/>
            <a:tailEnd/>
          </a:ln>
        </p:spPr>
      </p:pic>
      <p:pic>
        <p:nvPicPr>
          <p:cNvPr id="7" name="Θέση περιεχομένου 3">
            <a:extLst>
              <a:ext uri="{FF2B5EF4-FFF2-40B4-BE49-F238E27FC236}">
                <a16:creationId xmlns:a16="http://schemas.microsoft.com/office/drawing/2014/main" id="{C5991030-A81C-4CCA-9C1B-B459DAF0ED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1381518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u="sng" dirty="0">
                <a:latin typeface="Arial Narrow" panose="020B0606020202030204" pitchFamily="34" charset="0"/>
                <a:cs typeface="Arial" panose="020B0604020202020204" pitchFamily="34" charset="0"/>
              </a:rPr>
              <a:t>2. Επίλυση Δικτύου</a:t>
            </a:r>
            <a:br>
              <a:rPr lang="en-US" b="1" u="sng" dirty="0">
                <a:latin typeface="Arial Narrow" panose="020B0606020202030204" pitchFamily="34" charset="0"/>
                <a:cs typeface="Arial" panose="020B0604020202020204" pitchFamily="34" charset="0"/>
              </a:rPr>
            </a:br>
            <a:endParaRPr lang="en-US" dirty="0">
              <a:latin typeface="Arial Narrow" panose="020B0606020202030204" pitchFamily="34" charset="0"/>
              <a:cs typeface="Arial" panose="020B0604020202020204" pitchFamily="34" charset="0"/>
            </a:endParaRPr>
          </a:p>
        </p:txBody>
      </p:sp>
      <p:sp>
        <p:nvSpPr>
          <p:cNvPr id="5" name="Θέση περιεχομένου 4"/>
          <p:cNvSpPr>
            <a:spLocks noGrp="1"/>
          </p:cNvSpPr>
          <p:nvPr>
            <p:ph idx="1"/>
          </p:nvPr>
        </p:nvSpPr>
        <p:spPr>
          <a:xfrm>
            <a:off x="381000" y="1196752"/>
            <a:ext cx="11405658" cy="4351338"/>
          </a:xfrm>
        </p:spPr>
        <p:txBody>
          <a:bodyPr/>
          <a:lstStyle/>
          <a:p>
            <a:pPr marL="0" indent="0" algn="just">
              <a:buNone/>
            </a:pPr>
            <a:r>
              <a:rPr lang="el-GR" dirty="0">
                <a:latin typeface="Arial Narrow" panose="020B0606020202030204" pitchFamily="34" charset="0"/>
                <a:cs typeface="Arial" panose="020B0604020202020204" pitchFamily="34" charset="0"/>
              </a:rPr>
              <a:t>Εφόσον σχεδιάσαμε το δίκτυο τώρα μπορούμε να το επιλύσουμε. Για ευκολία θα ασχοληθούμε με τον πρώτο τρόπο επίλυσης (και οι δύο τρόποι επίλυσης δίνουν τα ίδια αποτελέσματα). Το δίκτυο μεταφέρεται τώρα ως εξής:</a:t>
            </a:r>
            <a:endParaRPr lang="en-US" dirty="0">
              <a:latin typeface="Arial Narrow" panose="020B0606020202030204" pitchFamily="34" charset="0"/>
              <a:cs typeface="Arial" panose="020B0604020202020204" pitchFamily="34" charset="0"/>
            </a:endParaRPr>
          </a:p>
          <a:p>
            <a:pPr marL="0" indent="0" algn="just">
              <a:buNone/>
            </a:pPr>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22</a:t>
            </a:fld>
            <a:endParaRPr lang="en-US"/>
          </a:p>
        </p:txBody>
      </p:sp>
      <p:pic>
        <p:nvPicPr>
          <p:cNvPr id="9" name="Εικόνα 8"/>
          <p:cNvPicPr/>
          <p:nvPr/>
        </p:nvPicPr>
        <p:blipFill>
          <a:blip r:embed="rId2" cstate="print"/>
          <a:srcRect/>
          <a:stretch>
            <a:fillRect/>
          </a:stretch>
        </p:blipFill>
        <p:spPr bwMode="auto">
          <a:xfrm>
            <a:off x="494430" y="2285618"/>
            <a:ext cx="9922050" cy="3891343"/>
          </a:xfrm>
          <a:prstGeom prst="rect">
            <a:avLst/>
          </a:prstGeom>
          <a:noFill/>
          <a:ln w="9525">
            <a:noFill/>
            <a:miter lim="800000"/>
            <a:headEnd/>
            <a:tailEnd/>
          </a:ln>
        </p:spPr>
      </p:pic>
      <p:pic>
        <p:nvPicPr>
          <p:cNvPr id="10" name="Θέση περιεχομένου 3">
            <a:extLst>
              <a:ext uri="{FF2B5EF4-FFF2-40B4-BE49-F238E27FC236}">
                <a16:creationId xmlns:a16="http://schemas.microsoft.com/office/drawing/2014/main" id="{0D684DA9-6169-4CAF-A550-6B8977A7E7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12350686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F4A7D5AE-02CA-4107-B5AD-5534B8DA65ED}"/>
              </a:ext>
            </a:extLst>
          </p:cNvPr>
          <p:cNvPicPr>
            <a:picLocks noChangeAspect="1"/>
          </p:cNvPicPr>
          <p:nvPr/>
        </p:nvPicPr>
        <p:blipFill>
          <a:blip r:embed="rId2"/>
          <a:stretch>
            <a:fillRect/>
          </a:stretch>
        </p:blipFill>
        <p:spPr>
          <a:xfrm>
            <a:off x="1054311" y="643466"/>
            <a:ext cx="10083378" cy="5571067"/>
          </a:xfrm>
          <a:prstGeom prst="rect">
            <a:avLst/>
          </a:prstGeom>
        </p:spPr>
      </p:pic>
      <p:sp>
        <p:nvSpPr>
          <p:cNvPr id="2" name="Θέση υποσέλιδου 1">
            <a:extLst>
              <a:ext uri="{FF2B5EF4-FFF2-40B4-BE49-F238E27FC236}">
                <a16:creationId xmlns:a16="http://schemas.microsoft.com/office/drawing/2014/main" id="{EE03F563-AC47-4A65-9B58-92F8D9178554}"/>
              </a:ext>
            </a:extLst>
          </p:cNvPr>
          <p:cNvSpPr>
            <a:spLocks noGrp="1"/>
          </p:cNvSpPr>
          <p:nvPr>
            <p:ph type="ftr" sz="quarter" idx="11"/>
          </p:nvPr>
        </p:nvSpPr>
        <p:spPr/>
        <p:txBody>
          <a:bodyPr>
            <a:normAutofit/>
          </a:bodyPr>
          <a:lstStyle/>
          <a:p>
            <a:pPr>
              <a:spcAft>
                <a:spcPts val="600"/>
              </a:spcAft>
            </a:pPr>
            <a:r>
              <a:rPr lang="el-GR"/>
              <a:t>Επιμέλεια Ύλης: Βίκυ Βάρδα</a:t>
            </a:r>
          </a:p>
        </p:txBody>
      </p:sp>
      <p:sp>
        <p:nvSpPr>
          <p:cNvPr id="3" name="Θέση αριθμού διαφάνειας 2">
            <a:extLst>
              <a:ext uri="{FF2B5EF4-FFF2-40B4-BE49-F238E27FC236}">
                <a16:creationId xmlns:a16="http://schemas.microsoft.com/office/drawing/2014/main" id="{C0AC635A-6E08-4283-A3E6-8F65D352FD40}"/>
              </a:ext>
            </a:extLst>
          </p:cNvPr>
          <p:cNvSpPr>
            <a:spLocks noGrp="1"/>
          </p:cNvSpPr>
          <p:nvPr>
            <p:ph type="sldNum" sz="quarter" idx="12"/>
          </p:nvPr>
        </p:nvSpPr>
        <p:spPr/>
        <p:txBody>
          <a:bodyPr>
            <a:normAutofit/>
          </a:bodyPr>
          <a:lstStyle/>
          <a:p>
            <a:pPr>
              <a:spcAft>
                <a:spcPts val="600"/>
              </a:spcAft>
            </a:pPr>
            <a:fld id="{B13333A4-2EF1-4B79-B68C-AB20E66B4822}" type="slidenum">
              <a:rPr lang="el-GR" smtClean="0"/>
              <a:pPr>
                <a:spcAft>
                  <a:spcPts val="600"/>
                </a:spcAft>
              </a:pPr>
              <a:t>23</a:t>
            </a:fld>
            <a:endParaRPr lang="el-GR"/>
          </a:p>
        </p:txBody>
      </p:sp>
      <p:pic>
        <p:nvPicPr>
          <p:cNvPr id="5" name="Θέση περιεχομένου 3">
            <a:extLst>
              <a:ext uri="{FF2B5EF4-FFF2-40B4-BE49-F238E27FC236}">
                <a16:creationId xmlns:a16="http://schemas.microsoft.com/office/drawing/2014/main" id="{A514FD24-476C-43F9-9FE1-73C13F21B2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177543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b="1" u="sng" dirty="0">
                <a:latin typeface="Arial Narrow" panose="020B0606020202030204" pitchFamily="34" charset="0"/>
                <a:cs typeface="Arial" panose="020B0604020202020204" pitchFamily="34" charset="0"/>
              </a:rPr>
              <a:t>ΣΥΜΠΛΗΡΩΣΗ ΣΤΟΙΧΕΙΩΝ ΠΑΝΩ ΣΤΟ ΔΙΚΤΥΟ;</a:t>
            </a:r>
            <a:br>
              <a:rPr lang="en-US" b="1" u="sng" dirty="0">
                <a:latin typeface="Arial Narrow" panose="020B0606020202030204" pitchFamily="34" charset="0"/>
                <a:cs typeface="Arial" panose="020B0604020202020204" pitchFamily="34" charset="0"/>
              </a:rPr>
            </a:br>
            <a:endParaRPr lang="en-US" dirty="0">
              <a:latin typeface="Arial Narrow" panose="020B0606020202030204" pitchFamily="34" charset="0"/>
              <a:cs typeface="Arial" panose="020B0604020202020204" pitchFamily="34" charset="0"/>
            </a:endParaRPr>
          </a:p>
        </p:txBody>
      </p:sp>
      <p:graphicFrame>
        <p:nvGraphicFramePr>
          <p:cNvPr id="3" name="Θέση περιεχομένου 2"/>
          <p:cNvGraphicFramePr>
            <a:graphicFrameLocks noGrp="1"/>
          </p:cNvGraphicFramePr>
          <p:nvPr>
            <p:ph idx="1"/>
            <p:extLst>
              <p:ext uri="{D42A27DB-BD31-4B8C-83A1-F6EECF244321}">
                <p14:modId xmlns:p14="http://schemas.microsoft.com/office/powerpoint/2010/main" val="2285792987"/>
              </p:ext>
            </p:extLst>
          </p:nvPr>
        </p:nvGraphicFramePr>
        <p:xfrm>
          <a:off x="5188689" y="1268760"/>
          <a:ext cx="2059439" cy="1158854"/>
        </p:xfrm>
        <a:graphic>
          <a:graphicData uri="http://schemas.openxmlformats.org/drawingml/2006/table">
            <a:tbl>
              <a:tblPr firstRow="1" firstCol="1" lastRow="1" lastCol="1" bandRow="1" bandCol="1">
                <a:tableStyleId>{3B4B98B0-60AC-42C2-AFA5-B58CD77FA1E5}</a:tableStyleId>
              </a:tblPr>
              <a:tblGrid>
                <a:gridCol w="1056834">
                  <a:extLst>
                    <a:ext uri="{9D8B030D-6E8A-4147-A177-3AD203B41FA5}">
                      <a16:colId xmlns:a16="http://schemas.microsoft.com/office/drawing/2014/main" val="2751032773"/>
                    </a:ext>
                  </a:extLst>
                </a:gridCol>
                <a:gridCol w="1002605">
                  <a:extLst>
                    <a:ext uri="{9D8B030D-6E8A-4147-A177-3AD203B41FA5}">
                      <a16:colId xmlns:a16="http://schemas.microsoft.com/office/drawing/2014/main" val="1009384289"/>
                    </a:ext>
                  </a:extLst>
                </a:gridCol>
              </a:tblGrid>
              <a:tr h="579427">
                <a:tc>
                  <a:txBody>
                    <a:bodyPr/>
                    <a:lstStyle/>
                    <a:p>
                      <a:pPr marL="0" marR="0" algn="ctr">
                        <a:lnSpc>
                          <a:spcPct val="107000"/>
                        </a:lnSpc>
                        <a:spcBef>
                          <a:spcPts val="0"/>
                        </a:spcBef>
                        <a:spcAft>
                          <a:spcPts val="800"/>
                        </a:spcAft>
                      </a:pPr>
                      <a:r>
                        <a:rPr lang="en-US" sz="2000">
                          <a:effectLst/>
                        </a:rPr>
                        <a:t>LF</a:t>
                      </a:r>
                      <a:r>
                        <a:rPr lang="el-GR" sz="2000">
                          <a:effectLst/>
                        </a:rPr>
                        <a:t>α</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US" sz="2000">
                          <a:effectLst/>
                        </a:rPr>
                        <a:t>EF</a:t>
                      </a:r>
                      <a:r>
                        <a:rPr lang="el-GR" sz="2000">
                          <a:effectLst/>
                        </a:rPr>
                        <a:t>α</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7604154"/>
                  </a:ext>
                </a:extLst>
              </a:tr>
              <a:tr h="579427">
                <a:tc>
                  <a:txBody>
                    <a:bodyPr/>
                    <a:lstStyle/>
                    <a:p>
                      <a:pPr marL="0" marR="0" algn="ctr">
                        <a:lnSpc>
                          <a:spcPct val="107000"/>
                        </a:lnSpc>
                        <a:spcBef>
                          <a:spcPts val="0"/>
                        </a:spcBef>
                        <a:spcAft>
                          <a:spcPts val="800"/>
                        </a:spcAft>
                      </a:pPr>
                      <a:r>
                        <a:rPr lang="el-GR" sz="2000">
                          <a:effectLst/>
                        </a:rPr>
                        <a:t>ΔΤ</a:t>
                      </a:r>
                      <a:r>
                        <a:rPr lang="el-GR" sz="2000" baseline="-25000">
                          <a:effectLst/>
                        </a:rPr>
                        <a:t>0α</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l-GR" sz="2000" dirty="0">
                          <a:effectLst/>
                        </a:rPr>
                        <a:t>α</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98792602"/>
                  </a:ext>
                </a:extLst>
              </a:tr>
            </a:tbl>
          </a:graphicData>
        </a:graphic>
      </p:graphicFrame>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24</a:t>
            </a:fld>
            <a:endParaRPr lang="en-US"/>
          </a:p>
        </p:txBody>
      </p:sp>
      <p:pic>
        <p:nvPicPr>
          <p:cNvPr id="6" name="Θέση περιεχομένου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50421" y="6176962"/>
            <a:ext cx="1954615" cy="681037"/>
          </a:xfrm>
          <a:prstGeom prst="rect">
            <a:avLst/>
          </a:prstGeom>
        </p:spPr>
      </p:pic>
      <p:sp>
        <p:nvSpPr>
          <p:cNvPr id="9" name="Θέση περιεχομένου 4"/>
          <p:cNvSpPr txBox="1">
            <a:spLocks/>
          </p:cNvSpPr>
          <p:nvPr/>
        </p:nvSpPr>
        <p:spPr>
          <a:xfrm>
            <a:off x="888600" y="2506662"/>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800"/>
              </a:spcBef>
              <a:buClr>
                <a:schemeClr val="accent1"/>
              </a:buClr>
              <a:buFont typeface="Arial" panose="020B0604020202020204" pitchFamily="34" charset="0"/>
              <a:buChar char="•"/>
              <a:defRPr lang="el-GR" sz="2000" kern="1200">
                <a:solidFill>
                  <a:schemeClr val="tx1"/>
                </a:solidFill>
                <a:latin typeface="+mn-lt"/>
                <a:ea typeface="+mn-ea"/>
                <a:cs typeface="+mn-cs"/>
              </a:defRPr>
            </a:lvl1pPr>
            <a:lvl2pPr marL="457200" indent="-228600" algn="l" defTabSz="914400" rtl="0" eaLnBrk="1" latinLnBrk="0" hangingPunct="1">
              <a:lnSpc>
                <a:spcPct val="90000"/>
              </a:lnSpc>
              <a:spcBef>
                <a:spcPts val="1000"/>
              </a:spcBef>
              <a:buClr>
                <a:schemeClr val="accent1"/>
              </a:buClr>
              <a:buFont typeface="Arial" panose="020B0604020202020204" pitchFamily="34" charset="0"/>
              <a:buChar char="•"/>
              <a:defRPr lang="el-GR" sz="1800" kern="1200">
                <a:solidFill>
                  <a:schemeClr val="tx1"/>
                </a:solidFill>
                <a:latin typeface="+mn-lt"/>
                <a:ea typeface="+mn-ea"/>
                <a:cs typeface="+mn-cs"/>
              </a:defRPr>
            </a:lvl2pPr>
            <a:lvl3pPr marL="685800" indent="-182880" algn="l" defTabSz="914400" rtl="0" eaLnBrk="1" latinLnBrk="0" hangingPunct="1">
              <a:lnSpc>
                <a:spcPct val="90000"/>
              </a:lnSpc>
              <a:spcBef>
                <a:spcPts val="800"/>
              </a:spcBef>
              <a:buClr>
                <a:schemeClr val="accent1"/>
              </a:buClr>
              <a:buFont typeface="Arial" panose="020B0604020202020204" pitchFamily="34" charset="0"/>
              <a:buChar char="•"/>
              <a:defRPr lang="el-G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buClr>
              <a:buFont typeface="Arial" panose="020B0604020202020204" pitchFamily="34" charset="0"/>
              <a:buChar char="•"/>
              <a:defRPr lang="el-GR" sz="1400" kern="1200">
                <a:solidFill>
                  <a:schemeClr val="tx1"/>
                </a:solidFill>
                <a:latin typeface="+mn-lt"/>
                <a:ea typeface="+mn-ea"/>
                <a:cs typeface="+mn-cs"/>
              </a:defRPr>
            </a:lvl4pPr>
            <a:lvl5pPr marL="1143000" indent="-182880" algn="l" defTabSz="914400" rtl="0" eaLnBrk="1" latinLnBrk="0" hangingPunct="1">
              <a:lnSpc>
                <a:spcPct val="90000"/>
              </a:lnSpc>
              <a:spcBef>
                <a:spcPts val="800"/>
              </a:spcBef>
              <a:buClr>
                <a:schemeClr val="accent1"/>
              </a:buClr>
              <a:buFont typeface="Arial" panose="020B0604020202020204" pitchFamily="34" charset="0"/>
              <a:buChar char="•"/>
              <a:defRPr lang="el-G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anose="020B0604020202020204" pitchFamily="34" charset="0"/>
              <a:buChar char="•"/>
              <a:defRPr lang="el-G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anose="020B0604020202020204" pitchFamily="34" charset="0"/>
              <a:buChar char="•"/>
              <a:defRPr lang="el-G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anose="020B0604020202020204" pitchFamily="34" charset="0"/>
              <a:buChar char="•"/>
              <a:defRPr lang="el-G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anose="020B0604020202020204" pitchFamily="34" charset="0"/>
              <a:buChar char="•"/>
              <a:defRPr lang="el-GR" sz="1400" kern="1200">
                <a:solidFill>
                  <a:schemeClr val="tx1"/>
                </a:solidFill>
                <a:latin typeface="+mn-lt"/>
                <a:ea typeface="+mn-ea"/>
                <a:cs typeface="+mn-cs"/>
              </a:defRPr>
            </a:lvl9pPr>
          </a:lstStyle>
          <a:p>
            <a:r>
              <a:rPr lang="el-GR"/>
              <a:t>όπου:</a:t>
            </a:r>
          </a:p>
          <a:p>
            <a:r>
              <a:rPr lang="el-GR"/>
              <a:t>EFα : το νωρίτερο πέρας του γεγονότος α</a:t>
            </a:r>
          </a:p>
          <a:p>
            <a:r>
              <a:rPr lang="el-GR"/>
              <a:t>LFα : το αργότερο πέρας του γεγονότος α</a:t>
            </a:r>
          </a:p>
          <a:p>
            <a:r>
              <a:rPr lang="el-GR"/>
              <a:t>ΔΤ</a:t>
            </a:r>
            <a:r>
              <a:rPr lang="el-GR" baseline="-25000"/>
              <a:t>0α </a:t>
            </a:r>
            <a:r>
              <a:rPr lang="el-GR"/>
              <a:t>: το ολικό χρονικό περιθώριο του γεγονότος α</a:t>
            </a:r>
          </a:p>
          <a:p>
            <a:r>
              <a:rPr lang="el-GR"/>
              <a:t>Α : είναι η ονομασία του γεγονότος</a:t>
            </a:r>
          </a:p>
          <a:p>
            <a:endParaRPr lang="el-GR" dirty="0"/>
          </a:p>
        </p:txBody>
      </p:sp>
    </p:spTree>
    <p:extLst>
      <p:ext uri="{BB962C8B-B14F-4D97-AF65-F5344CB8AC3E}">
        <p14:creationId xmlns:p14="http://schemas.microsoft.com/office/powerpoint/2010/main" val="14561153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p:cNvSpPr>
            <a:spLocks noGrp="1"/>
          </p:cNvSpPr>
          <p:nvPr>
            <p:ph idx="1"/>
          </p:nvPr>
        </p:nvSpPr>
        <p:spPr>
          <a:xfrm>
            <a:off x="1061379" y="1340768"/>
            <a:ext cx="10515600" cy="4351338"/>
          </a:xfrm>
        </p:spPr>
        <p:txBody>
          <a:bodyPr>
            <a:normAutofit fontScale="92500" lnSpcReduction="10000"/>
          </a:bodyPr>
          <a:lstStyle/>
          <a:p>
            <a:pPr lvl="0"/>
            <a:r>
              <a:rPr lang="el-GR" b="1" u="sng" dirty="0">
                <a:latin typeface="Arial Narrow" panose="020B0606020202030204" pitchFamily="34" charset="0"/>
                <a:cs typeface="Arial" panose="020B0604020202020204" pitchFamily="34" charset="0"/>
              </a:rPr>
              <a:t>=&gt; Πρώτα</a:t>
            </a:r>
            <a:r>
              <a:rPr lang="el-GR" b="1" dirty="0">
                <a:latin typeface="Arial Narrow" panose="020B0606020202030204" pitchFamily="34" charset="0"/>
                <a:cs typeface="Arial" panose="020B0604020202020204" pitchFamily="34" charset="0"/>
              </a:rPr>
              <a:t> συμπληρώνω τα </a:t>
            </a:r>
            <a:r>
              <a:rPr lang="el-GR" b="1" u="sng" dirty="0">
                <a:latin typeface="Arial Narrow" panose="020B0606020202030204" pitchFamily="34" charset="0"/>
                <a:cs typeface="Arial" panose="020B0604020202020204" pitchFamily="34" charset="0"/>
              </a:rPr>
              <a:t>κάτω δεξιά</a:t>
            </a:r>
            <a:r>
              <a:rPr lang="el-GR" b="1" dirty="0">
                <a:latin typeface="Arial Narrow" panose="020B0606020202030204" pitchFamily="34" charset="0"/>
                <a:cs typeface="Arial" panose="020B0604020202020204" pitchFamily="34" charset="0"/>
              </a:rPr>
              <a:t> κουτάκια</a:t>
            </a:r>
            <a:r>
              <a:rPr lang="el-GR" dirty="0">
                <a:latin typeface="Arial Narrow" panose="020B0606020202030204" pitchFamily="34" charset="0"/>
                <a:cs typeface="Arial" panose="020B0604020202020204" pitchFamily="34" charset="0"/>
              </a:rPr>
              <a:t> για να ονομάσω τα γεγονότα. Δεν υπάρχει σωστός ή λάθος τρόπος αρίθμησης, αρκεί ο πρώτος κόμβος στα αριστερά να είναι το νούμερο 1 και ο τελευταίος κόσμος στα δεξιά να είναι το τελευταίο – μεγαλύτερο νούμερο, στην περίπτωση μας το 8. </a:t>
            </a:r>
          </a:p>
          <a:p>
            <a:pPr lvl="0"/>
            <a:endParaRPr lang="en-US" dirty="0">
              <a:latin typeface="Arial Narrow" panose="020B0606020202030204" pitchFamily="34" charset="0"/>
              <a:cs typeface="Arial" panose="020B0604020202020204" pitchFamily="34" charset="0"/>
            </a:endParaRPr>
          </a:p>
          <a:p>
            <a:pPr lvl="0"/>
            <a:r>
              <a:rPr lang="el-GR" b="1" u="sng" dirty="0">
                <a:latin typeface="Arial Narrow" panose="020B0606020202030204" pitchFamily="34" charset="0"/>
                <a:cs typeface="Arial" panose="020B0604020202020204" pitchFamily="34" charset="0"/>
              </a:rPr>
              <a:t>=&gt; Έπειτα </a:t>
            </a:r>
            <a:r>
              <a:rPr lang="el-GR" b="1" dirty="0">
                <a:latin typeface="Arial Narrow" panose="020B0606020202030204" pitchFamily="34" charset="0"/>
                <a:cs typeface="Arial" panose="020B0604020202020204" pitchFamily="34" charset="0"/>
              </a:rPr>
              <a:t>ακολουθώ τον ομόρροπο υπολογισμό για να συμπληρώσω τα </a:t>
            </a:r>
            <a:r>
              <a:rPr lang="el-GR" b="1" u="sng" dirty="0">
                <a:latin typeface="Arial Narrow" panose="020B0606020202030204" pitchFamily="34" charset="0"/>
                <a:cs typeface="Arial" panose="020B0604020202020204" pitchFamily="34" charset="0"/>
              </a:rPr>
              <a:t>πάνω δεξιά</a:t>
            </a:r>
            <a:r>
              <a:rPr lang="el-GR" b="1" dirty="0">
                <a:latin typeface="Arial Narrow" panose="020B0606020202030204" pitchFamily="34" charset="0"/>
                <a:cs typeface="Arial" panose="020B0604020202020204" pitchFamily="34" charset="0"/>
              </a:rPr>
              <a:t> κουτάκια (</a:t>
            </a:r>
            <a:r>
              <a:rPr lang="en-US" b="1" dirty="0">
                <a:latin typeface="Arial Narrow" panose="020B0606020202030204" pitchFamily="34" charset="0"/>
                <a:cs typeface="Arial" panose="020B0604020202020204" pitchFamily="34" charset="0"/>
              </a:rPr>
              <a:t>EF</a:t>
            </a:r>
            <a:r>
              <a:rPr lang="el-GR" b="1" dirty="0">
                <a:latin typeface="Arial Narrow" panose="020B0606020202030204" pitchFamily="34" charset="0"/>
                <a:cs typeface="Arial" panose="020B0604020202020204" pitchFamily="34" charset="0"/>
              </a:rPr>
              <a:t>α)</a:t>
            </a:r>
            <a:r>
              <a:rPr lang="el-GR" dirty="0">
                <a:latin typeface="Arial Narrow" panose="020B0606020202030204" pitchFamily="34" charset="0"/>
                <a:cs typeface="Arial" panose="020B0604020202020204" pitchFamily="34" charset="0"/>
              </a:rPr>
              <a:t>. Το </a:t>
            </a:r>
            <a:r>
              <a:rPr lang="en-US" dirty="0">
                <a:latin typeface="Arial Narrow" panose="020B0606020202030204" pitchFamily="34" charset="0"/>
                <a:cs typeface="Arial" panose="020B0604020202020204" pitchFamily="34" charset="0"/>
              </a:rPr>
              <a:t>EF</a:t>
            </a:r>
            <a:r>
              <a:rPr lang="el-GR" dirty="0">
                <a:latin typeface="Arial Narrow" panose="020B0606020202030204" pitchFamily="34" charset="0"/>
                <a:cs typeface="Arial" panose="020B0604020202020204" pitchFamily="34" charset="0"/>
              </a:rPr>
              <a:t>α στο κουτάκι αρχής είναι πάντα μηδέν. Στους κόμβους που καταλήγει ένα βέλος (μια δραστηριότητα) το Ε</a:t>
            </a:r>
            <a:r>
              <a:rPr lang="en-US" dirty="0">
                <a:latin typeface="Arial Narrow" panose="020B0606020202030204" pitchFamily="34" charset="0"/>
                <a:cs typeface="Arial" panose="020B0604020202020204" pitchFamily="34" charset="0"/>
              </a:rPr>
              <a:t>F</a:t>
            </a:r>
            <a:r>
              <a:rPr lang="el-GR" dirty="0">
                <a:latin typeface="Arial Narrow" panose="020B0606020202030204" pitchFamily="34" charset="0"/>
                <a:cs typeface="Arial" panose="020B0604020202020204" pitchFamily="34" charset="0"/>
              </a:rPr>
              <a:t> προκύπτει προσθέτοντας το </a:t>
            </a:r>
            <a:r>
              <a:rPr lang="en-US" dirty="0">
                <a:latin typeface="Arial Narrow" panose="020B0606020202030204" pitchFamily="34" charset="0"/>
                <a:cs typeface="Arial" panose="020B0604020202020204" pitchFamily="34" charset="0"/>
              </a:rPr>
              <a:t>EF</a:t>
            </a:r>
            <a:r>
              <a:rPr lang="el-GR" dirty="0">
                <a:latin typeface="Arial Narrow" panose="020B0606020202030204" pitchFamily="34" charset="0"/>
                <a:cs typeface="Arial" panose="020B0604020202020204" pitchFamily="34" charset="0"/>
              </a:rPr>
              <a:t> αρχής (από εκεί που ξεκινά το βέλος) με τη διάρκεια της δραστηριότητες. Στους κόμβους που καταλήγουν 2 ή περισσότερα βέλη, επιλέγω για το </a:t>
            </a:r>
            <a:r>
              <a:rPr lang="en-US" dirty="0">
                <a:latin typeface="Arial Narrow" panose="020B0606020202030204" pitchFamily="34" charset="0"/>
                <a:cs typeface="Arial" panose="020B0604020202020204" pitchFamily="34" charset="0"/>
              </a:rPr>
              <a:t>EF</a:t>
            </a:r>
            <a:r>
              <a:rPr lang="el-GR" dirty="0">
                <a:latin typeface="Arial Narrow" panose="020B0606020202030204" pitchFamily="34" charset="0"/>
                <a:cs typeface="Arial" panose="020B0604020202020204" pitchFamily="34" charset="0"/>
              </a:rPr>
              <a:t> το μεγαλύτερο αποτέλεσμα εφόσον προσθέσω το </a:t>
            </a:r>
            <a:r>
              <a:rPr lang="en-US" dirty="0">
                <a:latin typeface="Arial Narrow" panose="020B0606020202030204" pitchFamily="34" charset="0"/>
                <a:cs typeface="Arial" panose="020B0604020202020204" pitchFamily="34" charset="0"/>
              </a:rPr>
              <a:t>EF</a:t>
            </a:r>
            <a:r>
              <a:rPr lang="el-GR" dirty="0">
                <a:latin typeface="Arial Narrow" panose="020B0606020202030204" pitchFamily="34" charset="0"/>
                <a:cs typeface="Arial" panose="020B0604020202020204" pitchFamily="34" charset="0"/>
              </a:rPr>
              <a:t> αρχής με τη διάρκεια της δραστηριότητας. </a:t>
            </a:r>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25</a:t>
            </a:fld>
            <a:endParaRPr lang="en-US"/>
          </a:p>
        </p:txBody>
      </p:sp>
      <p:pic>
        <p:nvPicPr>
          <p:cNvPr id="9" name="Θέση περιεχομένου 3">
            <a:extLst>
              <a:ext uri="{FF2B5EF4-FFF2-40B4-BE49-F238E27FC236}">
                <a16:creationId xmlns:a16="http://schemas.microsoft.com/office/drawing/2014/main" id="{81C770AC-F5C6-4D8F-984F-4F8B8D0EB7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39277301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63605" y="244904"/>
            <a:ext cx="10515600" cy="1145224"/>
          </a:xfrm>
        </p:spPr>
        <p:txBody>
          <a:bodyPr>
            <a:normAutofit fontScale="90000"/>
          </a:bodyPr>
          <a:lstStyle/>
          <a:p>
            <a:r>
              <a:rPr lang="el-GR" dirty="0">
                <a:latin typeface="Arial Narrow" panose="020B0606020202030204" pitchFamily="34" charset="0"/>
                <a:cs typeface="Arial" panose="020B0604020202020204" pitchFamily="34" charset="0"/>
              </a:rPr>
              <a:t>Αναλυτικά:</a:t>
            </a:r>
            <a:br>
              <a:rPr lang="en-US" dirty="0">
                <a:latin typeface="Arial Narrow" panose="020B0606020202030204" pitchFamily="34" charset="0"/>
                <a:cs typeface="Arial" panose="020B0604020202020204" pitchFamily="34" charset="0"/>
              </a:rPr>
            </a:br>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26</a:t>
            </a:fld>
            <a:endParaRPr lang="en-US"/>
          </a:p>
        </p:txBody>
      </p:sp>
      <p:graphicFrame>
        <p:nvGraphicFramePr>
          <p:cNvPr id="3" name="Πίνακας 2"/>
          <p:cNvGraphicFramePr>
            <a:graphicFrameLocks noGrp="1"/>
          </p:cNvGraphicFramePr>
          <p:nvPr>
            <p:extLst>
              <p:ext uri="{D42A27DB-BD31-4B8C-83A1-F6EECF244321}">
                <p14:modId xmlns:p14="http://schemas.microsoft.com/office/powerpoint/2010/main" val="1490823771"/>
              </p:ext>
            </p:extLst>
          </p:nvPr>
        </p:nvGraphicFramePr>
        <p:xfrm>
          <a:off x="381000" y="898904"/>
          <a:ext cx="11248776" cy="5877707"/>
        </p:xfrm>
        <a:graphic>
          <a:graphicData uri="http://schemas.openxmlformats.org/drawingml/2006/table">
            <a:tbl>
              <a:tblPr firstRow="1" firstCol="1" lastRow="1" lastCol="1" bandRow="1" bandCol="1">
                <a:tableStyleId>{3B4B98B0-60AC-42C2-AFA5-B58CD77FA1E5}</a:tableStyleId>
              </a:tblPr>
              <a:tblGrid>
                <a:gridCol w="1632020">
                  <a:extLst>
                    <a:ext uri="{9D8B030D-6E8A-4147-A177-3AD203B41FA5}">
                      <a16:colId xmlns:a16="http://schemas.microsoft.com/office/drawing/2014/main" val="2335463927"/>
                    </a:ext>
                  </a:extLst>
                </a:gridCol>
                <a:gridCol w="9616756">
                  <a:extLst>
                    <a:ext uri="{9D8B030D-6E8A-4147-A177-3AD203B41FA5}">
                      <a16:colId xmlns:a16="http://schemas.microsoft.com/office/drawing/2014/main" val="2668346950"/>
                    </a:ext>
                  </a:extLst>
                </a:gridCol>
              </a:tblGrid>
              <a:tr h="334597">
                <a:tc>
                  <a:txBody>
                    <a:bodyPr/>
                    <a:lstStyle/>
                    <a:p>
                      <a:pPr marL="0" marR="0" algn="ctr">
                        <a:lnSpc>
                          <a:spcPct val="107000"/>
                        </a:lnSpc>
                        <a:spcBef>
                          <a:spcPts val="0"/>
                        </a:spcBef>
                        <a:spcAft>
                          <a:spcPts val="0"/>
                        </a:spcAft>
                      </a:pPr>
                      <a:r>
                        <a:rPr lang="el-GR" sz="2000" b="0">
                          <a:effectLst/>
                        </a:rPr>
                        <a:t>Κόμβος</a:t>
                      </a:r>
                      <a:endParaRPr lang="en-US"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b="0">
                          <a:effectLst/>
                        </a:rPr>
                        <a:t>EF</a:t>
                      </a:r>
                      <a:r>
                        <a:rPr lang="el-GR" sz="2000" b="0">
                          <a:effectLst/>
                        </a:rPr>
                        <a:t>α</a:t>
                      </a:r>
                      <a:endParaRPr lang="en-US"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33815926"/>
                  </a:ext>
                </a:extLst>
              </a:tr>
              <a:tr h="334597">
                <a:tc>
                  <a:txBody>
                    <a:bodyPr/>
                    <a:lstStyle/>
                    <a:p>
                      <a:pPr marL="0" marR="0" algn="ctr">
                        <a:lnSpc>
                          <a:spcPct val="107000"/>
                        </a:lnSpc>
                        <a:spcBef>
                          <a:spcPts val="0"/>
                        </a:spcBef>
                        <a:spcAft>
                          <a:spcPts val="0"/>
                        </a:spcAft>
                      </a:pPr>
                      <a:r>
                        <a:rPr lang="el-GR" sz="2000" b="0">
                          <a:effectLst/>
                        </a:rPr>
                        <a:t>1</a:t>
                      </a:r>
                      <a:endParaRPr lang="en-US"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l-GR" sz="2000" b="0">
                          <a:effectLst/>
                        </a:rPr>
                        <a:t>Είναι κόμβος αρχής άρα </a:t>
                      </a:r>
                      <a:r>
                        <a:rPr lang="en-US" sz="2000" b="0">
                          <a:effectLst/>
                        </a:rPr>
                        <a:t>EF</a:t>
                      </a:r>
                      <a:r>
                        <a:rPr lang="el-GR" sz="2000" b="0">
                          <a:effectLst/>
                        </a:rPr>
                        <a:t>=0</a:t>
                      </a:r>
                      <a:endParaRPr lang="en-US"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30211752"/>
                  </a:ext>
                </a:extLst>
              </a:tr>
              <a:tr h="334597">
                <a:tc>
                  <a:txBody>
                    <a:bodyPr/>
                    <a:lstStyle/>
                    <a:p>
                      <a:pPr marL="0" marR="0" algn="ctr">
                        <a:lnSpc>
                          <a:spcPct val="107000"/>
                        </a:lnSpc>
                        <a:spcBef>
                          <a:spcPts val="0"/>
                        </a:spcBef>
                        <a:spcAft>
                          <a:spcPts val="0"/>
                        </a:spcAft>
                      </a:pPr>
                      <a:r>
                        <a:rPr lang="el-GR" sz="2000" b="0">
                          <a:effectLst/>
                        </a:rPr>
                        <a:t>2</a:t>
                      </a:r>
                      <a:endParaRPr lang="en-US"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l-GR" sz="2000" b="0">
                          <a:effectLst/>
                        </a:rPr>
                        <a:t>Σε αυτόν καταλήγει μόνο η Α άρα </a:t>
                      </a:r>
                      <a:r>
                        <a:rPr lang="en-US" sz="2000" b="0">
                          <a:effectLst/>
                        </a:rPr>
                        <a:t>EF</a:t>
                      </a:r>
                      <a:r>
                        <a:rPr lang="el-GR" sz="2000" b="0">
                          <a:effectLst/>
                        </a:rPr>
                        <a:t>=0+1=1</a:t>
                      </a:r>
                      <a:endParaRPr lang="en-US"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67968579"/>
                  </a:ext>
                </a:extLst>
              </a:tr>
              <a:tr h="334597">
                <a:tc>
                  <a:txBody>
                    <a:bodyPr/>
                    <a:lstStyle/>
                    <a:p>
                      <a:pPr marL="0" marR="0" algn="ctr">
                        <a:lnSpc>
                          <a:spcPct val="107000"/>
                        </a:lnSpc>
                        <a:spcBef>
                          <a:spcPts val="0"/>
                        </a:spcBef>
                        <a:spcAft>
                          <a:spcPts val="0"/>
                        </a:spcAft>
                      </a:pPr>
                      <a:r>
                        <a:rPr lang="el-GR" sz="2000" b="0">
                          <a:effectLst/>
                        </a:rPr>
                        <a:t>3</a:t>
                      </a:r>
                      <a:endParaRPr lang="en-US"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l-GR" sz="2000" b="0">
                          <a:effectLst/>
                        </a:rPr>
                        <a:t>Σε αυτόν καταλήγει μόνο η </a:t>
                      </a:r>
                      <a:r>
                        <a:rPr lang="en-US" sz="2000" b="0">
                          <a:effectLst/>
                        </a:rPr>
                        <a:t>B</a:t>
                      </a:r>
                      <a:r>
                        <a:rPr lang="el-GR" sz="2000" b="0">
                          <a:effectLst/>
                        </a:rPr>
                        <a:t> άρα </a:t>
                      </a:r>
                      <a:r>
                        <a:rPr lang="en-US" sz="2000" b="0">
                          <a:effectLst/>
                        </a:rPr>
                        <a:t>EF</a:t>
                      </a:r>
                      <a:r>
                        <a:rPr lang="el-GR" sz="2000" b="0">
                          <a:effectLst/>
                        </a:rPr>
                        <a:t>=1+4=5</a:t>
                      </a:r>
                      <a:endParaRPr lang="en-US"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63268261"/>
                  </a:ext>
                </a:extLst>
              </a:tr>
              <a:tr h="688269">
                <a:tc>
                  <a:txBody>
                    <a:bodyPr/>
                    <a:lstStyle/>
                    <a:p>
                      <a:pPr marL="0" marR="0" algn="ctr">
                        <a:lnSpc>
                          <a:spcPct val="107000"/>
                        </a:lnSpc>
                        <a:spcBef>
                          <a:spcPts val="0"/>
                        </a:spcBef>
                        <a:spcAft>
                          <a:spcPts val="0"/>
                        </a:spcAft>
                      </a:pPr>
                      <a:r>
                        <a:rPr lang="el-GR" sz="2000" b="0">
                          <a:effectLst/>
                        </a:rPr>
                        <a:t>4</a:t>
                      </a:r>
                      <a:endParaRPr lang="en-US"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l-GR" sz="2000" b="0">
                          <a:effectLst/>
                        </a:rPr>
                        <a:t>Σε αυτόν καταλήγει η </a:t>
                      </a:r>
                      <a:r>
                        <a:rPr lang="en-US" sz="2000" b="0">
                          <a:effectLst/>
                        </a:rPr>
                        <a:t>C</a:t>
                      </a:r>
                      <a:r>
                        <a:rPr lang="el-GR" sz="2000" b="0">
                          <a:effectLst/>
                        </a:rPr>
                        <a:t> και η </a:t>
                      </a:r>
                      <a:r>
                        <a:rPr lang="en-US" sz="2000" b="0">
                          <a:effectLst/>
                        </a:rPr>
                        <a:t>D</a:t>
                      </a:r>
                      <a:r>
                        <a:rPr lang="el-GR" sz="2000" b="0">
                          <a:effectLst/>
                        </a:rPr>
                        <a:t> μέσω της πλασματικής Π άρα θα πρέπει πρώτα να έχω υπολογίσει το </a:t>
                      </a:r>
                      <a:r>
                        <a:rPr lang="en-US" sz="2000" b="0">
                          <a:effectLst/>
                        </a:rPr>
                        <a:t>EF</a:t>
                      </a:r>
                      <a:r>
                        <a:rPr lang="el-GR" sz="2000" b="0">
                          <a:effectLst/>
                        </a:rPr>
                        <a:t> στον κόμβο 5</a:t>
                      </a:r>
                      <a:endParaRPr lang="en-US"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51832590"/>
                  </a:ext>
                </a:extLst>
              </a:tr>
              <a:tr h="1395612">
                <a:tc>
                  <a:txBody>
                    <a:bodyPr/>
                    <a:lstStyle/>
                    <a:p>
                      <a:pPr marL="0" marR="0" algn="ctr">
                        <a:lnSpc>
                          <a:spcPct val="107000"/>
                        </a:lnSpc>
                        <a:spcBef>
                          <a:spcPts val="0"/>
                        </a:spcBef>
                        <a:spcAft>
                          <a:spcPts val="0"/>
                        </a:spcAft>
                      </a:pPr>
                      <a:r>
                        <a:rPr lang="el-GR" sz="2000" b="0">
                          <a:effectLst/>
                        </a:rPr>
                        <a:t>5</a:t>
                      </a:r>
                      <a:endParaRPr lang="en-US"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l-GR" sz="2000" b="0">
                          <a:effectLst/>
                        </a:rPr>
                        <a:t>Σε αυτόν καταλήγει η </a:t>
                      </a:r>
                      <a:r>
                        <a:rPr lang="en-US" sz="2000" b="0">
                          <a:effectLst/>
                        </a:rPr>
                        <a:t>D</a:t>
                      </a:r>
                      <a:r>
                        <a:rPr lang="el-GR" sz="2000" b="0">
                          <a:effectLst/>
                        </a:rPr>
                        <a:t> άρα </a:t>
                      </a:r>
                      <a:r>
                        <a:rPr lang="en-US" sz="2000" b="0">
                          <a:effectLst/>
                        </a:rPr>
                        <a:t>EF</a:t>
                      </a:r>
                      <a:r>
                        <a:rPr lang="el-GR" sz="2000" b="0">
                          <a:effectLst/>
                        </a:rPr>
                        <a:t>=1+7=8. ΤΩΡΑ ΕΠΙΣΤΡΕΦΩ ΣΤΟΝ ΚΟΜΒΟ 4: στον 4 η </a:t>
                      </a:r>
                      <a:r>
                        <a:rPr lang="en-US" sz="2000" b="0">
                          <a:effectLst/>
                        </a:rPr>
                        <a:t>C</a:t>
                      </a:r>
                      <a:r>
                        <a:rPr lang="el-GR" sz="2000" b="0">
                          <a:effectLst/>
                        </a:rPr>
                        <a:t> καταλήγει με 1+3=4 και η </a:t>
                      </a:r>
                      <a:r>
                        <a:rPr lang="en-US" sz="2000" b="0">
                          <a:effectLst/>
                        </a:rPr>
                        <a:t>D</a:t>
                      </a:r>
                      <a:r>
                        <a:rPr lang="el-GR" sz="2000" b="0">
                          <a:effectLst/>
                        </a:rPr>
                        <a:t> μέσω της Π με 8+0=8. Εμείς κρατάμε το μεγαλύτερο αποτέλεσμα άρα στον κόμβο 4 Ε</a:t>
                      </a:r>
                      <a:r>
                        <a:rPr lang="en-US" sz="2000" b="0">
                          <a:effectLst/>
                        </a:rPr>
                        <a:t>F</a:t>
                      </a:r>
                      <a:r>
                        <a:rPr lang="el-GR" sz="2000" b="0">
                          <a:effectLst/>
                        </a:rPr>
                        <a:t>-8</a:t>
                      </a:r>
                      <a:endParaRPr lang="en-US"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99798317"/>
                  </a:ext>
                </a:extLst>
              </a:tr>
              <a:tr h="1041940">
                <a:tc>
                  <a:txBody>
                    <a:bodyPr/>
                    <a:lstStyle/>
                    <a:p>
                      <a:pPr marL="0" marR="0" algn="ctr">
                        <a:lnSpc>
                          <a:spcPct val="107000"/>
                        </a:lnSpc>
                        <a:spcBef>
                          <a:spcPts val="0"/>
                        </a:spcBef>
                        <a:spcAft>
                          <a:spcPts val="0"/>
                        </a:spcAft>
                      </a:pPr>
                      <a:r>
                        <a:rPr lang="el-GR" sz="2000" b="0">
                          <a:effectLst/>
                        </a:rPr>
                        <a:t>6</a:t>
                      </a:r>
                      <a:endParaRPr lang="en-US"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l-GR" sz="2000" b="0">
                          <a:effectLst/>
                        </a:rPr>
                        <a:t>Στον κόμβο 6 πηγαίνουν οι </a:t>
                      </a:r>
                      <a:r>
                        <a:rPr lang="en-US" sz="2000" b="0">
                          <a:effectLst/>
                        </a:rPr>
                        <a:t>E</a:t>
                      </a:r>
                      <a:r>
                        <a:rPr lang="el-GR" sz="2000" b="0">
                          <a:effectLst/>
                        </a:rPr>
                        <a:t> και </a:t>
                      </a:r>
                      <a:r>
                        <a:rPr lang="en-US" sz="2000" b="0">
                          <a:effectLst/>
                        </a:rPr>
                        <a:t>F</a:t>
                      </a:r>
                      <a:r>
                        <a:rPr lang="el-GR" sz="2000" b="0">
                          <a:effectLst/>
                        </a:rPr>
                        <a:t>. Η Ε πηγαίνει με 5+6=11 και η </a:t>
                      </a:r>
                      <a:r>
                        <a:rPr lang="en-US" sz="2000" b="0">
                          <a:effectLst/>
                        </a:rPr>
                        <a:t>F</a:t>
                      </a:r>
                      <a:r>
                        <a:rPr lang="el-GR" sz="2000" b="0">
                          <a:effectLst/>
                        </a:rPr>
                        <a:t> με 8+2=10 ΑΡΑ επιλέγω το μεγαλύτερο αποτέλεσμα, δηλαδή το </a:t>
                      </a:r>
                      <a:r>
                        <a:rPr lang="en-US" sz="2000" b="0">
                          <a:effectLst/>
                        </a:rPr>
                        <a:t>EF</a:t>
                      </a:r>
                      <a:r>
                        <a:rPr lang="el-GR" sz="2000" b="0">
                          <a:effectLst/>
                        </a:rPr>
                        <a:t> είναι 11.</a:t>
                      </a:r>
                      <a:endParaRPr lang="en-US"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57396515"/>
                  </a:ext>
                </a:extLst>
              </a:tr>
              <a:tr h="851208">
                <a:tc>
                  <a:txBody>
                    <a:bodyPr/>
                    <a:lstStyle/>
                    <a:p>
                      <a:pPr marL="0" marR="0" algn="ctr">
                        <a:lnSpc>
                          <a:spcPct val="107000"/>
                        </a:lnSpc>
                        <a:spcBef>
                          <a:spcPts val="0"/>
                        </a:spcBef>
                        <a:spcAft>
                          <a:spcPts val="0"/>
                        </a:spcAft>
                      </a:pPr>
                      <a:r>
                        <a:rPr lang="el-GR" sz="2000" b="0">
                          <a:effectLst/>
                        </a:rPr>
                        <a:t>7</a:t>
                      </a:r>
                      <a:endParaRPr lang="en-US"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l-GR" sz="2000" b="0">
                          <a:effectLst/>
                        </a:rPr>
                        <a:t>Στον κόμβο 7 καταλήγουν οι </a:t>
                      </a:r>
                      <a:r>
                        <a:rPr lang="en-US" sz="2000" b="0">
                          <a:effectLst/>
                        </a:rPr>
                        <a:t>G</a:t>
                      </a:r>
                      <a:r>
                        <a:rPr lang="el-GR" sz="2000" b="0">
                          <a:effectLst/>
                        </a:rPr>
                        <a:t> και </a:t>
                      </a:r>
                      <a:r>
                        <a:rPr lang="en-US" sz="2000" b="0">
                          <a:effectLst/>
                        </a:rPr>
                        <a:t>H</a:t>
                      </a:r>
                      <a:r>
                        <a:rPr lang="el-GR" sz="2000" b="0">
                          <a:effectLst/>
                        </a:rPr>
                        <a:t>. </a:t>
                      </a:r>
                      <a:r>
                        <a:rPr lang="en-US" sz="2000" b="0">
                          <a:effectLst/>
                        </a:rPr>
                        <a:t>H G</a:t>
                      </a:r>
                      <a:r>
                        <a:rPr lang="el-GR" sz="2000" b="0">
                          <a:effectLst/>
                        </a:rPr>
                        <a:t> πηγαίνει με 11+7=18 και η Η με 8+9=17, άρα επιλέγω το μεγαλύτερο αποτέλεσμα το 18</a:t>
                      </a:r>
                      <a:endParaRPr lang="en-US"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9074347"/>
                  </a:ext>
                </a:extLst>
              </a:tr>
              <a:tr h="562290">
                <a:tc>
                  <a:txBody>
                    <a:bodyPr/>
                    <a:lstStyle/>
                    <a:p>
                      <a:pPr marL="0" marR="0" algn="ctr">
                        <a:lnSpc>
                          <a:spcPct val="107000"/>
                        </a:lnSpc>
                        <a:spcBef>
                          <a:spcPts val="0"/>
                        </a:spcBef>
                        <a:spcAft>
                          <a:spcPts val="0"/>
                        </a:spcAft>
                      </a:pPr>
                      <a:r>
                        <a:rPr lang="el-GR" sz="2000" b="0">
                          <a:effectLst/>
                        </a:rPr>
                        <a:t>8</a:t>
                      </a:r>
                      <a:endParaRPr lang="en-US"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l-GR" sz="2000" b="0" dirty="0">
                          <a:effectLst/>
                        </a:rPr>
                        <a:t>Στον τελευταίο κόμβο καταλήγει μόνο η Ι, με 18+4=22 άρα </a:t>
                      </a:r>
                      <a:r>
                        <a:rPr lang="en-US" sz="2000" b="0" dirty="0">
                          <a:effectLst/>
                        </a:rPr>
                        <a:t>EF</a:t>
                      </a:r>
                      <a:r>
                        <a:rPr lang="el-GR" sz="2000" b="0" dirty="0">
                          <a:effectLst/>
                        </a:rPr>
                        <a:t>=22</a:t>
                      </a:r>
                      <a:endParaRPr lang="en-US"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6896394"/>
                  </a:ext>
                </a:extLst>
              </a:tr>
            </a:tbl>
          </a:graphicData>
        </a:graphic>
      </p:graphicFrame>
      <p:pic>
        <p:nvPicPr>
          <p:cNvPr id="9" name="Θέση περιεχομένου 3">
            <a:extLst>
              <a:ext uri="{FF2B5EF4-FFF2-40B4-BE49-F238E27FC236}">
                <a16:creationId xmlns:a16="http://schemas.microsoft.com/office/drawing/2014/main" id="{A7C2A8E6-597B-492F-AB42-CE733C690F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40879862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38199" y="-400776"/>
            <a:ext cx="10515600" cy="2127770"/>
          </a:xfrm>
        </p:spPr>
        <p:txBody>
          <a:bodyPr>
            <a:noAutofit/>
          </a:bodyPr>
          <a:lstStyle/>
          <a:p>
            <a:r>
              <a:rPr lang="el-GR" sz="2400" b="1" dirty="0">
                <a:latin typeface="Arial Narrow" panose="020B0606020202030204" pitchFamily="34" charset="0"/>
                <a:cs typeface="Arial" panose="020B0604020202020204" pitchFamily="34" charset="0"/>
              </a:rPr>
              <a:t>Στη συνέχεια ακολουθώ τον αντίρροπο υπολογισμό για τα πάνω αριστερά κουτάκια, δηλαδή για το </a:t>
            </a:r>
            <a:r>
              <a:rPr lang="en-US" sz="2400" b="1" dirty="0">
                <a:latin typeface="Arial Narrow" panose="020B0606020202030204" pitchFamily="34" charset="0"/>
                <a:cs typeface="Arial" panose="020B0604020202020204" pitchFamily="34" charset="0"/>
              </a:rPr>
              <a:t>LF</a:t>
            </a:r>
            <a:r>
              <a:rPr lang="el-GR" sz="2400" b="1" dirty="0">
                <a:latin typeface="Arial Narrow" panose="020B0606020202030204" pitchFamily="34" charset="0"/>
                <a:cs typeface="Arial" panose="020B0604020202020204" pitchFamily="34" charset="0"/>
              </a:rPr>
              <a:t>α</a:t>
            </a:r>
            <a:r>
              <a:rPr lang="el-GR" sz="2400" dirty="0">
                <a:latin typeface="Arial Narrow" panose="020B0606020202030204" pitchFamily="34" charset="0"/>
                <a:cs typeface="Arial" panose="020B0604020202020204" pitchFamily="34" charset="0"/>
              </a:rPr>
              <a:t>. Τώρα ξεκινάω από τον τελευταίο κόμβο για να φτάσω στην αρχή.</a:t>
            </a:r>
            <a:br>
              <a:rPr lang="en-US" sz="2400" dirty="0">
                <a:latin typeface="Arial Narrow" panose="020B0606020202030204" pitchFamily="34" charset="0"/>
                <a:cs typeface="Arial" panose="020B0604020202020204" pitchFamily="34" charset="0"/>
              </a:rPr>
            </a:br>
            <a:endParaRPr lang="en-US" sz="2400"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27</a:t>
            </a:fld>
            <a:endParaRPr lang="en-US"/>
          </a:p>
        </p:txBody>
      </p:sp>
      <p:graphicFrame>
        <p:nvGraphicFramePr>
          <p:cNvPr id="3" name="Πίνακας 2"/>
          <p:cNvGraphicFramePr>
            <a:graphicFrameLocks noGrp="1"/>
          </p:cNvGraphicFramePr>
          <p:nvPr>
            <p:extLst>
              <p:ext uri="{D42A27DB-BD31-4B8C-83A1-F6EECF244321}">
                <p14:modId xmlns:p14="http://schemas.microsoft.com/office/powerpoint/2010/main" val="1093080765"/>
              </p:ext>
            </p:extLst>
          </p:nvPr>
        </p:nvGraphicFramePr>
        <p:xfrm>
          <a:off x="551384" y="1412776"/>
          <a:ext cx="11248776" cy="5009313"/>
        </p:xfrm>
        <a:graphic>
          <a:graphicData uri="http://schemas.openxmlformats.org/drawingml/2006/table">
            <a:tbl>
              <a:tblPr firstRow="1" firstCol="1" lastRow="1" lastCol="1" bandRow="1" bandCol="1">
                <a:tableStyleId>{3B4B98B0-60AC-42C2-AFA5-B58CD77FA1E5}</a:tableStyleId>
              </a:tblPr>
              <a:tblGrid>
                <a:gridCol w="1630604">
                  <a:extLst>
                    <a:ext uri="{9D8B030D-6E8A-4147-A177-3AD203B41FA5}">
                      <a16:colId xmlns:a16="http://schemas.microsoft.com/office/drawing/2014/main" val="1743423305"/>
                    </a:ext>
                  </a:extLst>
                </a:gridCol>
                <a:gridCol w="9618172">
                  <a:extLst>
                    <a:ext uri="{9D8B030D-6E8A-4147-A177-3AD203B41FA5}">
                      <a16:colId xmlns:a16="http://schemas.microsoft.com/office/drawing/2014/main" val="1186076849"/>
                    </a:ext>
                  </a:extLst>
                </a:gridCol>
              </a:tblGrid>
              <a:tr h="260922">
                <a:tc>
                  <a:txBody>
                    <a:bodyPr/>
                    <a:lstStyle/>
                    <a:p>
                      <a:pPr marL="0" marR="0" algn="ctr">
                        <a:lnSpc>
                          <a:spcPct val="107000"/>
                        </a:lnSpc>
                        <a:spcBef>
                          <a:spcPts val="0"/>
                        </a:spcBef>
                        <a:spcAft>
                          <a:spcPts val="0"/>
                        </a:spcAft>
                      </a:pPr>
                      <a:r>
                        <a:rPr lang="el-GR" sz="1600" b="0">
                          <a:effectLst/>
                        </a:rPr>
                        <a:t>Κόμβος</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0">
                          <a:effectLst/>
                        </a:rPr>
                        <a:t>LF</a:t>
                      </a:r>
                      <a:r>
                        <a:rPr lang="el-GR" sz="1600" b="0">
                          <a:effectLst/>
                        </a:rPr>
                        <a:t>α</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900035"/>
                  </a:ext>
                </a:extLst>
              </a:tr>
              <a:tr h="260922">
                <a:tc>
                  <a:txBody>
                    <a:bodyPr/>
                    <a:lstStyle/>
                    <a:p>
                      <a:pPr marL="0" marR="0" algn="ctr">
                        <a:lnSpc>
                          <a:spcPct val="107000"/>
                        </a:lnSpc>
                        <a:spcBef>
                          <a:spcPts val="0"/>
                        </a:spcBef>
                        <a:spcAft>
                          <a:spcPts val="0"/>
                        </a:spcAft>
                      </a:pPr>
                      <a:r>
                        <a:rPr lang="el-GR" sz="1600" b="0">
                          <a:effectLst/>
                        </a:rPr>
                        <a:t>8</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l-GR" sz="1600" b="0">
                          <a:effectLst/>
                        </a:rPr>
                        <a:t>Στον κόμβο τέλους πάντα </a:t>
                      </a:r>
                      <a:r>
                        <a:rPr lang="en-US" sz="1600" b="0">
                          <a:effectLst/>
                        </a:rPr>
                        <a:t>LF</a:t>
                      </a:r>
                      <a:r>
                        <a:rPr lang="el-GR" sz="1600" b="0">
                          <a:effectLst/>
                        </a:rPr>
                        <a:t>=</a:t>
                      </a:r>
                      <a:r>
                        <a:rPr lang="en-US" sz="1600" b="0">
                          <a:effectLst/>
                        </a:rPr>
                        <a:t>EF</a:t>
                      </a:r>
                      <a:r>
                        <a:rPr lang="el-GR" sz="1600" b="0">
                          <a:effectLst/>
                        </a:rPr>
                        <a:t> άρα εδώ </a:t>
                      </a:r>
                      <a:r>
                        <a:rPr lang="en-US" sz="1600" b="0">
                          <a:effectLst/>
                        </a:rPr>
                        <a:t>LF</a:t>
                      </a:r>
                      <a:r>
                        <a:rPr lang="el-GR" sz="1600" b="0">
                          <a:effectLst/>
                        </a:rPr>
                        <a:t>=22</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059968"/>
                  </a:ext>
                </a:extLst>
              </a:tr>
              <a:tr h="652370">
                <a:tc>
                  <a:txBody>
                    <a:bodyPr/>
                    <a:lstStyle/>
                    <a:p>
                      <a:pPr marL="0" marR="0" algn="ctr">
                        <a:lnSpc>
                          <a:spcPct val="107000"/>
                        </a:lnSpc>
                        <a:spcBef>
                          <a:spcPts val="0"/>
                        </a:spcBef>
                        <a:spcAft>
                          <a:spcPts val="0"/>
                        </a:spcAft>
                      </a:pPr>
                      <a:r>
                        <a:rPr lang="el-GR" sz="1600" b="0">
                          <a:effectLst/>
                        </a:rPr>
                        <a:t>7</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l-GR" sz="1600" b="0">
                          <a:effectLst/>
                        </a:rPr>
                        <a:t>Στον κόμβο 7 υπάρχει μια αρχή βέλους άρα το </a:t>
                      </a:r>
                      <a:r>
                        <a:rPr lang="en-US" sz="1600" b="0">
                          <a:effectLst/>
                        </a:rPr>
                        <a:t>LF</a:t>
                      </a:r>
                      <a:r>
                        <a:rPr lang="el-GR" sz="1600" b="0">
                          <a:effectLst/>
                        </a:rPr>
                        <a:t> προκύπτει αφαιρώντας το </a:t>
                      </a:r>
                      <a:r>
                        <a:rPr lang="en-US" sz="1600" b="0">
                          <a:effectLst/>
                        </a:rPr>
                        <a:t>LF</a:t>
                      </a:r>
                      <a:r>
                        <a:rPr lang="el-GR" sz="1600" b="0">
                          <a:effectLst/>
                        </a:rPr>
                        <a:t> τέλους μείον τη διάρκεια της δραστηριότητας Ι, δηλαδή 22-4=18</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06800613"/>
                  </a:ext>
                </a:extLst>
              </a:tr>
              <a:tr h="430942">
                <a:tc>
                  <a:txBody>
                    <a:bodyPr/>
                    <a:lstStyle/>
                    <a:p>
                      <a:pPr marL="0" marR="0" algn="ctr">
                        <a:lnSpc>
                          <a:spcPct val="107000"/>
                        </a:lnSpc>
                        <a:spcBef>
                          <a:spcPts val="0"/>
                        </a:spcBef>
                        <a:spcAft>
                          <a:spcPts val="0"/>
                        </a:spcAft>
                      </a:pPr>
                      <a:r>
                        <a:rPr lang="el-GR" sz="1600" b="0">
                          <a:effectLst/>
                        </a:rPr>
                        <a:t>6</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l-GR" sz="1600" b="0">
                          <a:effectLst/>
                        </a:rPr>
                        <a:t>Στον κόμβο 6 πηγαίνει μόνο η αρχή βέλους της </a:t>
                      </a:r>
                      <a:r>
                        <a:rPr lang="en-US" sz="1600" b="0">
                          <a:effectLst/>
                        </a:rPr>
                        <a:t>G</a:t>
                      </a:r>
                      <a:r>
                        <a:rPr lang="el-GR" sz="1600" b="0">
                          <a:effectLst/>
                        </a:rPr>
                        <a:t> άρα         </a:t>
                      </a:r>
                      <a:r>
                        <a:rPr lang="en-US" sz="1600" b="0">
                          <a:effectLst/>
                        </a:rPr>
                        <a:t>LF</a:t>
                      </a:r>
                      <a:r>
                        <a:rPr lang="el-GR" sz="1600" b="0">
                          <a:effectLst/>
                        </a:rPr>
                        <a:t>=18-7=11</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05100447"/>
                  </a:ext>
                </a:extLst>
              </a:tr>
              <a:tr h="873797">
                <a:tc>
                  <a:txBody>
                    <a:bodyPr/>
                    <a:lstStyle/>
                    <a:p>
                      <a:pPr marL="0" marR="0" algn="ctr">
                        <a:lnSpc>
                          <a:spcPct val="107000"/>
                        </a:lnSpc>
                        <a:spcBef>
                          <a:spcPts val="0"/>
                        </a:spcBef>
                        <a:spcAft>
                          <a:spcPts val="0"/>
                        </a:spcAft>
                      </a:pPr>
                      <a:r>
                        <a:rPr lang="el-GR" sz="1600" b="0">
                          <a:effectLst/>
                        </a:rPr>
                        <a:t>5</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l-GR" sz="1600" b="0" dirty="0">
                          <a:effectLst/>
                        </a:rPr>
                        <a:t>Στον κόμβο 5 υπάρχουν δύο αρχές βέλους: από την Η και την πλασματική Π. Από την Η προκύπτει 18-9=9 και για να βρω τι προκύπτει από την Π θα πρέπει πρώτα να υπολογίσω το αποτέλεσμα για το </a:t>
                      </a:r>
                      <a:r>
                        <a:rPr lang="en-US" sz="1600" b="0" dirty="0">
                          <a:effectLst/>
                        </a:rPr>
                        <a:t>LF</a:t>
                      </a:r>
                      <a:r>
                        <a:rPr lang="el-GR" sz="1600" b="0" dirty="0">
                          <a:effectLst/>
                        </a:rPr>
                        <a:t> του κόμβου 4</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35813710"/>
                  </a:ext>
                </a:extLst>
              </a:tr>
              <a:tr h="1095225">
                <a:tc>
                  <a:txBody>
                    <a:bodyPr/>
                    <a:lstStyle/>
                    <a:p>
                      <a:pPr marL="0" marR="0" algn="ctr">
                        <a:lnSpc>
                          <a:spcPct val="107000"/>
                        </a:lnSpc>
                        <a:spcBef>
                          <a:spcPts val="0"/>
                        </a:spcBef>
                        <a:spcAft>
                          <a:spcPts val="0"/>
                        </a:spcAft>
                      </a:pPr>
                      <a:r>
                        <a:rPr lang="el-GR" sz="1600" b="0">
                          <a:effectLst/>
                        </a:rPr>
                        <a:t>4</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l-GR" sz="1600" b="0">
                          <a:effectLst/>
                        </a:rPr>
                        <a:t>Στον κόμβο 4 υπάρχει μόνο η αρχή του βέλους της </a:t>
                      </a:r>
                      <a:r>
                        <a:rPr lang="en-US" sz="1600" b="0">
                          <a:effectLst/>
                        </a:rPr>
                        <a:t>F</a:t>
                      </a:r>
                      <a:r>
                        <a:rPr lang="el-GR" sz="1600" b="0">
                          <a:effectLst/>
                        </a:rPr>
                        <a:t> άρα   </a:t>
                      </a:r>
                      <a:r>
                        <a:rPr lang="en-US" sz="1600" b="0">
                          <a:effectLst/>
                        </a:rPr>
                        <a:t>LF</a:t>
                      </a:r>
                      <a:r>
                        <a:rPr lang="el-GR" sz="1600" b="0">
                          <a:effectLst/>
                        </a:rPr>
                        <a:t>=11-2=9. ΤΩΡΑ ΕΠΑΝΕΡΧΟΜΑΙ ΣΤΟΝ ΚΟΜΒΟ 5: Η Π έρχεται σε αυτόν με 9-0=9, ενώ και η Η με 9 άρα στον 5</a:t>
                      </a:r>
                      <a:r>
                        <a:rPr lang="el-GR" sz="1600" b="0" baseline="30000">
                          <a:effectLst/>
                        </a:rPr>
                        <a:t>ο</a:t>
                      </a:r>
                      <a:r>
                        <a:rPr lang="el-GR" sz="1600" b="0">
                          <a:effectLst/>
                        </a:rPr>
                        <a:t> κόμβο </a:t>
                      </a:r>
                      <a:r>
                        <a:rPr lang="en-US" sz="1600" b="0">
                          <a:effectLst/>
                        </a:rPr>
                        <a:t>LF</a:t>
                      </a:r>
                      <a:r>
                        <a:rPr lang="el-GR" sz="1600" b="0">
                          <a:effectLst/>
                        </a:rPr>
                        <a:t>=9. ΑΝ ΔΕΝ ΗΤΑΝ ΙΔΙΑ ΤΑ ΑΠΟΤΕΛΕΣΜΑΤΑ ΘΑ ΔΙΑΛΕΓΑ ΤΟ ΜΙΚΡΟΤΕΡΟ</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88884017"/>
                  </a:ext>
                </a:extLst>
              </a:tr>
              <a:tr h="260922">
                <a:tc>
                  <a:txBody>
                    <a:bodyPr/>
                    <a:lstStyle/>
                    <a:p>
                      <a:pPr marL="0" marR="0" algn="ctr">
                        <a:lnSpc>
                          <a:spcPct val="107000"/>
                        </a:lnSpc>
                        <a:spcBef>
                          <a:spcPts val="0"/>
                        </a:spcBef>
                        <a:spcAft>
                          <a:spcPts val="0"/>
                        </a:spcAft>
                      </a:pPr>
                      <a:r>
                        <a:rPr lang="el-GR" sz="1600" b="0">
                          <a:effectLst/>
                        </a:rPr>
                        <a:t>3</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l-GR" sz="1600" b="0">
                          <a:effectLst/>
                        </a:rPr>
                        <a:t>Στον κόμβο 3 καταλήγει μόνο η Ε άρα </a:t>
                      </a:r>
                      <a:r>
                        <a:rPr lang="en-US" sz="1600" b="0">
                          <a:effectLst/>
                        </a:rPr>
                        <a:t>LF</a:t>
                      </a:r>
                      <a:r>
                        <a:rPr lang="el-GR" sz="1600" b="0">
                          <a:effectLst/>
                        </a:rPr>
                        <a:t>=11-6=5</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97000875"/>
                  </a:ext>
                </a:extLst>
              </a:tr>
              <a:tr h="652370">
                <a:tc>
                  <a:txBody>
                    <a:bodyPr/>
                    <a:lstStyle/>
                    <a:p>
                      <a:pPr marL="0" marR="0" algn="ctr">
                        <a:lnSpc>
                          <a:spcPct val="107000"/>
                        </a:lnSpc>
                        <a:spcBef>
                          <a:spcPts val="0"/>
                        </a:spcBef>
                        <a:spcAft>
                          <a:spcPts val="0"/>
                        </a:spcAft>
                      </a:pPr>
                      <a:r>
                        <a:rPr lang="el-GR" sz="1600" b="0">
                          <a:effectLst/>
                        </a:rPr>
                        <a:t>2</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l-GR" sz="1600" b="0">
                          <a:effectLst/>
                        </a:rPr>
                        <a:t>Στον κόμβο 2 καταλήγει η αρχή από τρία βέλη. Η Β έρχεται με    5-4=1. η </a:t>
                      </a:r>
                      <a:r>
                        <a:rPr lang="en-US" sz="1600" b="0">
                          <a:effectLst/>
                        </a:rPr>
                        <a:t>C</a:t>
                      </a:r>
                      <a:r>
                        <a:rPr lang="el-GR" sz="1600" b="0">
                          <a:effectLst/>
                        </a:rPr>
                        <a:t> με 9-3=6 και η </a:t>
                      </a:r>
                      <a:r>
                        <a:rPr lang="en-US" sz="1600" b="0">
                          <a:effectLst/>
                        </a:rPr>
                        <a:t>D</a:t>
                      </a:r>
                      <a:r>
                        <a:rPr lang="el-GR" sz="1600" b="0">
                          <a:effectLst/>
                        </a:rPr>
                        <a:t> με 9-7=2. Επιλέγω το μικρότερο αποτέλεσμα άρα </a:t>
                      </a:r>
                      <a:r>
                        <a:rPr lang="en-US" sz="1600" b="0">
                          <a:effectLst/>
                        </a:rPr>
                        <a:t>LF=1</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7509542"/>
                  </a:ext>
                </a:extLst>
              </a:tr>
              <a:tr h="521843">
                <a:tc>
                  <a:txBody>
                    <a:bodyPr/>
                    <a:lstStyle/>
                    <a:p>
                      <a:pPr marL="0" marR="0" algn="ctr">
                        <a:lnSpc>
                          <a:spcPct val="107000"/>
                        </a:lnSpc>
                        <a:spcBef>
                          <a:spcPts val="0"/>
                        </a:spcBef>
                        <a:spcAft>
                          <a:spcPts val="0"/>
                        </a:spcAft>
                      </a:pPr>
                      <a:r>
                        <a:rPr lang="el-GR" sz="1600" b="0">
                          <a:effectLst/>
                        </a:rPr>
                        <a:t>1</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l-GR" sz="1600" b="0" dirty="0">
                          <a:effectLst/>
                        </a:rPr>
                        <a:t>Στον κόμβο 1 καταλήγει η δραστηριότητα Α άρα </a:t>
                      </a:r>
                      <a:r>
                        <a:rPr lang="en-US" sz="1600" b="0" dirty="0">
                          <a:effectLst/>
                        </a:rPr>
                        <a:t>LF</a:t>
                      </a:r>
                      <a:r>
                        <a:rPr lang="el-GR" sz="1600" b="0" dirty="0">
                          <a:effectLst/>
                        </a:rPr>
                        <a:t>=1-1=0. ΕΞΑΛΛΟΥ ΠΑΝΤΑ ΣΤΟΝ ΚΟΜΒΟ ΑΡΧΗΣ </a:t>
                      </a:r>
                      <a:r>
                        <a:rPr lang="en-US" sz="1600" b="0" dirty="0">
                          <a:effectLst/>
                        </a:rPr>
                        <a:t>LF</a:t>
                      </a:r>
                      <a:r>
                        <a:rPr lang="el-GR" sz="1600" b="0" dirty="0">
                          <a:effectLst/>
                        </a:rPr>
                        <a:t>=</a:t>
                      </a:r>
                      <a:r>
                        <a:rPr lang="en-US" sz="1600" b="0" dirty="0">
                          <a:effectLst/>
                        </a:rPr>
                        <a:t>EF</a:t>
                      </a:r>
                      <a:r>
                        <a:rPr lang="el-GR" sz="1600" b="0" dirty="0">
                          <a:effectLst/>
                        </a:rPr>
                        <a:t>=0</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0639626"/>
                  </a:ext>
                </a:extLst>
              </a:tr>
            </a:tbl>
          </a:graphicData>
        </a:graphic>
      </p:graphicFrame>
      <p:pic>
        <p:nvPicPr>
          <p:cNvPr id="9" name="Θέση περιεχομένου 3">
            <a:extLst>
              <a:ext uri="{FF2B5EF4-FFF2-40B4-BE49-F238E27FC236}">
                <a16:creationId xmlns:a16="http://schemas.microsoft.com/office/drawing/2014/main" id="{AD7AA4C6-E147-4989-BC01-78B1817F28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7000194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b="1" u="sng" dirty="0">
                <a:latin typeface="Arial Narrow" panose="020B0606020202030204" pitchFamily="34" charset="0"/>
                <a:cs typeface="Arial" panose="020B0604020202020204" pitchFamily="34" charset="0"/>
              </a:rPr>
              <a:t>3. Δημιουργία Πίνακα Χρονικών Στοιχείων</a:t>
            </a:r>
            <a:br>
              <a:rPr lang="en-US" b="1" u="sng" dirty="0">
                <a:latin typeface="Arial Narrow" panose="020B0606020202030204" pitchFamily="34" charset="0"/>
                <a:cs typeface="Arial" panose="020B0604020202020204" pitchFamily="34" charset="0"/>
              </a:rPr>
            </a:br>
            <a:endParaRPr lang="en-US" dirty="0">
              <a:latin typeface="Arial Narrow" panose="020B0606020202030204" pitchFamily="34" charset="0"/>
              <a:cs typeface="Arial" panose="020B0604020202020204" pitchFamily="34" charset="0"/>
            </a:endParaRPr>
          </a:p>
        </p:txBody>
      </p:sp>
      <p:sp>
        <p:nvSpPr>
          <p:cNvPr id="5" name="Θέση περιεχομένου 4"/>
          <p:cNvSpPr>
            <a:spLocks noGrp="1"/>
          </p:cNvSpPr>
          <p:nvPr>
            <p:ph idx="1"/>
          </p:nvPr>
        </p:nvSpPr>
        <p:spPr>
          <a:xfrm>
            <a:off x="838200" y="1268760"/>
            <a:ext cx="10515600" cy="4908203"/>
          </a:xfrm>
        </p:spPr>
        <p:txBody>
          <a:bodyPr>
            <a:normAutofit fontScale="92500" lnSpcReduction="20000"/>
          </a:bodyPr>
          <a:lstStyle/>
          <a:p>
            <a:pPr marL="0" indent="0" algn="just">
              <a:buNone/>
            </a:pPr>
            <a:r>
              <a:rPr lang="el-GR" dirty="0">
                <a:latin typeface="Arial Narrow" panose="020B0606020202030204" pitchFamily="34" charset="0"/>
                <a:cs typeface="Arial" panose="020B0604020202020204" pitchFamily="34" charset="0"/>
              </a:rPr>
              <a:t>Ο πίνακας χρονικών στοιχείων περιλαμβάνει τις εξής στήλες:</a:t>
            </a:r>
            <a:endParaRPr lang="en-US" dirty="0">
              <a:latin typeface="Arial Narrow" panose="020B0606020202030204" pitchFamily="34" charset="0"/>
              <a:cs typeface="Arial" panose="020B0604020202020204" pitchFamily="34" charset="0"/>
            </a:endParaRPr>
          </a:p>
          <a:p>
            <a:pPr marL="0" indent="0" algn="just">
              <a:buNone/>
            </a:pPr>
            <a:endParaRPr lang="el-GR" dirty="0">
              <a:latin typeface="Arial Narrow" panose="020B0606020202030204" pitchFamily="34" charset="0"/>
              <a:cs typeface="Arial" panose="020B0604020202020204" pitchFamily="34" charset="0"/>
            </a:endParaRPr>
          </a:p>
          <a:p>
            <a:pPr marL="0" indent="0" algn="just">
              <a:buNone/>
            </a:pPr>
            <a:endParaRPr lang="el-GR" dirty="0">
              <a:latin typeface="Arial Narrow" panose="020B0606020202030204" pitchFamily="34" charset="0"/>
              <a:cs typeface="Arial" panose="020B0604020202020204" pitchFamily="34" charset="0"/>
            </a:endParaRPr>
          </a:p>
          <a:p>
            <a:pPr marL="0" indent="0" algn="just">
              <a:buNone/>
            </a:pPr>
            <a:endParaRPr lang="el-GR" dirty="0">
              <a:latin typeface="Arial Narrow" panose="020B0606020202030204" pitchFamily="34" charset="0"/>
              <a:cs typeface="Arial" panose="020B0604020202020204" pitchFamily="34" charset="0"/>
            </a:endParaRPr>
          </a:p>
          <a:p>
            <a:pPr marL="0" indent="0" algn="just">
              <a:buNone/>
            </a:pPr>
            <a:endParaRPr lang="el-GR" dirty="0">
              <a:latin typeface="Arial Narrow" panose="020B0606020202030204" pitchFamily="34" charset="0"/>
              <a:cs typeface="Arial" panose="020B0604020202020204" pitchFamily="34" charset="0"/>
            </a:endParaRPr>
          </a:p>
          <a:p>
            <a:pPr marL="0" indent="0" algn="just">
              <a:buNone/>
            </a:pPr>
            <a:r>
              <a:rPr lang="el-GR" b="1" u="sng" dirty="0">
                <a:latin typeface="Arial Narrow" panose="020B0606020202030204" pitchFamily="34" charset="0"/>
                <a:cs typeface="Arial" panose="020B0604020202020204" pitchFamily="34" charset="0"/>
              </a:rPr>
              <a:t>Δραστηριότητες</a:t>
            </a:r>
            <a:r>
              <a:rPr lang="el-GR" dirty="0">
                <a:latin typeface="Arial Narrow" panose="020B0606020202030204" pitchFamily="34" charset="0"/>
                <a:cs typeface="Arial" panose="020B0604020202020204" pitchFamily="34" charset="0"/>
              </a:rPr>
              <a:t>: οι δραστηριότητες μου π.χ. Α, </a:t>
            </a:r>
            <a:r>
              <a:rPr lang="en-US" dirty="0">
                <a:latin typeface="Arial Narrow" panose="020B0606020202030204" pitchFamily="34" charset="0"/>
                <a:cs typeface="Arial" panose="020B0604020202020204" pitchFamily="34" charset="0"/>
              </a:rPr>
              <a:t>B</a:t>
            </a:r>
            <a:r>
              <a:rPr lang="el-GR" dirty="0">
                <a:latin typeface="Arial Narrow" panose="020B0606020202030204" pitchFamily="34" charset="0"/>
                <a:cs typeface="Arial" panose="020B0604020202020204" pitchFamily="34" charset="0"/>
              </a:rPr>
              <a:t>, </a:t>
            </a:r>
            <a:r>
              <a:rPr lang="en-US" dirty="0">
                <a:latin typeface="Arial Narrow" panose="020B0606020202030204" pitchFamily="34" charset="0"/>
                <a:cs typeface="Arial" panose="020B0604020202020204" pitchFamily="34" charset="0"/>
              </a:rPr>
              <a:t>C</a:t>
            </a:r>
            <a:r>
              <a:rPr lang="el-GR" dirty="0">
                <a:latin typeface="Arial Narrow" panose="020B0606020202030204" pitchFamily="34" charset="0"/>
                <a:cs typeface="Arial" panose="020B0604020202020204" pitchFamily="34" charset="0"/>
              </a:rPr>
              <a:t> κλπ. από τον πίνακα με τα δεδομένα</a:t>
            </a:r>
            <a:endParaRPr lang="en-US" dirty="0">
              <a:latin typeface="Arial Narrow" panose="020B0606020202030204" pitchFamily="34" charset="0"/>
              <a:cs typeface="Arial" panose="020B0604020202020204" pitchFamily="34" charset="0"/>
            </a:endParaRPr>
          </a:p>
          <a:p>
            <a:pPr marL="0" indent="0" algn="just">
              <a:buNone/>
            </a:pPr>
            <a:r>
              <a:rPr lang="el-GR" b="1" u="sng" dirty="0">
                <a:latin typeface="Arial Narrow" panose="020B0606020202030204" pitchFamily="34" charset="0"/>
                <a:cs typeface="Arial" panose="020B0604020202020204" pitchFamily="34" charset="0"/>
              </a:rPr>
              <a:t>Γεγονότα: </a:t>
            </a:r>
            <a:endParaRPr lang="en-US" dirty="0">
              <a:latin typeface="Arial Narrow" panose="020B0606020202030204" pitchFamily="34" charset="0"/>
              <a:cs typeface="Arial" panose="020B0604020202020204" pitchFamily="34" charset="0"/>
            </a:endParaRPr>
          </a:p>
          <a:p>
            <a:pPr marL="0" lvl="0" indent="0" algn="just">
              <a:buNone/>
            </a:pPr>
            <a:r>
              <a:rPr lang="el-GR" dirty="0">
                <a:latin typeface="Arial Narrow" panose="020B0606020202030204" pitchFamily="34" charset="0"/>
                <a:cs typeface="Arial" panose="020B0604020202020204" pitchFamily="34" charset="0"/>
              </a:rPr>
              <a:t>Αρχής: βλέπω το κάτω δεξιά κουτάκι από το οποίο ξεκινά η δραστηριότητα π.χ. η Α ξεκινά στο 1</a:t>
            </a:r>
            <a:endParaRPr lang="en-US" dirty="0">
              <a:latin typeface="Arial Narrow" panose="020B0606020202030204" pitchFamily="34" charset="0"/>
              <a:cs typeface="Arial" panose="020B0604020202020204" pitchFamily="34" charset="0"/>
            </a:endParaRPr>
          </a:p>
          <a:p>
            <a:pPr marL="0" lvl="0" indent="0" algn="just">
              <a:buNone/>
            </a:pPr>
            <a:r>
              <a:rPr lang="el-GR" dirty="0">
                <a:latin typeface="Arial Narrow" panose="020B0606020202030204" pitchFamily="34" charset="0"/>
                <a:cs typeface="Arial" panose="020B0604020202020204" pitchFamily="34" charset="0"/>
              </a:rPr>
              <a:t>Τέλους: βλέπω το κάτω δεξιά κουτάκι στο οποίο καταλήγει η δραστηριότητα π.χ. η Α καταλήγει στο 2</a:t>
            </a:r>
            <a:endParaRPr lang="en-US" dirty="0">
              <a:latin typeface="Arial Narrow" panose="020B0606020202030204" pitchFamily="34" charset="0"/>
              <a:cs typeface="Arial" panose="020B0604020202020204" pitchFamily="34" charset="0"/>
            </a:endParaRPr>
          </a:p>
          <a:p>
            <a:pPr marL="0" indent="0" algn="just">
              <a:buNone/>
            </a:pPr>
            <a:r>
              <a:rPr lang="el-GR" b="1" u="sng" dirty="0">
                <a:latin typeface="Arial Narrow" panose="020B0606020202030204" pitchFamily="34" charset="0"/>
                <a:cs typeface="Arial" panose="020B0604020202020204" pitchFamily="34" charset="0"/>
              </a:rPr>
              <a:t>Διάρκεια:</a:t>
            </a:r>
            <a:r>
              <a:rPr lang="el-GR" dirty="0">
                <a:latin typeface="Arial Narrow" panose="020B0606020202030204" pitchFamily="34" charset="0"/>
                <a:cs typeface="Arial" panose="020B0604020202020204" pitchFamily="34" charset="0"/>
              </a:rPr>
              <a:t> η διάρκεια από τα δεδομένα του πίνακα</a:t>
            </a:r>
            <a:endParaRPr lang="en-US" dirty="0">
              <a:latin typeface="Arial Narrow" panose="020B0606020202030204" pitchFamily="34" charset="0"/>
              <a:cs typeface="Arial" panose="020B0604020202020204" pitchFamily="34" charset="0"/>
            </a:endParaRPr>
          </a:p>
          <a:p>
            <a:pPr marL="0" indent="0" algn="just">
              <a:buNone/>
            </a:pPr>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28</a:t>
            </a:fld>
            <a:endParaRPr lang="en-US"/>
          </a:p>
        </p:txBody>
      </p:sp>
      <p:graphicFrame>
        <p:nvGraphicFramePr>
          <p:cNvPr id="3" name="Πίνακας 2"/>
          <p:cNvGraphicFramePr>
            <a:graphicFrameLocks noGrp="1"/>
          </p:cNvGraphicFramePr>
          <p:nvPr>
            <p:extLst>
              <p:ext uri="{D42A27DB-BD31-4B8C-83A1-F6EECF244321}">
                <p14:modId xmlns:p14="http://schemas.microsoft.com/office/powerpoint/2010/main" val="2792439580"/>
              </p:ext>
            </p:extLst>
          </p:nvPr>
        </p:nvGraphicFramePr>
        <p:xfrm>
          <a:off x="788749" y="1902392"/>
          <a:ext cx="10565050" cy="1595209"/>
        </p:xfrm>
        <a:graphic>
          <a:graphicData uri="http://schemas.openxmlformats.org/drawingml/2006/table">
            <a:tbl>
              <a:tblPr firstRow="1" firstCol="1" lastRow="1" lastCol="1" bandRow="1" bandCol="1">
                <a:tableStyleId>{3B4B98B0-60AC-42C2-AFA5-B58CD77FA1E5}</a:tableStyleId>
              </a:tblPr>
              <a:tblGrid>
                <a:gridCol w="1099762">
                  <a:extLst>
                    <a:ext uri="{9D8B030D-6E8A-4147-A177-3AD203B41FA5}">
                      <a16:colId xmlns:a16="http://schemas.microsoft.com/office/drawing/2014/main" val="1819002580"/>
                    </a:ext>
                  </a:extLst>
                </a:gridCol>
                <a:gridCol w="1052105">
                  <a:extLst>
                    <a:ext uri="{9D8B030D-6E8A-4147-A177-3AD203B41FA5}">
                      <a16:colId xmlns:a16="http://schemas.microsoft.com/office/drawing/2014/main" val="3990333325"/>
                    </a:ext>
                  </a:extLst>
                </a:gridCol>
                <a:gridCol w="1109537">
                  <a:extLst>
                    <a:ext uri="{9D8B030D-6E8A-4147-A177-3AD203B41FA5}">
                      <a16:colId xmlns:a16="http://schemas.microsoft.com/office/drawing/2014/main" val="1687455479"/>
                    </a:ext>
                  </a:extLst>
                </a:gridCol>
                <a:gridCol w="1303830">
                  <a:extLst>
                    <a:ext uri="{9D8B030D-6E8A-4147-A177-3AD203B41FA5}">
                      <a16:colId xmlns:a16="http://schemas.microsoft.com/office/drawing/2014/main" val="2750276272"/>
                    </a:ext>
                  </a:extLst>
                </a:gridCol>
                <a:gridCol w="895696">
                  <a:extLst>
                    <a:ext uri="{9D8B030D-6E8A-4147-A177-3AD203B41FA5}">
                      <a16:colId xmlns:a16="http://schemas.microsoft.com/office/drawing/2014/main" val="1826382593"/>
                    </a:ext>
                  </a:extLst>
                </a:gridCol>
                <a:gridCol w="895696">
                  <a:extLst>
                    <a:ext uri="{9D8B030D-6E8A-4147-A177-3AD203B41FA5}">
                      <a16:colId xmlns:a16="http://schemas.microsoft.com/office/drawing/2014/main" val="1529877291"/>
                    </a:ext>
                  </a:extLst>
                </a:gridCol>
                <a:gridCol w="895696">
                  <a:extLst>
                    <a:ext uri="{9D8B030D-6E8A-4147-A177-3AD203B41FA5}">
                      <a16:colId xmlns:a16="http://schemas.microsoft.com/office/drawing/2014/main" val="1012884217"/>
                    </a:ext>
                  </a:extLst>
                </a:gridCol>
                <a:gridCol w="895696">
                  <a:extLst>
                    <a:ext uri="{9D8B030D-6E8A-4147-A177-3AD203B41FA5}">
                      <a16:colId xmlns:a16="http://schemas.microsoft.com/office/drawing/2014/main" val="4019803018"/>
                    </a:ext>
                  </a:extLst>
                </a:gridCol>
                <a:gridCol w="999562">
                  <a:extLst>
                    <a:ext uri="{9D8B030D-6E8A-4147-A177-3AD203B41FA5}">
                      <a16:colId xmlns:a16="http://schemas.microsoft.com/office/drawing/2014/main" val="1608483920"/>
                    </a:ext>
                  </a:extLst>
                </a:gridCol>
                <a:gridCol w="1417470">
                  <a:extLst>
                    <a:ext uri="{9D8B030D-6E8A-4147-A177-3AD203B41FA5}">
                      <a16:colId xmlns:a16="http://schemas.microsoft.com/office/drawing/2014/main" val="1605874667"/>
                    </a:ext>
                  </a:extLst>
                </a:gridCol>
              </a:tblGrid>
              <a:tr h="634574">
                <a:tc>
                  <a:txBody>
                    <a:bodyPr/>
                    <a:lstStyle/>
                    <a:p>
                      <a:pPr marL="0" marR="0" algn="ctr">
                        <a:lnSpc>
                          <a:spcPct val="107000"/>
                        </a:lnSpc>
                        <a:spcBef>
                          <a:spcPts val="0"/>
                        </a:spcBef>
                        <a:spcAft>
                          <a:spcPts val="800"/>
                        </a:spcAft>
                      </a:pPr>
                      <a:r>
                        <a:rPr lang="el-GR"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marL="0" marR="0" algn="ctr">
                        <a:lnSpc>
                          <a:spcPct val="107000"/>
                        </a:lnSpc>
                        <a:spcBef>
                          <a:spcPts val="0"/>
                        </a:spcBef>
                        <a:spcAft>
                          <a:spcPts val="800"/>
                        </a:spcAft>
                      </a:pPr>
                      <a:r>
                        <a:rPr lang="el-GR" sz="1800">
                          <a:effectLst/>
                        </a:rPr>
                        <a:t>Γεγονότα</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gn="ctr">
                        <a:lnSpc>
                          <a:spcPct val="107000"/>
                        </a:lnSpc>
                        <a:spcBef>
                          <a:spcPts val="0"/>
                        </a:spcBef>
                        <a:spcAft>
                          <a:spcPts val="800"/>
                        </a:spcAft>
                      </a:pPr>
                      <a:r>
                        <a:rPr lang="el-GR"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marL="0" marR="0" algn="ctr">
                        <a:lnSpc>
                          <a:spcPct val="107000"/>
                        </a:lnSpc>
                        <a:spcBef>
                          <a:spcPts val="0"/>
                        </a:spcBef>
                        <a:spcAft>
                          <a:spcPts val="800"/>
                        </a:spcAft>
                      </a:pPr>
                      <a:r>
                        <a:rPr lang="el-GR" sz="1800">
                          <a:effectLst/>
                        </a:rPr>
                        <a:t>Νωρίτεροι Χρ.</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gridSpan="2">
                  <a:txBody>
                    <a:bodyPr/>
                    <a:lstStyle/>
                    <a:p>
                      <a:pPr marL="0" marR="0" algn="ctr">
                        <a:lnSpc>
                          <a:spcPct val="107000"/>
                        </a:lnSpc>
                        <a:spcBef>
                          <a:spcPts val="0"/>
                        </a:spcBef>
                        <a:spcAft>
                          <a:spcPts val="800"/>
                        </a:spcAft>
                      </a:pPr>
                      <a:r>
                        <a:rPr lang="el-GR" sz="1800">
                          <a:effectLst/>
                        </a:rPr>
                        <a:t>Αργότεροι Χρ.</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gridSpan="2">
                  <a:txBody>
                    <a:bodyPr/>
                    <a:lstStyle/>
                    <a:p>
                      <a:pPr marL="0" marR="0" algn="ctr">
                        <a:lnSpc>
                          <a:spcPct val="107000"/>
                        </a:lnSpc>
                        <a:spcBef>
                          <a:spcPts val="0"/>
                        </a:spcBef>
                        <a:spcAft>
                          <a:spcPts val="800"/>
                        </a:spcAft>
                      </a:pPr>
                      <a:r>
                        <a:rPr lang="el-GR" sz="1800">
                          <a:effectLst/>
                        </a:rPr>
                        <a:t>Περιθώρια</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293913059"/>
                  </a:ext>
                </a:extLst>
              </a:tr>
              <a:tr h="960635">
                <a:tc>
                  <a:txBody>
                    <a:bodyPr/>
                    <a:lstStyle/>
                    <a:p>
                      <a:pPr marL="0" marR="0" algn="ctr">
                        <a:lnSpc>
                          <a:spcPct val="107000"/>
                        </a:lnSpc>
                        <a:spcBef>
                          <a:spcPts val="0"/>
                        </a:spcBef>
                        <a:spcAft>
                          <a:spcPts val="800"/>
                        </a:spcAft>
                      </a:pPr>
                      <a:r>
                        <a:rPr lang="el-GR" sz="1800">
                          <a:effectLst/>
                        </a:rPr>
                        <a:t>Δραστ.</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l-GR" sz="1800">
                          <a:effectLst/>
                        </a:rPr>
                        <a:t>Αρχής</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l-GR" sz="1800">
                          <a:effectLst/>
                        </a:rPr>
                        <a:t>Τέλους</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l-GR" sz="1800">
                          <a:effectLst/>
                        </a:rPr>
                        <a:t>Διάρκεια</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l-GR" sz="1800">
                          <a:effectLst/>
                        </a:rPr>
                        <a:t>Ε</a:t>
                      </a:r>
                      <a:r>
                        <a:rPr lang="en-US" sz="1800">
                          <a:effectLst/>
                        </a:rPr>
                        <a:t>Fi</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EFj</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LFi</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LFj</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l-GR" sz="1800">
                          <a:effectLst/>
                        </a:rPr>
                        <a:t>Ολικό ΔΤ0</a:t>
                      </a:r>
                      <a:r>
                        <a:rPr lang="en-US" sz="1800">
                          <a:effectLst/>
                        </a:rPr>
                        <a:t>ij</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l-GR" sz="1800" dirty="0">
                          <a:effectLst/>
                        </a:rPr>
                        <a:t>Ελεύθερο  ΔΤ</a:t>
                      </a:r>
                      <a:r>
                        <a:rPr lang="en-US" sz="1800" dirty="0" err="1">
                          <a:effectLst/>
                        </a:rPr>
                        <a:t>Fij</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93924923"/>
                  </a:ext>
                </a:extLst>
              </a:tr>
            </a:tbl>
          </a:graphicData>
        </a:graphic>
      </p:graphicFrame>
      <p:pic>
        <p:nvPicPr>
          <p:cNvPr id="9" name="Θέση περιεχομένου 3">
            <a:extLst>
              <a:ext uri="{FF2B5EF4-FFF2-40B4-BE49-F238E27FC236}">
                <a16:creationId xmlns:a16="http://schemas.microsoft.com/office/drawing/2014/main" id="{6443AE18-AFA7-4943-961A-165320345F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28647842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p:cNvSpPr>
            <a:spLocks noGrp="1"/>
          </p:cNvSpPr>
          <p:nvPr>
            <p:ph idx="1"/>
          </p:nvPr>
        </p:nvSpPr>
        <p:spPr>
          <a:xfrm>
            <a:off x="381000" y="404664"/>
            <a:ext cx="11419160" cy="5772298"/>
          </a:xfrm>
        </p:spPr>
        <p:txBody>
          <a:bodyPr>
            <a:normAutofit fontScale="92500" lnSpcReduction="20000"/>
          </a:bodyPr>
          <a:lstStyle/>
          <a:p>
            <a:pPr marL="0" indent="0" algn="just">
              <a:buNone/>
            </a:pPr>
            <a:r>
              <a:rPr lang="el-GR" b="1" u="sng" dirty="0" err="1">
                <a:latin typeface="Arial Narrow" panose="020B0606020202030204" pitchFamily="34" charset="0"/>
                <a:cs typeface="Arial" panose="020B0604020202020204" pitchFamily="34" charset="0"/>
              </a:rPr>
              <a:t>Νωρ</a:t>
            </a:r>
            <a:r>
              <a:rPr lang="el-GR" u="sng" dirty="0" err="1">
                <a:latin typeface="Arial Narrow" panose="020B0606020202030204" pitchFamily="34" charset="0"/>
                <a:cs typeface="Arial" panose="020B0604020202020204" pitchFamily="34" charset="0"/>
              </a:rPr>
              <a:t>ί</a:t>
            </a:r>
            <a:r>
              <a:rPr lang="el-GR" b="1" u="sng" dirty="0" err="1">
                <a:latin typeface="Arial Narrow" panose="020B0606020202030204" pitchFamily="34" charset="0"/>
                <a:cs typeface="Arial" panose="020B0604020202020204" pitchFamily="34" charset="0"/>
              </a:rPr>
              <a:t>τεροι</a:t>
            </a:r>
            <a:r>
              <a:rPr lang="el-GR" b="1" u="sng" dirty="0">
                <a:latin typeface="Arial Narrow" panose="020B0606020202030204" pitchFamily="34" charset="0"/>
                <a:cs typeface="Arial" panose="020B0604020202020204" pitchFamily="34" charset="0"/>
              </a:rPr>
              <a:t> χρόνοι:</a:t>
            </a:r>
            <a:endParaRPr lang="el-GR" b="1" dirty="0">
              <a:latin typeface="Arial Narrow" panose="020B0606020202030204" pitchFamily="34" charset="0"/>
              <a:cs typeface="Arial" panose="020B0604020202020204" pitchFamily="34" charset="0"/>
            </a:endParaRPr>
          </a:p>
          <a:p>
            <a:pPr marL="0" lvl="0" indent="0" algn="just">
              <a:buNone/>
            </a:pPr>
            <a:r>
              <a:rPr lang="en-US" b="1" dirty="0" err="1">
                <a:latin typeface="Arial Narrow" panose="020B0606020202030204" pitchFamily="34" charset="0"/>
                <a:cs typeface="Arial" panose="020B0604020202020204" pitchFamily="34" charset="0"/>
              </a:rPr>
              <a:t>EFi</a:t>
            </a:r>
            <a:r>
              <a:rPr lang="el-GR" dirty="0">
                <a:latin typeface="Arial Narrow" panose="020B0606020202030204" pitchFamily="34" charset="0"/>
                <a:cs typeface="Arial" panose="020B0604020202020204" pitchFamily="34" charset="0"/>
              </a:rPr>
              <a:t> : βλέπω το πάνω δεξιά κουτάκι από το οποίο ξεκινά η δραστηριότητα π.χ. η Α έχει </a:t>
            </a:r>
            <a:r>
              <a:rPr lang="en-US" dirty="0" err="1">
                <a:latin typeface="Arial Narrow" panose="020B0606020202030204" pitchFamily="34" charset="0"/>
                <a:cs typeface="Arial" panose="020B0604020202020204" pitchFamily="34" charset="0"/>
              </a:rPr>
              <a:t>EFi</a:t>
            </a:r>
            <a:r>
              <a:rPr lang="el-GR" dirty="0">
                <a:latin typeface="Arial Narrow" panose="020B0606020202030204" pitchFamily="34" charset="0"/>
                <a:cs typeface="Arial" panose="020B0604020202020204" pitchFamily="34" charset="0"/>
              </a:rPr>
              <a:t> = 0</a:t>
            </a:r>
            <a:endParaRPr lang="en-US" dirty="0">
              <a:latin typeface="Arial Narrow" panose="020B0606020202030204" pitchFamily="34" charset="0"/>
              <a:cs typeface="Arial" panose="020B0604020202020204" pitchFamily="34" charset="0"/>
            </a:endParaRPr>
          </a:p>
          <a:p>
            <a:pPr marL="0" lvl="0" indent="0" algn="just">
              <a:buNone/>
            </a:pPr>
            <a:r>
              <a:rPr lang="en-US" b="1" dirty="0" err="1">
                <a:latin typeface="Arial Narrow" panose="020B0606020202030204" pitchFamily="34" charset="0"/>
                <a:cs typeface="Arial" panose="020B0604020202020204" pitchFamily="34" charset="0"/>
              </a:rPr>
              <a:t>EFj</a:t>
            </a:r>
            <a:r>
              <a:rPr lang="el-GR" b="1" dirty="0">
                <a:latin typeface="Arial Narrow" panose="020B0606020202030204" pitchFamily="34" charset="0"/>
                <a:cs typeface="Arial" panose="020B0604020202020204" pitchFamily="34" charset="0"/>
              </a:rPr>
              <a:t>  </a:t>
            </a:r>
            <a:r>
              <a:rPr lang="el-GR" dirty="0">
                <a:latin typeface="Arial Narrow" panose="020B0606020202030204" pitchFamily="34" charset="0"/>
                <a:cs typeface="Arial" panose="020B0604020202020204" pitchFamily="34" charset="0"/>
              </a:rPr>
              <a:t>: βλέπω το πάνω δεξιά κουτάκι στο οποίο τελειώνει η δραστηριότητα π.χ. η Α έχει </a:t>
            </a:r>
            <a:r>
              <a:rPr lang="en-US" dirty="0" err="1">
                <a:latin typeface="Arial Narrow" panose="020B0606020202030204" pitchFamily="34" charset="0"/>
                <a:cs typeface="Arial" panose="020B0604020202020204" pitchFamily="34" charset="0"/>
              </a:rPr>
              <a:t>EFj</a:t>
            </a:r>
            <a:r>
              <a:rPr lang="el-GR" dirty="0">
                <a:latin typeface="Arial Narrow" panose="020B0606020202030204" pitchFamily="34" charset="0"/>
                <a:cs typeface="Arial" panose="020B0604020202020204" pitchFamily="34" charset="0"/>
              </a:rPr>
              <a:t> = 1</a:t>
            </a:r>
            <a:endParaRPr lang="en-US" dirty="0">
              <a:latin typeface="Arial Narrow" panose="020B0606020202030204" pitchFamily="34" charset="0"/>
              <a:cs typeface="Arial" panose="020B0604020202020204" pitchFamily="34" charset="0"/>
            </a:endParaRPr>
          </a:p>
          <a:p>
            <a:pPr marL="0" indent="0" algn="just">
              <a:buNone/>
            </a:pPr>
            <a:r>
              <a:rPr lang="el-GR" b="1" dirty="0">
                <a:latin typeface="Arial Narrow" panose="020B0606020202030204" pitchFamily="34" charset="0"/>
                <a:cs typeface="Arial" panose="020B0604020202020204" pitchFamily="34" charset="0"/>
              </a:rPr>
              <a:t> </a:t>
            </a:r>
            <a:endParaRPr lang="en-US" dirty="0">
              <a:latin typeface="Arial Narrow" panose="020B0606020202030204" pitchFamily="34" charset="0"/>
              <a:cs typeface="Arial" panose="020B0604020202020204" pitchFamily="34" charset="0"/>
            </a:endParaRPr>
          </a:p>
          <a:p>
            <a:pPr marL="0" indent="0" algn="just">
              <a:buNone/>
            </a:pPr>
            <a:r>
              <a:rPr lang="el-GR" b="1" u="sng" dirty="0">
                <a:latin typeface="Arial Narrow" panose="020B0606020202030204" pitchFamily="34" charset="0"/>
                <a:cs typeface="Arial" panose="020B0604020202020204" pitchFamily="34" charset="0"/>
              </a:rPr>
              <a:t>Αργότεροι χρόνοι:</a:t>
            </a:r>
            <a:endParaRPr lang="en-US" b="1" u="sng" dirty="0">
              <a:latin typeface="Arial Narrow" panose="020B0606020202030204" pitchFamily="34" charset="0"/>
              <a:cs typeface="Arial" panose="020B0604020202020204" pitchFamily="34" charset="0"/>
            </a:endParaRPr>
          </a:p>
          <a:p>
            <a:pPr marL="0" lvl="0" indent="0" algn="just">
              <a:buNone/>
            </a:pPr>
            <a:r>
              <a:rPr lang="en-US" b="1" dirty="0" err="1">
                <a:latin typeface="Arial Narrow" panose="020B0606020202030204" pitchFamily="34" charset="0"/>
                <a:cs typeface="Arial" panose="020B0604020202020204" pitchFamily="34" charset="0"/>
              </a:rPr>
              <a:t>LFi</a:t>
            </a:r>
            <a:r>
              <a:rPr lang="el-GR" dirty="0">
                <a:latin typeface="Arial Narrow" panose="020B0606020202030204" pitchFamily="34" charset="0"/>
                <a:cs typeface="Arial" panose="020B0604020202020204" pitchFamily="34" charset="0"/>
              </a:rPr>
              <a:t> : βλέπω το πάνω αριστερά κουτάκι από το οποίο ξεκινά η δραστηριότητα π.χ. η Α έχει </a:t>
            </a:r>
            <a:r>
              <a:rPr lang="en-US" dirty="0" err="1">
                <a:latin typeface="Arial Narrow" panose="020B0606020202030204" pitchFamily="34" charset="0"/>
                <a:cs typeface="Arial" panose="020B0604020202020204" pitchFamily="34" charset="0"/>
              </a:rPr>
              <a:t>LFi</a:t>
            </a:r>
            <a:r>
              <a:rPr lang="el-GR" dirty="0">
                <a:latin typeface="Arial Narrow" panose="020B0606020202030204" pitchFamily="34" charset="0"/>
                <a:cs typeface="Arial" panose="020B0604020202020204" pitchFamily="34" charset="0"/>
              </a:rPr>
              <a:t>=0</a:t>
            </a:r>
            <a:endParaRPr lang="en-US" dirty="0">
              <a:latin typeface="Arial Narrow" panose="020B0606020202030204" pitchFamily="34" charset="0"/>
              <a:cs typeface="Arial" panose="020B0604020202020204" pitchFamily="34" charset="0"/>
            </a:endParaRPr>
          </a:p>
          <a:p>
            <a:pPr marL="0" lvl="0" indent="0" algn="just">
              <a:buNone/>
            </a:pPr>
            <a:r>
              <a:rPr lang="en-US" b="1" dirty="0" err="1">
                <a:latin typeface="Arial Narrow" panose="020B0606020202030204" pitchFamily="34" charset="0"/>
                <a:cs typeface="Arial" panose="020B0604020202020204" pitchFamily="34" charset="0"/>
              </a:rPr>
              <a:t>LFj</a:t>
            </a:r>
            <a:r>
              <a:rPr lang="el-GR" dirty="0">
                <a:latin typeface="Arial Narrow" panose="020B0606020202030204" pitchFamily="34" charset="0"/>
                <a:cs typeface="Arial" panose="020B0604020202020204" pitchFamily="34" charset="0"/>
              </a:rPr>
              <a:t> : βλέπω το πάνω αριστερά κουτάκι στο οποίο καταλήγει η δραστηριότητα π.χ. η Α έχει </a:t>
            </a:r>
            <a:r>
              <a:rPr lang="en-US" dirty="0" err="1">
                <a:latin typeface="Arial Narrow" panose="020B0606020202030204" pitchFamily="34" charset="0"/>
                <a:cs typeface="Arial" panose="020B0604020202020204" pitchFamily="34" charset="0"/>
              </a:rPr>
              <a:t>LFj</a:t>
            </a:r>
            <a:r>
              <a:rPr lang="el-GR" dirty="0">
                <a:latin typeface="Arial Narrow" panose="020B0606020202030204" pitchFamily="34" charset="0"/>
                <a:cs typeface="Arial" panose="020B0604020202020204" pitchFamily="34" charset="0"/>
              </a:rPr>
              <a:t>=1</a:t>
            </a:r>
          </a:p>
          <a:p>
            <a:pPr marL="0" lvl="0" indent="0" algn="just">
              <a:buNone/>
            </a:pPr>
            <a:endParaRPr lang="en-US" dirty="0">
              <a:latin typeface="Arial Narrow" panose="020B0606020202030204" pitchFamily="34" charset="0"/>
              <a:cs typeface="Arial" panose="020B0604020202020204" pitchFamily="34" charset="0"/>
            </a:endParaRPr>
          </a:p>
          <a:p>
            <a:pPr marL="0" indent="0" algn="just">
              <a:buNone/>
            </a:pPr>
            <a:r>
              <a:rPr lang="el-GR" b="1" u="sng" dirty="0">
                <a:latin typeface="Arial Narrow" panose="020B0606020202030204" pitchFamily="34" charset="0"/>
                <a:cs typeface="Arial" panose="020B0604020202020204" pitchFamily="34" charset="0"/>
              </a:rPr>
              <a:t>Περιθώρια:</a:t>
            </a:r>
            <a:endParaRPr lang="en-US" b="1" u="sng" dirty="0">
              <a:latin typeface="Arial Narrow" panose="020B0606020202030204" pitchFamily="34" charset="0"/>
              <a:cs typeface="Arial" panose="020B0604020202020204" pitchFamily="34" charset="0"/>
            </a:endParaRPr>
          </a:p>
          <a:p>
            <a:pPr marL="0" lvl="0" indent="0" algn="just">
              <a:buNone/>
            </a:pPr>
            <a:r>
              <a:rPr lang="el-GR" b="1" dirty="0">
                <a:latin typeface="Arial Narrow" panose="020B0606020202030204" pitchFamily="34" charset="0"/>
                <a:cs typeface="Arial" panose="020B0604020202020204" pitchFamily="34" charset="0"/>
              </a:rPr>
              <a:t>Ολικό ΔΤ0</a:t>
            </a:r>
            <a:r>
              <a:rPr lang="en-US" b="1" dirty="0" err="1">
                <a:latin typeface="Arial Narrow" panose="020B0606020202030204" pitchFamily="34" charset="0"/>
                <a:cs typeface="Arial" panose="020B0604020202020204" pitchFamily="34" charset="0"/>
              </a:rPr>
              <a:t>ij</a:t>
            </a:r>
            <a:r>
              <a:rPr lang="el-GR" dirty="0">
                <a:latin typeface="Arial Narrow" panose="020B0606020202030204" pitchFamily="34" charset="0"/>
                <a:cs typeface="Arial" panose="020B0604020202020204" pitchFamily="34" charset="0"/>
              </a:rPr>
              <a:t> : υπολογίζεται από τον τύπο ΔΤ0</a:t>
            </a:r>
            <a:r>
              <a:rPr lang="en-US" dirty="0" err="1">
                <a:latin typeface="Arial Narrow" panose="020B0606020202030204" pitchFamily="34" charset="0"/>
                <a:cs typeface="Arial" panose="020B0604020202020204" pitchFamily="34" charset="0"/>
              </a:rPr>
              <a:t>ij</a:t>
            </a:r>
            <a:r>
              <a:rPr lang="el-GR" dirty="0">
                <a:latin typeface="Arial Narrow" panose="020B0606020202030204" pitchFamily="34" charset="0"/>
                <a:cs typeface="Arial" panose="020B0604020202020204" pitchFamily="34" charset="0"/>
              </a:rPr>
              <a:t>=</a:t>
            </a:r>
            <a:r>
              <a:rPr lang="en-US" dirty="0" err="1">
                <a:latin typeface="Arial Narrow" panose="020B0606020202030204" pitchFamily="34" charset="0"/>
                <a:cs typeface="Arial" panose="020B0604020202020204" pitchFamily="34" charset="0"/>
              </a:rPr>
              <a:t>LFj</a:t>
            </a:r>
            <a:r>
              <a:rPr lang="el-GR" dirty="0">
                <a:latin typeface="Arial Narrow" panose="020B0606020202030204" pitchFamily="34" charset="0"/>
                <a:cs typeface="Arial" panose="020B0604020202020204" pitchFamily="34" charset="0"/>
              </a:rPr>
              <a:t>-(</a:t>
            </a:r>
            <a:r>
              <a:rPr lang="en-US" dirty="0" err="1">
                <a:latin typeface="Arial Narrow" panose="020B0606020202030204" pitchFamily="34" charset="0"/>
                <a:cs typeface="Arial" panose="020B0604020202020204" pitchFamily="34" charset="0"/>
              </a:rPr>
              <a:t>EFi</a:t>
            </a:r>
            <a:r>
              <a:rPr lang="el-GR" dirty="0">
                <a:latin typeface="Arial Narrow" panose="020B0606020202030204" pitchFamily="34" charset="0"/>
                <a:cs typeface="Arial" panose="020B0604020202020204" pitchFamily="34" charset="0"/>
              </a:rPr>
              <a:t>+</a:t>
            </a:r>
            <a:r>
              <a:rPr lang="en-US" dirty="0" err="1">
                <a:latin typeface="Arial Narrow" panose="020B0606020202030204" pitchFamily="34" charset="0"/>
                <a:cs typeface="Arial" panose="020B0604020202020204" pitchFamily="34" charset="0"/>
              </a:rPr>
              <a:t>Tij</a:t>
            </a:r>
            <a:r>
              <a:rPr lang="el-GR" dirty="0">
                <a:latin typeface="Arial Narrow" panose="020B0606020202030204" pitchFamily="34" charset="0"/>
                <a:cs typeface="Arial" panose="020B0604020202020204" pitchFamily="34" charset="0"/>
              </a:rPr>
              <a:t>) όπου </a:t>
            </a:r>
            <a:r>
              <a:rPr lang="en-US" dirty="0" err="1">
                <a:latin typeface="Arial Narrow" panose="020B0606020202030204" pitchFamily="34" charset="0"/>
                <a:cs typeface="Arial" panose="020B0604020202020204" pitchFamily="34" charset="0"/>
              </a:rPr>
              <a:t>Tij</a:t>
            </a:r>
            <a:r>
              <a:rPr lang="el-GR" dirty="0">
                <a:latin typeface="Arial Narrow" panose="020B0606020202030204" pitchFamily="34" charset="0"/>
                <a:cs typeface="Arial" panose="020B0604020202020204" pitchFamily="34" charset="0"/>
              </a:rPr>
              <a:t> η διάρκεια</a:t>
            </a:r>
            <a:endParaRPr lang="en-US" dirty="0">
              <a:latin typeface="Arial Narrow" panose="020B0606020202030204" pitchFamily="34" charset="0"/>
              <a:cs typeface="Arial" panose="020B0604020202020204" pitchFamily="34" charset="0"/>
            </a:endParaRPr>
          </a:p>
          <a:p>
            <a:pPr marL="0" lvl="0" indent="0" algn="just">
              <a:buNone/>
            </a:pPr>
            <a:r>
              <a:rPr lang="el-GR" b="1" dirty="0">
                <a:latin typeface="Arial Narrow" panose="020B0606020202030204" pitchFamily="34" charset="0"/>
                <a:cs typeface="Arial" panose="020B0604020202020204" pitchFamily="34" charset="0"/>
              </a:rPr>
              <a:t>Ελεύθερο ΔΤ</a:t>
            </a:r>
            <a:r>
              <a:rPr lang="en-US" b="1" dirty="0" err="1">
                <a:latin typeface="Arial Narrow" panose="020B0606020202030204" pitchFamily="34" charset="0"/>
                <a:cs typeface="Arial" panose="020B0604020202020204" pitchFamily="34" charset="0"/>
              </a:rPr>
              <a:t>Fij</a:t>
            </a:r>
            <a:r>
              <a:rPr lang="el-GR" dirty="0">
                <a:latin typeface="Arial Narrow" panose="020B0606020202030204" pitchFamily="34" charset="0"/>
                <a:cs typeface="Arial" panose="020B0604020202020204" pitchFamily="34" charset="0"/>
              </a:rPr>
              <a:t> : υπολογίζεται από τον τύπο ΔΤ</a:t>
            </a:r>
            <a:r>
              <a:rPr lang="en-US" dirty="0" err="1">
                <a:latin typeface="Arial Narrow" panose="020B0606020202030204" pitchFamily="34" charset="0"/>
                <a:cs typeface="Arial" panose="020B0604020202020204" pitchFamily="34" charset="0"/>
              </a:rPr>
              <a:t>Fij</a:t>
            </a:r>
            <a:r>
              <a:rPr lang="el-GR" dirty="0">
                <a:latin typeface="Arial Narrow" panose="020B0606020202030204" pitchFamily="34" charset="0"/>
                <a:cs typeface="Arial" panose="020B0604020202020204" pitchFamily="34" charset="0"/>
              </a:rPr>
              <a:t>=</a:t>
            </a:r>
            <a:r>
              <a:rPr lang="en-US" dirty="0" err="1">
                <a:latin typeface="Arial Narrow" panose="020B0606020202030204" pitchFamily="34" charset="0"/>
                <a:cs typeface="Arial" panose="020B0604020202020204" pitchFamily="34" charset="0"/>
              </a:rPr>
              <a:t>EFj</a:t>
            </a:r>
            <a:r>
              <a:rPr lang="el-GR" dirty="0">
                <a:latin typeface="Arial Narrow" panose="020B0606020202030204" pitchFamily="34" charset="0"/>
                <a:cs typeface="Arial" panose="020B0604020202020204" pitchFamily="34" charset="0"/>
              </a:rPr>
              <a:t>-(</a:t>
            </a:r>
            <a:r>
              <a:rPr lang="en-US" dirty="0" err="1">
                <a:latin typeface="Arial Narrow" panose="020B0606020202030204" pitchFamily="34" charset="0"/>
                <a:cs typeface="Arial" panose="020B0604020202020204" pitchFamily="34" charset="0"/>
              </a:rPr>
              <a:t>EFi</a:t>
            </a:r>
            <a:r>
              <a:rPr lang="el-GR" dirty="0">
                <a:latin typeface="Arial Narrow" panose="020B0606020202030204" pitchFamily="34" charset="0"/>
                <a:cs typeface="Arial" panose="020B0604020202020204" pitchFamily="34" charset="0"/>
              </a:rPr>
              <a:t>+</a:t>
            </a:r>
            <a:r>
              <a:rPr lang="en-US" dirty="0" err="1">
                <a:latin typeface="Arial Narrow" panose="020B0606020202030204" pitchFamily="34" charset="0"/>
                <a:cs typeface="Arial" panose="020B0604020202020204" pitchFamily="34" charset="0"/>
              </a:rPr>
              <a:t>Tij</a:t>
            </a:r>
            <a:r>
              <a:rPr lang="el-GR" dirty="0">
                <a:latin typeface="Arial Narrow" panose="020B0606020202030204" pitchFamily="34" charset="0"/>
                <a:cs typeface="Arial" panose="020B0604020202020204" pitchFamily="34" charset="0"/>
              </a:rPr>
              <a:t>)</a:t>
            </a:r>
            <a:endParaRPr lang="en-US" dirty="0">
              <a:latin typeface="Arial Narrow" panose="020B0606020202030204" pitchFamily="34" charset="0"/>
              <a:cs typeface="Arial" panose="020B0604020202020204" pitchFamily="34" charset="0"/>
            </a:endParaRPr>
          </a:p>
          <a:p>
            <a:pPr marL="0" indent="0" algn="just">
              <a:buNone/>
            </a:pPr>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29</a:t>
            </a:fld>
            <a:endParaRPr lang="en-US"/>
          </a:p>
        </p:txBody>
      </p:sp>
      <p:pic>
        <p:nvPicPr>
          <p:cNvPr id="9" name="Θέση περιεχομένου 3">
            <a:extLst>
              <a:ext uri="{FF2B5EF4-FFF2-40B4-BE49-F238E27FC236}">
                <a16:creationId xmlns:a16="http://schemas.microsoft.com/office/drawing/2014/main" id="{CBD1FF88-E9CA-4996-BBD5-378DC2E09A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28385030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81000" y="260648"/>
            <a:ext cx="11419160" cy="615559"/>
          </a:xfrm>
        </p:spPr>
        <p:txBody>
          <a:bodyPr>
            <a:noAutofit/>
          </a:bodyPr>
          <a:lstStyle/>
          <a:p>
            <a:r>
              <a:rPr lang="el-GR" sz="2400" dirty="0">
                <a:latin typeface="Arial Narrow" panose="020B0606020202030204" pitchFamily="34" charset="0"/>
                <a:cs typeface="Arial" panose="020B0604020202020204" pitchFamily="34" charset="0"/>
              </a:rPr>
              <a:t>Άρα ο </a:t>
            </a:r>
            <a:r>
              <a:rPr lang="el-GR" sz="2400" b="1" u="sng" dirty="0">
                <a:latin typeface="Arial Narrow" panose="020B0606020202030204" pitchFamily="34" charset="0"/>
                <a:cs typeface="Arial" panose="020B0604020202020204" pitchFamily="34" charset="0"/>
              </a:rPr>
              <a:t>ΠΙΝΑΚΑΣ ΧΡΟΝΙΚΩΝ ΣΤΟΙΧΕΙΩΝ</a:t>
            </a:r>
            <a:r>
              <a:rPr lang="el-GR" sz="2400" dirty="0">
                <a:latin typeface="Arial Narrow" panose="020B0606020202030204" pitchFamily="34" charset="0"/>
                <a:cs typeface="Arial" panose="020B0604020202020204" pitchFamily="34" charset="0"/>
              </a:rPr>
              <a:t> στην άσκηση μας είναι ο εξής:</a:t>
            </a:r>
            <a:br>
              <a:rPr lang="en-US" sz="2400" dirty="0">
                <a:latin typeface="Arial Narrow" panose="020B0606020202030204" pitchFamily="34" charset="0"/>
                <a:cs typeface="Arial" panose="020B0604020202020204" pitchFamily="34" charset="0"/>
              </a:rPr>
            </a:br>
            <a:endParaRPr lang="en-US" sz="2400"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30</a:t>
            </a:fld>
            <a:endParaRPr lang="en-US"/>
          </a:p>
        </p:txBody>
      </p:sp>
      <p:graphicFrame>
        <p:nvGraphicFramePr>
          <p:cNvPr id="3" name="Πίνακας 2"/>
          <p:cNvGraphicFramePr>
            <a:graphicFrameLocks noGrp="1"/>
          </p:cNvGraphicFramePr>
          <p:nvPr>
            <p:extLst>
              <p:ext uri="{D42A27DB-BD31-4B8C-83A1-F6EECF244321}">
                <p14:modId xmlns:p14="http://schemas.microsoft.com/office/powerpoint/2010/main" val="1236696633"/>
              </p:ext>
            </p:extLst>
          </p:nvPr>
        </p:nvGraphicFramePr>
        <p:xfrm>
          <a:off x="380927" y="717487"/>
          <a:ext cx="10456688" cy="5651404"/>
        </p:xfrm>
        <a:graphic>
          <a:graphicData uri="http://schemas.openxmlformats.org/drawingml/2006/table">
            <a:tbl>
              <a:tblPr firstRow="1" firstCol="1" lastRow="1" lastCol="1" bandRow="1" bandCol="1">
                <a:tableStyleId>{5940675A-B579-460E-94D1-54222C63F5DA}</a:tableStyleId>
              </a:tblPr>
              <a:tblGrid>
                <a:gridCol w="986941">
                  <a:extLst>
                    <a:ext uri="{9D8B030D-6E8A-4147-A177-3AD203B41FA5}">
                      <a16:colId xmlns:a16="http://schemas.microsoft.com/office/drawing/2014/main" val="461383554"/>
                    </a:ext>
                  </a:extLst>
                </a:gridCol>
                <a:gridCol w="1014695">
                  <a:extLst>
                    <a:ext uri="{9D8B030D-6E8A-4147-A177-3AD203B41FA5}">
                      <a16:colId xmlns:a16="http://schemas.microsoft.com/office/drawing/2014/main" val="262462082"/>
                    </a:ext>
                  </a:extLst>
                </a:gridCol>
                <a:gridCol w="1008034">
                  <a:extLst>
                    <a:ext uri="{9D8B030D-6E8A-4147-A177-3AD203B41FA5}">
                      <a16:colId xmlns:a16="http://schemas.microsoft.com/office/drawing/2014/main" val="782386021"/>
                    </a:ext>
                  </a:extLst>
                </a:gridCol>
                <a:gridCol w="1164567">
                  <a:extLst>
                    <a:ext uri="{9D8B030D-6E8A-4147-A177-3AD203B41FA5}">
                      <a16:colId xmlns:a16="http://schemas.microsoft.com/office/drawing/2014/main" val="2152461619"/>
                    </a:ext>
                  </a:extLst>
                </a:gridCol>
                <a:gridCol w="786000">
                  <a:extLst>
                    <a:ext uri="{9D8B030D-6E8A-4147-A177-3AD203B41FA5}">
                      <a16:colId xmlns:a16="http://schemas.microsoft.com/office/drawing/2014/main" val="3013322460"/>
                    </a:ext>
                  </a:extLst>
                </a:gridCol>
                <a:gridCol w="774898">
                  <a:extLst>
                    <a:ext uri="{9D8B030D-6E8A-4147-A177-3AD203B41FA5}">
                      <a16:colId xmlns:a16="http://schemas.microsoft.com/office/drawing/2014/main" val="3136683637"/>
                    </a:ext>
                  </a:extLst>
                </a:gridCol>
                <a:gridCol w="787111">
                  <a:extLst>
                    <a:ext uri="{9D8B030D-6E8A-4147-A177-3AD203B41FA5}">
                      <a16:colId xmlns:a16="http://schemas.microsoft.com/office/drawing/2014/main" val="1356290437"/>
                    </a:ext>
                  </a:extLst>
                </a:gridCol>
                <a:gridCol w="771569">
                  <a:extLst>
                    <a:ext uri="{9D8B030D-6E8A-4147-A177-3AD203B41FA5}">
                      <a16:colId xmlns:a16="http://schemas.microsoft.com/office/drawing/2014/main" val="2204667785"/>
                    </a:ext>
                  </a:extLst>
                </a:gridCol>
                <a:gridCol w="1609745">
                  <a:extLst>
                    <a:ext uri="{9D8B030D-6E8A-4147-A177-3AD203B41FA5}">
                      <a16:colId xmlns:a16="http://schemas.microsoft.com/office/drawing/2014/main" val="3125165715"/>
                    </a:ext>
                  </a:extLst>
                </a:gridCol>
                <a:gridCol w="1553128">
                  <a:extLst>
                    <a:ext uri="{9D8B030D-6E8A-4147-A177-3AD203B41FA5}">
                      <a16:colId xmlns:a16="http://schemas.microsoft.com/office/drawing/2014/main" val="4113586222"/>
                    </a:ext>
                  </a:extLst>
                </a:gridCol>
              </a:tblGrid>
              <a:tr h="506441">
                <a:tc>
                  <a:txBody>
                    <a:bodyPr/>
                    <a:lstStyle/>
                    <a:p>
                      <a:pPr marL="0" marR="0" algn="ctr">
                        <a:lnSpc>
                          <a:spcPct val="107000"/>
                        </a:lnSpc>
                        <a:spcBef>
                          <a:spcPts val="0"/>
                        </a:spcBef>
                        <a:spcAft>
                          <a:spcPts val="800"/>
                        </a:spcAft>
                      </a:pPr>
                      <a:r>
                        <a:rPr lang="el-GR" sz="1800" dirty="0">
                          <a:effectLst/>
                        </a:rPr>
                        <a:t> </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marL="0" marR="0" algn="ctr">
                        <a:lnSpc>
                          <a:spcPct val="107000"/>
                        </a:lnSpc>
                        <a:spcBef>
                          <a:spcPts val="0"/>
                        </a:spcBef>
                        <a:spcAft>
                          <a:spcPts val="800"/>
                        </a:spcAft>
                      </a:pPr>
                      <a:r>
                        <a:rPr lang="el-GR" sz="1800" dirty="0">
                          <a:effectLst/>
                        </a:rPr>
                        <a:t>Γεγονότα</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gn="ctr">
                        <a:lnSpc>
                          <a:spcPct val="107000"/>
                        </a:lnSpc>
                        <a:spcBef>
                          <a:spcPts val="0"/>
                        </a:spcBef>
                        <a:spcAft>
                          <a:spcPts val="800"/>
                        </a:spcAft>
                      </a:pPr>
                      <a:r>
                        <a:rPr lang="el-GR" sz="1800">
                          <a:effectLst/>
                        </a:rPr>
                        <a:t> </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marL="0" marR="0" algn="ctr">
                        <a:lnSpc>
                          <a:spcPct val="107000"/>
                        </a:lnSpc>
                        <a:spcBef>
                          <a:spcPts val="0"/>
                        </a:spcBef>
                        <a:spcAft>
                          <a:spcPts val="800"/>
                        </a:spcAft>
                      </a:pPr>
                      <a:r>
                        <a:rPr lang="el-GR" sz="1800">
                          <a:effectLst/>
                        </a:rPr>
                        <a:t>Νωρίτεροι Χρ.</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gridSpan="2">
                  <a:txBody>
                    <a:bodyPr/>
                    <a:lstStyle/>
                    <a:p>
                      <a:pPr marL="0" marR="0" algn="ctr">
                        <a:lnSpc>
                          <a:spcPct val="107000"/>
                        </a:lnSpc>
                        <a:spcBef>
                          <a:spcPts val="0"/>
                        </a:spcBef>
                        <a:spcAft>
                          <a:spcPts val="800"/>
                        </a:spcAft>
                      </a:pPr>
                      <a:r>
                        <a:rPr lang="el-GR" sz="1800">
                          <a:effectLst/>
                        </a:rPr>
                        <a:t>Αργότεροι Χρ.</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gridSpan="2">
                  <a:txBody>
                    <a:bodyPr/>
                    <a:lstStyle/>
                    <a:p>
                      <a:pPr marL="0" marR="0" algn="ctr">
                        <a:lnSpc>
                          <a:spcPct val="107000"/>
                        </a:lnSpc>
                        <a:spcBef>
                          <a:spcPts val="0"/>
                        </a:spcBef>
                        <a:spcAft>
                          <a:spcPts val="800"/>
                        </a:spcAft>
                      </a:pPr>
                      <a:r>
                        <a:rPr lang="el-GR" sz="1800">
                          <a:effectLst/>
                        </a:rPr>
                        <a:t>Περιθώρια</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3370367094"/>
                  </a:ext>
                </a:extLst>
              </a:tr>
              <a:tr h="586994">
                <a:tc>
                  <a:txBody>
                    <a:bodyPr/>
                    <a:lstStyle/>
                    <a:p>
                      <a:pPr marL="0" marR="0" algn="ctr">
                        <a:lnSpc>
                          <a:spcPct val="107000"/>
                        </a:lnSpc>
                        <a:spcBef>
                          <a:spcPts val="0"/>
                        </a:spcBef>
                        <a:spcAft>
                          <a:spcPts val="800"/>
                        </a:spcAft>
                      </a:pPr>
                      <a:r>
                        <a:rPr lang="el-GR" sz="1800" dirty="0" err="1">
                          <a:effectLst/>
                        </a:rPr>
                        <a:t>Δραστ</a:t>
                      </a:r>
                      <a:r>
                        <a:rPr lang="el-GR" sz="1800" dirty="0">
                          <a:effectLst/>
                        </a:rPr>
                        <a:t>.</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l-GR" sz="1800" dirty="0">
                          <a:effectLst/>
                        </a:rPr>
                        <a:t>Αρχής</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l-GR" sz="1800">
                          <a:effectLst/>
                        </a:rPr>
                        <a:t>Τέλους</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l-GR" sz="1800" dirty="0">
                          <a:effectLst/>
                        </a:rPr>
                        <a:t>Διάρκεια</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l-GR" sz="1800">
                          <a:effectLst/>
                        </a:rPr>
                        <a:t>Ε</a:t>
                      </a:r>
                      <a:r>
                        <a:rPr lang="en-US" sz="1800">
                          <a:effectLst/>
                        </a:rPr>
                        <a:t>Fi</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EFj</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LFi</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LFj</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l-GR" sz="1800">
                          <a:effectLst/>
                        </a:rPr>
                        <a:t>Ολικό ΔΤ0</a:t>
                      </a:r>
                      <a:r>
                        <a:rPr lang="en-US" sz="1800">
                          <a:effectLst/>
                        </a:rPr>
                        <a:t>ij</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l-GR" sz="1800">
                          <a:effectLst/>
                        </a:rPr>
                        <a:t>Ελεύθερο  ΔΤ</a:t>
                      </a:r>
                      <a:r>
                        <a:rPr lang="en-US" sz="1800">
                          <a:effectLst/>
                        </a:rPr>
                        <a:t>Fij</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20248042"/>
                  </a:ext>
                </a:extLst>
              </a:tr>
              <a:tr h="506441">
                <a:tc>
                  <a:txBody>
                    <a:bodyPr/>
                    <a:lstStyle/>
                    <a:p>
                      <a:pPr marL="0" marR="0" algn="ctr">
                        <a:lnSpc>
                          <a:spcPct val="107000"/>
                        </a:lnSpc>
                        <a:spcBef>
                          <a:spcPts val="0"/>
                        </a:spcBef>
                        <a:spcAft>
                          <a:spcPts val="800"/>
                        </a:spcAft>
                      </a:pPr>
                      <a:r>
                        <a:rPr lang="el-GR" sz="1800">
                          <a:effectLst/>
                        </a:rPr>
                        <a:t>Α</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1-(0+1)=0</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27062933"/>
                  </a:ext>
                </a:extLst>
              </a:tr>
              <a:tr h="506441">
                <a:tc>
                  <a:txBody>
                    <a:bodyPr/>
                    <a:lstStyle/>
                    <a:p>
                      <a:pPr marL="0" marR="0" algn="ctr">
                        <a:lnSpc>
                          <a:spcPct val="107000"/>
                        </a:lnSpc>
                        <a:spcBef>
                          <a:spcPts val="0"/>
                        </a:spcBef>
                        <a:spcAft>
                          <a:spcPts val="800"/>
                        </a:spcAft>
                      </a:pPr>
                      <a:r>
                        <a:rPr lang="el-GR" sz="1800">
                          <a:effectLst/>
                        </a:rPr>
                        <a:t>Β</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4</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dirty="0">
                          <a:effectLst/>
                        </a:rPr>
                        <a:t>5-(1+4)=0</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02116573"/>
                  </a:ext>
                </a:extLst>
              </a:tr>
              <a:tr h="506441">
                <a:tc>
                  <a:txBody>
                    <a:bodyPr/>
                    <a:lstStyle/>
                    <a:p>
                      <a:pPr marL="0" marR="0" algn="ctr">
                        <a:lnSpc>
                          <a:spcPct val="107000"/>
                        </a:lnSpc>
                        <a:spcBef>
                          <a:spcPts val="0"/>
                        </a:spcBef>
                        <a:spcAft>
                          <a:spcPts val="800"/>
                        </a:spcAft>
                      </a:pPr>
                      <a:r>
                        <a:rPr lang="en-US" sz="1800">
                          <a:effectLst/>
                        </a:rPr>
                        <a:t>C</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3</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8-(1+3)=4</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19366657"/>
                  </a:ext>
                </a:extLst>
              </a:tr>
              <a:tr h="506441">
                <a:tc>
                  <a:txBody>
                    <a:bodyPr/>
                    <a:lstStyle/>
                    <a:p>
                      <a:pPr marL="0" marR="0" algn="ctr">
                        <a:lnSpc>
                          <a:spcPct val="107000"/>
                        </a:lnSpc>
                        <a:spcBef>
                          <a:spcPts val="0"/>
                        </a:spcBef>
                        <a:spcAft>
                          <a:spcPts val="800"/>
                        </a:spcAft>
                      </a:pPr>
                      <a:r>
                        <a:rPr lang="en-US" sz="1800">
                          <a:effectLst/>
                        </a:rPr>
                        <a:t>D</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7</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8-(1+7)=0</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61156684"/>
                  </a:ext>
                </a:extLst>
              </a:tr>
              <a:tr h="506441">
                <a:tc>
                  <a:txBody>
                    <a:bodyPr/>
                    <a:lstStyle/>
                    <a:p>
                      <a:pPr marL="0" marR="0" algn="ctr">
                        <a:lnSpc>
                          <a:spcPct val="107000"/>
                        </a:lnSpc>
                        <a:spcBef>
                          <a:spcPts val="0"/>
                        </a:spcBef>
                        <a:spcAft>
                          <a:spcPts val="800"/>
                        </a:spcAft>
                      </a:pPr>
                      <a:r>
                        <a:rPr lang="en-US" sz="1800">
                          <a:effectLst/>
                        </a:rPr>
                        <a:t>E</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6</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11-(5+6)=0</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9298603"/>
                  </a:ext>
                </a:extLst>
              </a:tr>
              <a:tr h="506441">
                <a:tc>
                  <a:txBody>
                    <a:bodyPr/>
                    <a:lstStyle/>
                    <a:p>
                      <a:pPr marL="0" marR="0" algn="ctr">
                        <a:lnSpc>
                          <a:spcPct val="107000"/>
                        </a:lnSpc>
                        <a:spcBef>
                          <a:spcPts val="0"/>
                        </a:spcBef>
                        <a:spcAft>
                          <a:spcPts val="800"/>
                        </a:spcAft>
                      </a:pPr>
                      <a:r>
                        <a:rPr lang="en-US" sz="1800">
                          <a:effectLst/>
                        </a:rPr>
                        <a:t>F</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2</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11-(8+2)=1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18675948"/>
                  </a:ext>
                </a:extLst>
              </a:tr>
              <a:tr h="506441">
                <a:tc>
                  <a:txBody>
                    <a:bodyPr/>
                    <a:lstStyle/>
                    <a:p>
                      <a:pPr marL="0" marR="0" algn="ctr">
                        <a:lnSpc>
                          <a:spcPct val="107000"/>
                        </a:lnSpc>
                        <a:spcBef>
                          <a:spcPts val="0"/>
                        </a:spcBef>
                        <a:spcAft>
                          <a:spcPts val="800"/>
                        </a:spcAft>
                      </a:pPr>
                      <a:r>
                        <a:rPr lang="en-US" sz="1800">
                          <a:effectLst/>
                        </a:rPr>
                        <a:t>G</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7</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18-(11+7)=0</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56407789"/>
                  </a:ext>
                </a:extLst>
              </a:tr>
              <a:tr h="506441">
                <a:tc>
                  <a:txBody>
                    <a:bodyPr/>
                    <a:lstStyle/>
                    <a:p>
                      <a:pPr marL="0" marR="0" algn="ctr">
                        <a:lnSpc>
                          <a:spcPct val="107000"/>
                        </a:lnSpc>
                        <a:spcBef>
                          <a:spcPts val="0"/>
                        </a:spcBef>
                        <a:spcAft>
                          <a:spcPts val="800"/>
                        </a:spcAft>
                      </a:pPr>
                      <a:r>
                        <a:rPr lang="en-US" sz="1800">
                          <a:effectLst/>
                        </a:rPr>
                        <a:t>H</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9</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18-(8+9)=1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54660520"/>
                  </a:ext>
                </a:extLst>
              </a:tr>
              <a:tr h="506441">
                <a:tc>
                  <a:txBody>
                    <a:bodyPr/>
                    <a:lstStyle/>
                    <a:p>
                      <a:pPr marL="0" marR="0" algn="ctr">
                        <a:lnSpc>
                          <a:spcPct val="107000"/>
                        </a:lnSpc>
                        <a:spcBef>
                          <a:spcPts val="0"/>
                        </a:spcBef>
                        <a:spcAft>
                          <a:spcPts val="800"/>
                        </a:spcAft>
                      </a:pPr>
                      <a:r>
                        <a:rPr lang="en-US" sz="1800">
                          <a:effectLst/>
                        </a:rPr>
                        <a:t>I</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a:effectLst/>
                        </a:rPr>
                        <a:t>4</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dirty="0">
                          <a:effectLst/>
                        </a:rPr>
                        <a:t>22-(18+4)=0</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63526411"/>
                  </a:ext>
                </a:extLst>
              </a:tr>
            </a:tbl>
          </a:graphicData>
        </a:graphic>
      </p:graphicFrame>
      <p:pic>
        <p:nvPicPr>
          <p:cNvPr id="9" name="Θέση περιεχομένου 3">
            <a:extLst>
              <a:ext uri="{FF2B5EF4-FFF2-40B4-BE49-F238E27FC236}">
                <a16:creationId xmlns:a16="http://schemas.microsoft.com/office/drawing/2014/main" id="{39B1B43F-4B56-4465-A306-134B2E3A40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25047630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81000" y="260648"/>
            <a:ext cx="11419160" cy="615559"/>
          </a:xfrm>
        </p:spPr>
        <p:txBody>
          <a:bodyPr>
            <a:noAutofit/>
          </a:bodyPr>
          <a:lstStyle/>
          <a:p>
            <a:r>
              <a:rPr lang="el-GR" sz="2400" dirty="0">
                <a:latin typeface="Arial Narrow" panose="020B0606020202030204" pitchFamily="34" charset="0"/>
                <a:cs typeface="Arial" panose="020B0604020202020204" pitchFamily="34" charset="0"/>
              </a:rPr>
              <a:t>Άρα ο </a:t>
            </a:r>
            <a:r>
              <a:rPr lang="el-GR" sz="2400" b="1" u="sng" dirty="0">
                <a:latin typeface="Arial Narrow" panose="020B0606020202030204" pitchFamily="34" charset="0"/>
                <a:cs typeface="Arial" panose="020B0604020202020204" pitchFamily="34" charset="0"/>
              </a:rPr>
              <a:t>ΠΙΝΑΚΑΣ ΧΡΟΝΙΚΩΝ ΣΤΟΙΧΕΙΩΝ</a:t>
            </a:r>
            <a:r>
              <a:rPr lang="el-GR" sz="2400" dirty="0">
                <a:latin typeface="Arial Narrow" panose="020B0606020202030204" pitchFamily="34" charset="0"/>
                <a:cs typeface="Arial" panose="020B0604020202020204" pitchFamily="34" charset="0"/>
              </a:rPr>
              <a:t> στην άσκηση μας είναι ο εξής:</a:t>
            </a:r>
            <a:br>
              <a:rPr lang="en-US" sz="2400" dirty="0">
                <a:latin typeface="Arial Narrow" panose="020B0606020202030204" pitchFamily="34" charset="0"/>
                <a:cs typeface="Arial" panose="020B0604020202020204" pitchFamily="34" charset="0"/>
              </a:rPr>
            </a:br>
            <a:endParaRPr lang="en-US" sz="2400"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31</a:t>
            </a:fld>
            <a:endParaRPr lang="en-US"/>
          </a:p>
        </p:txBody>
      </p:sp>
      <p:graphicFrame>
        <p:nvGraphicFramePr>
          <p:cNvPr id="3" name="Πίνακας 2"/>
          <p:cNvGraphicFramePr>
            <a:graphicFrameLocks noGrp="1"/>
          </p:cNvGraphicFramePr>
          <p:nvPr>
            <p:extLst>
              <p:ext uri="{D42A27DB-BD31-4B8C-83A1-F6EECF244321}">
                <p14:modId xmlns:p14="http://schemas.microsoft.com/office/powerpoint/2010/main" val="2658253267"/>
              </p:ext>
            </p:extLst>
          </p:nvPr>
        </p:nvGraphicFramePr>
        <p:xfrm>
          <a:off x="380927" y="717487"/>
          <a:ext cx="10456688" cy="5651404"/>
        </p:xfrm>
        <a:graphic>
          <a:graphicData uri="http://schemas.openxmlformats.org/drawingml/2006/table">
            <a:tbl>
              <a:tblPr firstRow="1" firstCol="1" lastRow="1" lastCol="1" bandRow="1" bandCol="1">
                <a:tableStyleId>{3B4B98B0-60AC-42C2-AFA5-B58CD77FA1E5}</a:tableStyleId>
              </a:tblPr>
              <a:tblGrid>
                <a:gridCol w="986941">
                  <a:extLst>
                    <a:ext uri="{9D8B030D-6E8A-4147-A177-3AD203B41FA5}">
                      <a16:colId xmlns:a16="http://schemas.microsoft.com/office/drawing/2014/main" val="461383554"/>
                    </a:ext>
                  </a:extLst>
                </a:gridCol>
                <a:gridCol w="1014695">
                  <a:extLst>
                    <a:ext uri="{9D8B030D-6E8A-4147-A177-3AD203B41FA5}">
                      <a16:colId xmlns:a16="http://schemas.microsoft.com/office/drawing/2014/main" val="262462082"/>
                    </a:ext>
                  </a:extLst>
                </a:gridCol>
                <a:gridCol w="1008034">
                  <a:extLst>
                    <a:ext uri="{9D8B030D-6E8A-4147-A177-3AD203B41FA5}">
                      <a16:colId xmlns:a16="http://schemas.microsoft.com/office/drawing/2014/main" val="782386021"/>
                    </a:ext>
                  </a:extLst>
                </a:gridCol>
                <a:gridCol w="1164567">
                  <a:extLst>
                    <a:ext uri="{9D8B030D-6E8A-4147-A177-3AD203B41FA5}">
                      <a16:colId xmlns:a16="http://schemas.microsoft.com/office/drawing/2014/main" val="2152461619"/>
                    </a:ext>
                  </a:extLst>
                </a:gridCol>
                <a:gridCol w="786000">
                  <a:extLst>
                    <a:ext uri="{9D8B030D-6E8A-4147-A177-3AD203B41FA5}">
                      <a16:colId xmlns:a16="http://schemas.microsoft.com/office/drawing/2014/main" val="3013322460"/>
                    </a:ext>
                  </a:extLst>
                </a:gridCol>
                <a:gridCol w="774898">
                  <a:extLst>
                    <a:ext uri="{9D8B030D-6E8A-4147-A177-3AD203B41FA5}">
                      <a16:colId xmlns:a16="http://schemas.microsoft.com/office/drawing/2014/main" val="3136683637"/>
                    </a:ext>
                  </a:extLst>
                </a:gridCol>
                <a:gridCol w="787111">
                  <a:extLst>
                    <a:ext uri="{9D8B030D-6E8A-4147-A177-3AD203B41FA5}">
                      <a16:colId xmlns:a16="http://schemas.microsoft.com/office/drawing/2014/main" val="1356290437"/>
                    </a:ext>
                  </a:extLst>
                </a:gridCol>
                <a:gridCol w="771569">
                  <a:extLst>
                    <a:ext uri="{9D8B030D-6E8A-4147-A177-3AD203B41FA5}">
                      <a16:colId xmlns:a16="http://schemas.microsoft.com/office/drawing/2014/main" val="2204667785"/>
                    </a:ext>
                  </a:extLst>
                </a:gridCol>
                <a:gridCol w="1609745">
                  <a:extLst>
                    <a:ext uri="{9D8B030D-6E8A-4147-A177-3AD203B41FA5}">
                      <a16:colId xmlns:a16="http://schemas.microsoft.com/office/drawing/2014/main" val="3125165715"/>
                    </a:ext>
                  </a:extLst>
                </a:gridCol>
                <a:gridCol w="1553128">
                  <a:extLst>
                    <a:ext uri="{9D8B030D-6E8A-4147-A177-3AD203B41FA5}">
                      <a16:colId xmlns:a16="http://schemas.microsoft.com/office/drawing/2014/main" val="4113586222"/>
                    </a:ext>
                  </a:extLst>
                </a:gridCol>
              </a:tblGrid>
              <a:tr h="506441">
                <a:tc>
                  <a:txBody>
                    <a:bodyPr/>
                    <a:lstStyle/>
                    <a:p>
                      <a:pPr marL="0" marR="0" algn="ctr">
                        <a:lnSpc>
                          <a:spcPct val="107000"/>
                        </a:lnSpc>
                        <a:spcBef>
                          <a:spcPts val="0"/>
                        </a:spcBef>
                        <a:spcAft>
                          <a:spcPts val="800"/>
                        </a:spcAft>
                      </a:pPr>
                      <a:r>
                        <a:rPr lang="el-GR" sz="1800" b="0" dirty="0">
                          <a:effectLst/>
                        </a:rPr>
                        <a:t> </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marL="0" marR="0" algn="ctr">
                        <a:lnSpc>
                          <a:spcPct val="107000"/>
                        </a:lnSpc>
                        <a:spcBef>
                          <a:spcPts val="0"/>
                        </a:spcBef>
                        <a:spcAft>
                          <a:spcPts val="800"/>
                        </a:spcAft>
                      </a:pPr>
                      <a:r>
                        <a:rPr lang="el-GR" sz="1800" b="0" dirty="0">
                          <a:effectLst/>
                        </a:rPr>
                        <a:t>Γεγονότα</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gn="ctr">
                        <a:lnSpc>
                          <a:spcPct val="107000"/>
                        </a:lnSpc>
                        <a:spcBef>
                          <a:spcPts val="0"/>
                        </a:spcBef>
                        <a:spcAft>
                          <a:spcPts val="800"/>
                        </a:spcAft>
                      </a:pPr>
                      <a:r>
                        <a:rPr lang="el-GR" sz="1800" b="0">
                          <a:effectLst/>
                        </a:rPr>
                        <a:t> </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marL="0" marR="0" algn="ctr">
                        <a:lnSpc>
                          <a:spcPct val="107000"/>
                        </a:lnSpc>
                        <a:spcBef>
                          <a:spcPts val="0"/>
                        </a:spcBef>
                        <a:spcAft>
                          <a:spcPts val="800"/>
                        </a:spcAft>
                      </a:pPr>
                      <a:r>
                        <a:rPr lang="el-GR" sz="1800" b="0">
                          <a:effectLst/>
                        </a:rPr>
                        <a:t>Νωρίτεροι Χρ.</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gridSpan="2">
                  <a:txBody>
                    <a:bodyPr/>
                    <a:lstStyle/>
                    <a:p>
                      <a:pPr marL="0" marR="0" algn="ctr">
                        <a:lnSpc>
                          <a:spcPct val="107000"/>
                        </a:lnSpc>
                        <a:spcBef>
                          <a:spcPts val="0"/>
                        </a:spcBef>
                        <a:spcAft>
                          <a:spcPts val="800"/>
                        </a:spcAft>
                      </a:pPr>
                      <a:r>
                        <a:rPr lang="el-GR" sz="1800" b="0">
                          <a:effectLst/>
                        </a:rPr>
                        <a:t>Αργότεροι Χρ.</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gridSpan="2">
                  <a:txBody>
                    <a:bodyPr/>
                    <a:lstStyle/>
                    <a:p>
                      <a:pPr marL="0" marR="0" algn="ctr">
                        <a:lnSpc>
                          <a:spcPct val="107000"/>
                        </a:lnSpc>
                        <a:spcBef>
                          <a:spcPts val="0"/>
                        </a:spcBef>
                        <a:spcAft>
                          <a:spcPts val="800"/>
                        </a:spcAft>
                      </a:pPr>
                      <a:r>
                        <a:rPr lang="el-GR" sz="1800" b="0">
                          <a:effectLst/>
                        </a:rPr>
                        <a:t>Περιθώρια</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3370367094"/>
                  </a:ext>
                </a:extLst>
              </a:tr>
              <a:tr h="586994">
                <a:tc>
                  <a:txBody>
                    <a:bodyPr/>
                    <a:lstStyle/>
                    <a:p>
                      <a:pPr marL="0" marR="0" algn="ctr">
                        <a:lnSpc>
                          <a:spcPct val="107000"/>
                        </a:lnSpc>
                        <a:spcBef>
                          <a:spcPts val="0"/>
                        </a:spcBef>
                        <a:spcAft>
                          <a:spcPts val="800"/>
                        </a:spcAft>
                      </a:pPr>
                      <a:r>
                        <a:rPr lang="el-GR" sz="1800" b="0" dirty="0" err="1">
                          <a:effectLst/>
                        </a:rPr>
                        <a:t>Δραστ</a:t>
                      </a:r>
                      <a:r>
                        <a:rPr lang="el-GR" sz="1800" b="0" dirty="0">
                          <a:effectLst/>
                        </a:rPr>
                        <a:t>.</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l-GR" sz="1800" b="0">
                          <a:effectLst/>
                        </a:rPr>
                        <a:t>Αρχής</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l-GR" sz="1800" b="0">
                          <a:effectLst/>
                        </a:rPr>
                        <a:t>Τέλους</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l-GR" sz="1800" b="0" dirty="0">
                          <a:effectLst/>
                        </a:rPr>
                        <a:t>Διάρκεια</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l-GR" sz="1800" b="0">
                          <a:effectLst/>
                        </a:rPr>
                        <a:t>Ε</a:t>
                      </a:r>
                      <a:r>
                        <a:rPr lang="en-US" sz="1800" b="0">
                          <a:effectLst/>
                        </a:rPr>
                        <a:t>Fi</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EFj</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LFi</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LFj</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l-GR" sz="1800" b="0">
                          <a:effectLst/>
                        </a:rPr>
                        <a:t>Ολικό ΔΤ0</a:t>
                      </a:r>
                      <a:r>
                        <a:rPr lang="en-US" sz="1800" b="0">
                          <a:effectLst/>
                        </a:rPr>
                        <a:t>ij</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l-GR" sz="1800" b="0">
                          <a:effectLst/>
                        </a:rPr>
                        <a:t>Ελεύθερο  ΔΤ</a:t>
                      </a:r>
                      <a:r>
                        <a:rPr lang="en-US" sz="1800" b="0">
                          <a:effectLst/>
                        </a:rPr>
                        <a:t>Fij</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20248042"/>
                  </a:ext>
                </a:extLst>
              </a:tr>
              <a:tr h="506441">
                <a:tc>
                  <a:txBody>
                    <a:bodyPr/>
                    <a:lstStyle/>
                    <a:p>
                      <a:pPr marL="0" marR="0" algn="ctr">
                        <a:lnSpc>
                          <a:spcPct val="107000"/>
                        </a:lnSpc>
                        <a:spcBef>
                          <a:spcPts val="0"/>
                        </a:spcBef>
                        <a:spcAft>
                          <a:spcPts val="800"/>
                        </a:spcAft>
                      </a:pPr>
                      <a:r>
                        <a:rPr lang="el-GR" sz="1800" b="0">
                          <a:effectLst/>
                        </a:rPr>
                        <a:t>Α</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dirty="0">
                          <a:effectLst/>
                        </a:rPr>
                        <a:t>2</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0</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0</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1-(0+1)=0</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1-(0+1)=0</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27062933"/>
                  </a:ext>
                </a:extLst>
              </a:tr>
              <a:tr h="506441">
                <a:tc>
                  <a:txBody>
                    <a:bodyPr/>
                    <a:lstStyle/>
                    <a:p>
                      <a:pPr marL="0" marR="0" algn="ctr">
                        <a:lnSpc>
                          <a:spcPct val="107000"/>
                        </a:lnSpc>
                        <a:spcBef>
                          <a:spcPts val="0"/>
                        </a:spcBef>
                        <a:spcAft>
                          <a:spcPts val="800"/>
                        </a:spcAft>
                      </a:pPr>
                      <a:r>
                        <a:rPr lang="el-GR" sz="1800" b="0">
                          <a:effectLst/>
                        </a:rPr>
                        <a:t>Β</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2</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3</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4</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5</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dirty="0">
                          <a:effectLst/>
                        </a:rPr>
                        <a:t>5</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5-(1+4)=0</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dirty="0">
                          <a:effectLst/>
                        </a:rPr>
                        <a:t>5-(1+4)=0</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02116573"/>
                  </a:ext>
                </a:extLst>
              </a:tr>
              <a:tr h="506441">
                <a:tc>
                  <a:txBody>
                    <a:bodyPr/>
                    <a:lstStyle/>
                    <a:p>
                      <a:pPr marL="0" marR="0" algn="ctr">
                        <a:lnSpc>
                          <a:spcPct val="107000"/>
                        </a:lnSpc>
                        <a:spcBef>
                          <a:spcPts val="0"/>
                        </a:spcBef>
                        <a:spcAft>
                          <a:spcPts val="800"/>
                        </a:spcAft>
                      </a:pPr>
                      <a:r>
                        <a:rPr lang="en-US" sz="1800" b="0">
                          <a:effectLst/>
                        </a:rPr>
                        <a:t>C</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2</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4</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3</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8</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9</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9-(1+3)=5</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8-(1+3)=4</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19366657"/>
                  </a:ext>
                </a:extLst>
              </a:tr>
              <a:tr h="506441">
                <a:tc>
                  <a:txBody>
                    <a:bodyPr/>
                    <a:lstStyle/>
                    <a:p>
                      <a:pPr marL="0" marR="0" algn="ctr">
                        <a:lnSpc>
                          <a:spcPct val="107000"/>
                        </a:lnSpc>
                        <a:spcBef>
                          <a:spcPts val="0"/>
                        </a:spcBef>
                        <a:spcAft>
                          <a:spcPts val="800"/>
                        </a:spcAft>
                      </a:pPr>
                      <a:r>
                        <a:rPr lang="en-US" sz="1800" b="0">
                          <a:effectLst/>
                        </a:rPr>
                        <a:t>D</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2</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5</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7</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8</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9</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9-(1+7)=1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8-(1+7)=0</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61156684"/>
                  </a:ext>
                </a:extLst>
              </a:tr>
              <a:tr h="506441">
                <a:tc>
                  <a:txBody>
                    <a:bodyPr/>
                    <a:lstStyle/>
                    <a:p>
                      <a:pPr marL="0" marR="0" algn="ctr">
                        <a:lnSpc>
                          <a:spcPct val="107000"/>
                        </a:lnSpc>
                        <a:spcBef>
                          <a:spcPts val="0"/>
                        </a:spcBef>
                        <a:spcAft>
                          <a:spcPts val="800"/>
                        </a:spcAft>
                      </a:pPr>
                      <a:r>
                        <a:rPr lang="en-US" sz="1800" b="0">
                          <a:effectLst/>
                        </a:rPr>
                        <a:t>E</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3</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6</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6</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5</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5</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11-(5+6)=0</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11-(5+6)=0</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9298603"/>
                  </a:ext>
                </a:extLst>
              </a:tr>
              <a:tr h="506441">
                <a:tc>
                  <a:txBody>
                    <a:bodyPr/>
                    <a:lstStyle/>
                    <a:p>
                      <a:pPr marL="0" marR="0" algn="ctr">
                        <a:lnSpc>
                          <a:spcPct val="107000"/>
                        </a:lnSpc>
                        <a:spcBef>
                          <a:spcPts val="0"/>
                        </a:spcBef>
                        <a:spcAft>
                          <a:spcPts val="800"/>
                        </a:spcAft>
                      </a:pPr>
                      <a:r>
                        <a:rPr lang="en-US" sz="1800" b="0">
                          <a:effectLst/>
                        </a:rPr>
                        <a:t>F</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4</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6</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2</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8</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9</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11-(8+2)=1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11-(8+2)=1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18675948"/>
                  </a:ext>
                </a:extLst>
              </a:tr>
              <a:tr h="506441">
                <a:tc>
                  <a:txBody>
                    <a:bodyPr/>
                    <a:lstStyle/>
                    <a:p>
                      <a:pPr marL="0" marR="0" algn="ctr">
                        <a:lnSpc>
                          <a:spcPct val="107000"/>
                        </a:lnSpc>
                        <a:spcBef>
                          <a:spcPts val="0"/>
                        </a:spcBef>
                        <a:spcAft>
                          <a:spcPts val="800"/>
                        </a:spcAft>
                      </a:pPr>
                      <a:r>
                        <a:rPr lang="en-US" sz="1800" b="0">
                          <a:effectLst/>
                        </a:rPr>
                        <a:t>G</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6</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7</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7</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18</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18</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18-(11+7)=0</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18-(11+7)=0</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56407789"/>
                  </a:ext>
                </a:extLst>
              </a:tr>
              <a:tr h="506441">
                <a:tc>
                  <a:txBody>
                    <a:bodyPr/>
                    <a:lstStyle/>
                    <a:p>
                      <a:pPr marL="0" marR="0" algn="ctr">
                        <a:lnSpc>
                          <a:spcPct val="107000"/>
                        </a:lnSpc>
                        <a:spcBef>
                          <a:spcPts val="0"/>
                        </a:spcBef>
                        <a:spcAft>
                          <a:spcPts val="800"/>
                        </a:spcAft>
                      </a:pPr>
                      <a:r>
                        <a:rPr lang="en-US" sz="1800" b="0">
                          <a:effectLst/>
                        </a:rPr>
                        <a:t>H</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5</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7</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9</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8</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18</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9</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18</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18-(8+9)=1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18-(8+9)=1</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54660520"/>
                  </a:ext>
                </a:extLst>
              </a:tr>
              <a:tr h="506441">
                <a:tc>
                  <a:txBody>
                    <a:bodyPr/>
                    <a:lstStyle/>
                    <a:p>
                      <a:pPr marL="0" marR="0" algn="ctr">
                        <a:lnSpc>
                          <a:spcPct val="107000"/>
                        </a:lnSpc>
                        <a:spcBef>
                          <a:spcPts val="0"/>
                        </a:spcBef>
                        <a:spcAft>
                          <a:spcPts val="800"/>
                        </a:spcAft>
                      </a:pPr>
                      <a:r>
                        <a:rPr lang="en-US" sz="1800" b="0">
                          <a:effectLst/>
                        </a:rPr>
                        <a:t>I</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7</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8</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4</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18</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22</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18</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22</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a:effectLst/>
                        </a:rPr>
                        <a:t>22-(18+4)=0</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800" b="0" dirty="0">
                          <a:effectLst/>
                        </a:rPr>
                        <a:t>22-(18+4)=0</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63526411"/>
                  </a:ext>
                </a:extLst>
              </a:tr>
            </a:tbl>
          </a:graphicData>
        </a:graphic>
      </p:graphicFrame>
      <p:pic>
        <p:nvPicPr>
          <p:cNvPr id="9" name="Θέση περιεχομένου 3">
            <a:extLst>
              <a:ext uri="{FF2B5EF4-FFF2-40B4-BE49-F238E27FC236}">
                <a16:creationId xmlns:a16="http://schemas.microsoft.com/office/drawing/2014/main" id="{39B1B43F-4B56-4465-A306-134B2E3A40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12589339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2800" b="1" u="sng" dirty="0">
                <a:latin typeface="Arial Narrow" panose="020B0606020202030204" pitchFamily="34" charset="0"/>
                <a:cs typeface="Arial" panose="020B0604020202020204" pitchFamily="34" charset="0"/>
              </a:rPr>
              <a:t>4. Κρίσιμες Διαδρομές, Κρίσιμες Δραστηριότητες. Διάρκεια Έργου</a:t>
            </a:r>
            <a:br>
              <a:rPr lang="en-US" sz="2800" b="1" u="sng" dirty="0">
                <a:latin typeface="Arial Narrow" panose="020B0606020202030204" pitchFamily="34" charset="0"/>
                <a:cs typeface="Arial" panose="020B0604020202020204" pitchFamily="34" charset="0"/>
              </a:rPr>
            </a:br>
            <a:endParaRPr lang="en-US" sz="2800" dirty="0">
              <a:latin typeface="Arial Narrow" panose="020B0606020202030204" pitchFamily="34" charset="0"/>
              <a:cs typeface="Arial" panose="020B0604020202020204" pitchFamily="34" charset="0"/>
            </a:endParaRPr>
          </a:p>
        </p:txBody>
      </p:sp>
      <p:sp>
        <p:nvSpPr>
          <p:cNvPr id="5" name="Θέση περιεχομένου 4"/>
          <p:cNvSpPr>
            <a:spLocks noGrp="1"/>
          </p:cNvSpPr>
          <p:nvPr>
            <p:ph idx="1"/>
          </p:nvPr>
        </p:nvSpPr>
        <p:spPr/>
        <p:txBody>
          <a:bodyPr/>
          <a:lstStyle/>
          <a:p>
            <a:pPr marL="0" indent="0">
              <a:buNone/>
            </a:pPr>
            <a:r>
              <a:rPr lang="el-GR" dirty="0">
                <a:latin typeface="Arial Narrow" panose="020B0606020202030204" pitchFamily="34" charset="0"/>
                <a:cs typeface="Arial" panose="020B0604020202020204" pitchFamily="34" charset="0"/>
              </a:rPr>
              <a:t>Οι κρίσιμες δραστηριότητες είναι εκείνες που έχουν ΔΤ0</a:t>
            </a:r>
            <a:r>
              <a:rPr lang="en-US" dirty="0" err="1">
                <a:latin typeface="Arial Narrow" panose="020B0606020202030204" pitchFamily="34" charset="0"/>
                <a:cs typeface="Arial" panose="020B0604020202020204" pitchFamily="34" charset="0"/>
              </a:rPr>
              <a:t>ij</a:t>
            </a:r>
            <a:r>
              <a:rPr lang="el-GR" dirty="0">
                <a:latin typeface="Arial Narrow" panose="020B0606020202030204" pitchFamily="34" charset="0"/>
                <a:cs typeface="Arial" panose="020B0604020202020204" pitchFamily="34" charset="0"/>
              </a:rPr>
              <a:t> = 0 άρα </a:t>
            </a:r>
            <a:r>
              <a:rPr lang="en-US" dirty="0">
                <a:latin typeface="Arial Narrow" panose="020B0606020202030204" pitchFamily="34" charset="0"/>
                <a:cs typeface="Arial" panose="020B0604020202020204" pitchFamily="34" charset="0"/>
              </a:rPr>
              <a:t>A</a:t>
            </a:r>
            <a:r>
              <a:rPr lang="el-GR" dirty="0">
                <a:latin typeface="Arial Narrow" panose="020B0606020202030204" pitchFamily="34" charset="0"/>
                <a:cs typeface="Arial" panose="020B0604020202020204" pitchFamily="34" charset="0"/>
              </a:rPr>
              <a:t>,</a:t>
            </a:r>
            <a:r>
              <a:rPr lang="en-US" dirty="0">
                <a:latin typeface="Arial Narrow" panose="020B0606020202030204" pitchFamily="34" charset="0"/>
                <a:cs typeface="Arial" panose="020B0604020202020204" pitchFamily="34" charset="0"/>
              </a:rPr>
              <a:t>B</a:t>
            </a:r>
            <a:r>
              <a:rPr lang="el-GR" dirty="0">
                <a:latin typeface="Arial Narrow" panose="020B0606020202030204" pitchFamily="34" charset="0"/>
                <a:cs typeface="Arial" panose="020B0604020202020204" pitchFamily="34" charset="0"/>
              </a:rPr>
              <a:t>,</a:t>
            </a:r>
            <a:r>
              <a:rPr lang="en-US" dirty="0">
                <a:latin typeface="Arial Narrow" panose="020B0606020202030204" pitchFamily="34" charset="0"/>
                <a:cs typeface="Arial" panose="020B0604020202020204" pitchFamily="34" charset="0"/>
              </a:rPr>
              <a:t>E</a:t>
            </a:r>
            <a:r>
              <a:rPr lang="el-GR" dirty="0">
                <a:latin typeface="Arial Narrow" panose="020B0606020202030204" pitchFamily="34" charset="0"/>
                <a:cs typeface="Arial" panose="020B0604020202020204" pitchFamily="34" charset="0"/>
              </a:rPr>
              <a:t>,</a:t>
            </a:r>
            <a:r>
              <a:rPr lang="en-US" dirty="0">
                <a:latin typeface="Arial Narrow" panose="020B0606020202030204" pitchFamily="34" charset="0"/>
                <a:cs typeface="Arial" panose="020B0604020202020204" pitchFamily="34" charset="0"/>
              </a:rPr>
              <a:t>G</a:t>
            </a:r>
            <a:r>
              <a:rPr lang="el-GR" dirty="0">
                <a:latin typeface="Arial Narrow" panose="020B0606020202030204" pitchFamily="34" charset="0"/>
                <a:cs typeface="Arial" panose="020B0604020202020204" pitchFamily="34" charset="0"/>
              </a:rPr>
              <a:t>,</a:t>
            </a:r>
            <a:r>
              <a:rPr lang="en-US" dirty="0">
                <a:latin typeface="Arial Narrow" panose="020B0606020202030204" pitchFamily="34" charset="0"/>
                <a:cs typeface="Arial" panose="020B0604020202020204" pitchFamily="34" charset="0"/>
              </a:rPr>
              <a:t>I</a:t>
            </a:r>
            <a:r>
              <a:rPr lang="el-GR" dirty="0">
                <a:latin typeface="Arial Narrow" panose="020B0606020202030204" pitchFamily="34" charset="0"/>
                <a:cs typeface="Arial" panose="020B0604020202020204" pitchFamily="34" charset="0"/>
              </a:rPr>
              <a:t>. Οι δραστηριότητες αυτές συνθέτουν την κρίσιμη </a:t>
            </a:r>
            <a:r>
              <a:rPr lang="el-GR" dirty="0" err="1">
                <a:latin typeface="Arial Narrow" panose="020B0606020202030204" pitchFamily="34" charset="0"/>
                <a:cs typeface="Arial" panose="020B0604020202020204" pitchFamily="34" charset="0"/>
              </a:rPr>
              <a:t>διαδρομή:Α</a:t>
            </a:r>
            <a:r>
              <a:rPr lang="el-GR" dirty="0" err="1">
                <a:latin typeface="Arial Narrow" panose="020B0606020202030204" pitchFamily="34" charset="0"/>
                <a:cs typeface="Arial" panose="020B0604020202020204" pitchFamily="34" charset="0"/>
                <a:sym typeface="Wingdings" panose="05000000000000000000" pitchFamily="2" charset="2"/>
              </a:rPr>
              <a:t></a:t>
            </a:r>
            <a:r>
              <a:rPr lang="el-GR" dirty="0" err="1">
                <a:latin typeface="Arial Narrow" panose="020B0606020202030204" pitchFamily="34" charset="0"/>
                <a:cs typeface="Arial" panose="020B0604020202020204" pitchFamily="34" charset="0"/>
              </a:rPr>
              <a:t>Β</a:t>
            </a:r>
            <a:r>
              <a:rPr lang="el-GR" dirty="0" err="1">
                <a:latin typeface="Arial Narrow" panose="020B0606020202030204" pitchFamily="34" charset="0"/>
                <a:cs typeface="Arial" panose="020B0604020202020204" pitchFamily="34" charset="0"/>
                <a:sym typeface="Wingdings" panose="05000000000000000000" pitchFamily="2" charset="2"/>
              </a:rPr>
              <a:t></a:t>
            </a:r>
            <a:r>
              <a:rPr lang="el-GR" dirty="0" err="1">
                <a:latin typeface="Arial Narrow" panose="020B0606020202030204" pitchFamily="34" charset="0"/>
                <a:cs typeface="Arial" panose="020B0604020202020204" pitchFamily="34" charset="0"/>
              </a:rPr>
              <a:t>Ε</a:t>
            </a:r>
            <a:r>
              <a:rPr lang="el-GR" dirty="0">
                <a:latin typeface="Arial Narrow" panose="020B0606020202030204" pitchFamily="34" charset="0"/>
                <a:cs typeface="Arial" panose="020B0604020202020204" pitchFamily="34" charset="0"/>
                <a:sym typeface="Wingdings" panose="05000000000000000000" pitchFamily="2" charset="2"/>
              </a:rPr>
              <a:t></a:t>
            </a:r>
            <a:r>
              <a:rPr lang="en-US" dirty="0">
                <a:latin typeface="Arial Narrow" panose="020B0606020202030204" pitchFamily="34" charset="0"/>
                <a:cs typeface="Arial" panose="020B0604020202020204" pitchFamily="34" charset="0"/>
              </a:rPr>
              <a:t>G</a:t>
            </a:r>
            <a:r>
              <a:rPr lang="en-US" dirty="0">
                <a:latin typeface="Arial Narrow" panose="020B0606020202030204" pitchFamily="34" charset="0"/>
                <a:cs typeface="Arial" panose="020B0604020202020204" pitchFamily="34" charset="0"/>
                <a:sym typeface="Wingdings" panose="05000000000000000000" pitchFamily="2" charset="2"/>
              </a:rPr>
              <a:t></a:t>
            </a:r>
            <a:r>
              <a:rPr lang="en-US" dirty="0">
                <a:latin typeface="Arial Narrow" panose="020B0606020202030204" pitchFamily="34" charset="0"/>
                <a:cs typeface="Arial" panose="020B0604020202020204" pitchFamily="34" charset="0"/>
              </a:rPr>
              <a:t>I</a:t>
            </a:r>
            <a:r>
              <a:rPr lang="el-GR" dirty="0">
                <a:latin typeface="Arial Narrow" panose="020B0606020202030204" pitchFamily="34" charset="0"/>
                <a:cs typeface="Arial" panose="020B0604020202020204" pitchFamily="34" charset="0"/>
              </a:rPr>
              <a:t> με διάρκεια 1+4+6+7+4=22. </a:t>
            </a:r>
          </a:p>
          <a:p>
            <a:pPr marL="0" indent="0">
              <a:buNone/>
            </a:pPr>
            <a:r>
              <a:rPr lang="el-GR" dirty="0">
                <a:latin typeface="Arial Narrow" panose="020B0606020202030204" pitchFamily="34" charset="0"/>
                <a:cs typeface="Arial" panose="020B0604020202020204" pitchFamily="34" charset="0"/>
              </a:rPr>
              <a:t> Από το διάγραμμα αντίστοιχα βλέπω ποια γεγονότα (κόμβοι) έχουν 0 στο κάτω αριστερά κουτάκι, άρα αυτοί θα ενώνουν τις δραστηριότητες στην κρίσιμη διαδρομή. </a:t>
            </a:r>
          </a:p>
          <a:p>
            <a:pPr marL="0" indent="0">
              <a:buNone/>
            </a:pPr>
            <a:r>
              <a:rPr lang="el-GR" dirty="0">
                <a:latin typeface="Arial Narrow" panose="020B0606020202030204" pitchFamily="34" charset="0"/>
                <a:cs typeface="Arial" panose="020B0604020202020204" pitchFamily="34" charset="0"/>
              </a:rPr>
              <a:t>Εδώ οι κόμβοι είναι 1,2,3,6,7,8 που ενώνουν αντίστοιχα τις δραστηριότητες Α</a:t>
            </a:r>
            <a:r>
              <a:rPr lang="el-GR" dirty="0">
                <a:latin typeface="Arial Narrow" panose="020B0606020202030204" pitchFamily="34" charset="0"/>
                <a:cs typeface="Arial" panose="020B0604020202020204" pitchFamily="34" charset="0"/>
                <a:sym typeface="Wingdings" panose="05000000000000000000" pitchFamily="2" charset="2"/>
              </a:rPr>
              <a:t></a:t>
            </a:r>
            <a:r>
              <a:rPr lang="el-GR" dirty="0">
                <a:latin typeface="Arial Narrow" panose="020B0606020202030204" pitchFamily="34" charset="0"/>
                <a:cs typeface="Arial" panose="020B0604020202020204" pitchFamily="34" charset="0"/>
              </a:rPr>
              <a:t>Β</a:t>
            </a:r>
            <a:r>
              <a:rPr lang="el-GR" dirty="0">
                <a:latin typeface="Arial Narrow" panose="020B0606020202030204" pitchFamily="34" charset="0"/>
                <a:cs typeface="Arial" panose="020B0604020202020204" pitchFamily="34" charset="0"/>
                <a:sym typeface="Wingdings" panose="05000000000000000000" pitchFamily="2" charset="2"/>
              </a:rPr>
              <a:t></a:t>
            </a:r>
            <a:r>
              <a:rPr lang="el-GR" dirty="0">
                <a:latin typeface="Arial Narrow" panose="020B0606020202030204" pitchFamily="34" charset="0"/>
                <a:cs typeface="Arial" panose="020B0604020202020204" pitchFamily="34" charset="0"/>
              </a:rPr>
              <a:t>Ε</a:t>
            </a:r>
            <a:r>
              <a:rPr lang="el-GR" dirty="0">
                <a:latin typeface="Arial Narrow" panose="020B0606020202030204" pitchFamily="34" charset="0"/>
                <a:cs typeface="Arial" panose="020B0604020202020204" pitchFamily="34" charset="0"/>
                <a:sym typeface="Wingdings" panose="05000000000000000000" pitchFamily="2" charset="2"/>
              </a:rPr>
              <a:t></a:t>
            </a:r>
            <a:r>
              <a:rPr lang="en-US" dirty="0">
                <a:latin typeface="Arial Narrow" panose="020B0606020202030204" pitchFamily="34" charset="0"/>
                <a:cs typeface="Arial" panose="020B0604020202020204" pitchFamily="34" charset="0"/>
              </a:rPr>
              <a:t>G</a:t>
            </a:r>
            <a:r>
              <a:rPr lang="en-US" dirty="0">
                <a:latin typeface="Arial Narrow" panose="020B0606020202030204" pitchFamily="34" charset="0"/>
                <a:cs typeface="Arial" panose="020B0604020202020204" pitchFamily="34" charset="0"/>
                <a:sym typeface="Wingdings" panose="05000000000000000000" pitchFamily="2" charset="2"/>
              </a:rPr>
              <a:t></a:t>
            </a:r>
            <a:r>
              <a:rPr lang="en-US" dirty="0">
                <a:latin typeface="Arial Narrow" panose="020B0606020202030204" pitchFamily="34" charset="0"/>
                <a:cs typeface="Arial" panose="020B0604020202020204" pitchFamily="34" charset="0"/>
              </a:rPr>
              <a:t>I</a:t>
            </a:r>
            <a:r>
              <a:rPr lang="el-GR" dirty="0">
                <a:latin typeface="Arial Narrow" panose="020B0606020202030204" pitchFamily="34" charset="0"/>
                <a:cs typeface="Arial" panose="020B0604020202020204" pitchFamily="34" charset="0"/>
              </a:rPr>
              <a:t> και η διάρκεια του έργου είναι εκείνη που εμφανίζεται στα πάνω κουτάκια του κόμβου τέλους. </a:t>
            </a:r>
            <a:endParaRPr lang="en-US" dirty="0">
              <a:latin typeface="Arial Narrow" panose="020B0606020202030204" pitchFamily="34" charset="0"/>
              <a:cs typeface="Arial" panose="020B0604020202020204" pitchFamily="34" charset="0"/>
            </a:endParaRPr>
          </a:p>
          <a:p>
            <a:endParaRPr lang="en-US" dirty="0">
              <a:latin typeface="Arial Narrow" panose="020B0606020202030204" pitchFamily="34" charset="0"/>
              <a:cs typeface="Arial" panose="020B0604020202020204" pitchFamily="34" charset="0"/>
            </a:endParaRPr>
          </a:p>
        </p:txBody>
      </p:sp>
      <p:sp>
        <p:nvSpPr>
          <p:cNvPr id="7" name="Θέση υποσέλιδου 6"/>
          <p:cNvSpPr>
            <a:spLocks noGrp="1"/>
          </p:cNvSpPr>
          <p:nvPr>
            <p:ph type="ftr" sz="quarter" idx="11"/>
          </p:nvPr>
        </p:nvSpPr>
        <p:spPr/>
        <p:txBody>
          <a:bodyPr/>
          <a:lstStyle/>
          <a:p>
            <a:r>
              <a:rPr lang="el-GR" sz="1200" dirty="0"/>
              <a:t>Επιμέλεια Ύλης: Βίκυ Βάρδα</a:t>
            </a:r>
          </a:p>
        </p:txBody>
      </p:sp>
      <p:sp>
        <p:nvSpPr>
          <p:cNvPr id="8" name="Θέση αριθμού διαφάνειας 7"/>
          <p:cNvSpPr>
            <a:spLocks noGrp="1"/>
          </p:cNvSpPr>
          <p:nvPr>
            <p:ph type="sldNum" sz="quarter" idx="12"/>
          </p:nvPr>
        </p:nvSpPr>
        <p:spPr/>
        <p:txBody>
          <a:bodyPr/>
          <a:lstStyle/>
          <a:p>
            <a:fld id="{B13333A4-2EF1-4B79-B68C-AB20E66B4822}" type="slidenum">
              <a:rPr lang="en-US" smtClean="0"/>
              <a:t>32</a:t>
            </a:fld>
            <a:endParaRPr lang="en-US"/>
          </a:p>
        </p:txBody>
      </p:sp>
      <p:pic>
        <p:nvPicPr>
          <p:cNvPr id="9" name="Θέση περιεχομένου 3">
            <a:extLst>
              <a:ext uri="{FF2B5EF4-FFF2-40B4-BE49-F238E27FC236}">
                <a16:creationId xmlns:a16="http://schemas.microsoft.com/office/drawing/2014/main" id="{25547FCF-D725-479D-871B-BC18C2C451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34887497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p:nvPr/>
        </p:nvPicPr>
        <p:blipFill rotWithShape="1">
          <a:blip r:embed="rId2" cstate="print"/>
          <a:srcRect/>
          <a:stretch/>
        </p:blipFill>
        <p:spPr bwMode="auto">
          <a:xfrm>
            <a:off x="2135560" y="1093267"/>
            <a:ext cx="8949504" cy="5571066"/>
          </a:xfrm>
          <a:prstGeom prst="rect">
            <a:avLst/>
          </a:prstGeom>
          <a:noFill/>
        </p:spPr>
      </p:pic>
      <p:sp>
        <p:nvSpPr>
          <p:cNvPr id="4" name="Θέση υποσέλιδου 3"/>
          <p:cNvSpPr>
            <a:spLocks noGrp="1"/>
          </p:cNvSpPr>
          <p:nvPr>
            <p:ph type="ftr" sz="quarter" idx="11"/>
          </p:nvPr>
        </p:nvSpPr>
        <p:spPr/>
        <p:txBody>
          <a:bodyPr>
            <a:normAutofit/>
          </a:bodyPr>
          <a:lstStyle/>
          <a:p>
            <a:r>
              <a:rPr lang="el-GR"/>
              <a:t>Επιμέλεια Ύλης: Βίκυ Βάρδα</a:t>
            </a:r>
          </a:p>
        </p:txBody>
      </p:sp>
      <p:sp>
        <p:nvSpPr>
          <p:cNvPr id="5" name="Θέση αριθμού διαφάνειας 4"/>
          <p:cNvSpPr>
            <a:spLocks noGrp="1"/>
          </p:cNvSpPr>
          <p:nvPr>
            <p:ph type="sldNum" sz="quarter" idx="12"/>
          </p:nvPr>
        </p:nvSpPr>
        <p:spPr/>
        <p:txBody>
          <a:bodyPr>
            <a:normAutofit/>
          </a:bodyPr>
          <a:lstStyle/>
          <a:p>
            <a:fld id="{B13333A4-2EF1-4B79-B68C-AB20E66B4822}" type="slidenum">
              <a:rPr lang="el-GR" smtClean="0"/>
              <a:t>33</a:t>
            </a:fld>
            <a:endParaRPr lang="el-GR"/>
          </a:p>
        </p:txBody>
      </p:sp>
      <p:sp>
        <p:nvSpPr>
          <p:cNvPr id="7" name="Τίτλος 6"/>
          <p:cNvSpPr>
            <a:spLocks noGrp="1"/>
          </p:cNvSpPr>
          <p:nvPr>
            <p:ph type="title"/>
          </p:nvPr>
        </p:nvSpPr>
        <p:spPr>
          <a:xfrm>
            <a:off x="911424" y="365126"/>
            <a:ext cx="10442376" cy="687610"/>
          </a:xfrm>
        </p:spPr>
        <p:txBody>
          <a:bodyPr>
            <a:normAutofit fontScale="90000"/>
          </a:bodyPr>
          <a:lstStyle/>
          <a:p>
            <a:r>
              <a:rPr lang="el-GR" dirty="0">
                <a:latin typeface="Arial Narrow" panose="020B0606020202030204" pitchFamily="34" charset="0"/>
                <a:cs typeface="Arial" panose="020B0604020202020204" pitchFamily="34" charset="0"/>
              </a:rPr>
              <a:t>ΔΙΚΤΥΟ </a:t>
            </a:r>
            <a:r>
              <a:rPr lang="en-US" dirty="0">
                <a:latin typeface="Arial Narrow" panose="020B0606020202030204" pitchFamily="34" charset="0"/>
                <a:cs typeface="Arial" panose="020B0604020202020204" pitchFamily="34" charset="0"/>
              </a:rPr>
              <a:t>2</a:t>
            </a:r>
            <a:r>
              <a:rPr lang="el-GR" dirty="0">
                <a:latin typeface="Arial Narrow" panose="020B0606020202030204" pitchFamily="34" charset="0"/>
                <a:cs typeface="Arial" panose="020B0604020202020204" pitchFamily="34" charset="0"/>
              </a:rPr>
              <a:t>- </a:t>
            </a:r>
            <a:r>
              <a:rPr lang="en-US" dirty="0">
                <a:latin typeface="Arial Narrow" panose="020B0606020202030204" pitchFamily="34" charset="0"/>
                <a:cs typeface="Arial" panose="020B0604020202020204" pitchFamily="34" charset="0"/>
              </a:rPr>
              <a:t>CPM</a:t>
            </a:r>
            <a:endParaRPr lang="el-GR" dirty="0">
              <a:latin typeface="Arial Narrow" panose="020B0606020202030204" pitchFamily="34" charset="0"/>
              <a:cs typeface="Arial" panose="020B0604020202020204" pitchFamily="34" charset="0"/>
            </a:endParaRPr>
          </a:p>
        </p:txBody>
      </p:sp>
      <p:pic>
        <p:nvPicPr>
          <p:cNvPr id="8" name="Θέση περιεχομένου 3">
            <a:extLst>
              <a:ext uri="{FF2B5EF4-FFF2-40B4-BE49-F238E27FC236}">
                <a16:creationId xmlns:a16="http://schemas.microsoft.com/office/drawing/2014/main" id="{C5F7A3E7-E22A-4908-90BB-D832CE4289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416637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υποσέλιδου 2">
            <a:extLst>
              <a:ext uri="{FF2B5EF4-FFF2-40B4-BE49-F238E27FC236}">
                <a16:creationId xmlns:a16="http://schemas.microsoft.com/office/drawing/2014/main" id="{E40E21C8-2A11-47A8-B223-F8E9DE8698EE}"/>
              </a:ext>
            </a:extLst>
          </p:cNvPr>
          <p:cNvSpPr>
            <a:spLocks noGrp="1"/>
          </p:cNvSpPr>
          <p:nvPr>
            <p:ph type="ftr" sz="quarter" idx="11"/>
          </p:nvPr>
        </p:nvSpPr>
        <p:spPr/>
        <p:txBody>
          <a:bodyPr/>
          <a:lstStyle/>
          <a:p>
            <a:r>
              <a:rPr lang="el-GR"/>
              <a:t>Επιμέλεια Ύλης: Βίκυ Βάρδα</a:t>
            </a:r>
          </a:p>
        </p:txBody>
      </p:sp>
      <p:sp>
        <p:nvSpPr>
          <p:cNvPr id="4" name="Θέση αριθμού διαφάνειας 3">
            <a:extLst>
              <a:ext uri="{FF2B5EF4-FFF2-40B4-BE49-F238E27FC236}">
                <a16:creationId xmlns:a16="http://schemas.microsoft.com/office/drawing/2014/main" id="{E59B9FE2-3582-460E-A85B-E4FFCEBF5107}"/>
              </a:ext>
            </a:extLst>
          </p:cNvPr>
          <p:cNvSpPr>
            <a:spLocks noGrp="1"/>
          </p:cNvSpPr>
          <p:nvPr>
            <p:ph type="sldNum" sz="quarter" idx="12"/>
          </p:nvPr>
        </p:nvSpPr>
        <p:spPr/>
        <p:txBody>
          <a:bodyPr/>
          <a:lstStyle/>
          <a:p>
            <a:fld id="{B13333A4-2EF1-4B79-B68C-AB20E66B4822}" type="slidenum">
              <a:rPr lang="el-GR" smtClean="0"/>
              <a:t>34</a:t>
            </a:fld>
            <a:endParaRPr lang="el-GR"/>
          </a:p>
        </p:txBody>
      </p:sp>
      <p:pic>
        <p:nvPicPr>
          <p:cNvPr id="5" name="Εικόνα 4">
            <a:extLst>
              <a:ext uri="{FF2B5EF4-FFF2-40B4-BE49-F238E27FC236}">
                <a16:creationId xmlns:a16="http://schemas.microsoft.com/office/drawing/2014/main" id="{BE8CF56E-DC14-40B2-A913-6E6532A67F2B}"/>
              </a:ext>
            </a:extLst>
          </p:cNvPr>
          <p:cNvPicPr>
            <a:picLocks noChangeAspect="1"/>
          </p:cNvPicPr>
          <p:nvPr/>
        </p:nvPicPr>
        <p:blipFill>
          <a:blip r:embed="rId2"/>
          <a:stretch>
            <a:fillRect/>
          </a:stretch>
        </p:blipFill>
        <p:spPr>
          <a:xfrm>
            <a:off x="147637" y="190500"/>
            <a:ext cx="11896725" cy="6477000"/>
          </a:xfrm>
          <a:prstGeom prst="rect">
            <a:avLst/>
          </a:prstGeom>
        </p:spPr>
      </p:pic>
      <p:pic>
        <p:nvPicPr>
          <p:cNvPr id="6" name="Θέση περιεχομένου 3">
            <a:extLst>
              <a:ext uri="{FF2B5EF4-FFF2-40B4-BE49-F238E27FC236}">
                <a16:creationId xmlns:a16="http://schemas.microsoft.com/office/drawing/2014/main" id="{56B55FB8-8863-4A57-ABD7-AB458CC358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3905606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p:nvPr/>
        </p:nvPicPr>
        <p:blipFill rotWithShape="1">
          <a:blip r:embed="rId2" cstate="print">
            <a:duotone>
              <a:prstClr val="black"/>
              <a:prstClr val="white"/>
            </a:duotone>
          </a:blip>
          <a:srcRect r="1334"/>
          <a:stretch/>
        </p:blipFill>
        <p:spPr bwMode="auto">
          <a:xfrm>
            <a:off x="20" y="10"/>
            <a:ext cx="12191980" cy="6857990"/>
          </a:xfrm>
          <a:prstGeom prst="rect">
            <a:avLst/>
          </a:prstGeom>
          <a:noFill/>
        </p:spPr>
      </p:pic>
      <p:sp>
        <p:nvSpPr>
          <p:cNvPr id="2" name="Θέση υποσέλιδου 1"/>
          <p:cNvSpPr>
            <a:spLocks noGrp="1"/>
          </p:cNvSpPr>
          <p:nvPr>
            <p:ph type="ftr" sz="quarter" idx="11"/>
          </p:nvPr>
        </p:nvSpPr>
        <p:spPr/>
        <p:txBody>
          <a:bodyPr>
            <a:normAutofit/>
          </a:bodyPr>
          <a:lstStyle/>
          <a:p>
            <a:r>
              <a:rPr lang="el-GR">
                <a:solidFill>
                  <a:srgbClr val="FFFFFF"/>
                </a:solidFill>
              </a:rPr>
              <a:t>Επιμέλεια Ύλης: Βίκυ Βάρδα</a:t>
            </a:r>
          </a:p>
        </p:txBody>
      </p:sp>
      <p:sp>
        <p:nvSpPr>
          <p:cNvPr id="3" name="Θέση αριθμού διαφάνειας 2"/>
          <p:cNvSpPr>
            <a:spLocks noGrp="1"/>
          </p:cNvSpPr>
          <p:nvPr>
            <p:ph type="sldNum" sz="quarter" idx="12"/>
          </p:nvPr>
        </p:nvSpPr>
        <p:spPr/>
        <p:txBody>
          <a:bodyPr>
            <a:normAutofit/>
          </a:bodyPr>
          <a:lstStyle/>
          <a:p>
            <a:fld id="{B13333A4-2EF1-4B79-B68C-AB20E66B4822}" type="slidenum">
              <a:rPr lang="el-GR" smtClean="0">
                <a:solidFill>
                  <a:srgbClr val="FFFFFF"/>
                </a:solidFill>
              </a:rPr>
              <a:pPr/>
              <a:t>35</a:t>
            </a:fld>
            <a:endParaRPr lang="el-GR">
              <a:solidFill>
                <a:srgbClr val="FFFFFF"/>
              </a:solidFill>
            </a:endParaRPr>
          </a:p>
        </p:txBody>
      </p:sp>
      <p:pic>
        <p:nvPicPr>
          <p:cNvPr id="5" name="Θέση περιεχομένου 3">
            <a:extLst>
              <a:ext uri="{FF2B5EF4-FFF2-40B4-BE49-F238E27FC236}">
                <a16:creationId xmlns:a16="http://schemas.microsoft.com/office/drawing/2014/main" id="{B31B10CD-90AF-4EEF-9388-F1A3F13FE5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204766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p:nvPr/>
        </p:nvPicPr>
        <p:blipFill rotWithShape="1">
          <a:blip r:embed="rId2" cstate="print"/>
          <a:srcRect/>
          <a:stretch/>
        </p:blipFill>
        <p:spPr bwMode="auto">
          <a:xfrm>
            <a:off x="197654" y="1772816"/>
            <a:ext cx="6264696" cy="4464496"/>
          </a:xfrm>
          <a:prstGeom prst="rect">
            <a:avLst/>
          </a:prstGeom>
          <a:noFill/>
        </p:spPr>
      </p:pic>
      <p:sp>
        <p:nvSpPr>
          <p:cNvPr id="2" name="Θέση υποσέλιδου 1"/>
          <p:cNvSpPr>
            <a:spLocks noGrp="1"/>
          </p:cNvSpPr>
          <p:nvPr>
            <p:ph type="ftr" sz="quarter" idx="11"/>
          </p:nvPr>
        </p:nvSpPr>
        <p:spPr/>
        <p:txBody>
          <a:bodyPr>
            <a:normAutofit/>
          </a:bodyPr>
          <a:lstStyle/>
          <a:p>
            <a:r>
              <a:rPr lang="el-GR">
                <a:solidFill>
                  <a:srgbClr val="FFFFFF"/>
                </a:solidFill>
              </a:rPr>
              <a:t>Επιμέλεια Ύλης: Βίκυ Βάρδα</a:t>
            </a:r>
          </a:p>
        </p:txBody>
      </p:sp>
      <p:sp>
        <p:nvSpPr>
          <p:cNvPr id="3" name="Θέση αριθμού διαφάνειας 2"/>
          <p:cNvSpPr>
            <a:spLocks noGrp="1"/>
          </p:cNvSpPr>
          <p:nvPr>
            <p:ph type="sldNum" sz="quarter" idx="12"/>
          </p:nvPr>
        </p:nvSpPr>
        <p:spPr/>
        <p:txBody>
          <a:bodyPr>
            <a:normAutofit/>
          </a:bodyPr>
          <a:lstStyle/>
          <a:p>
            <a:fld id="{B13333A4-2EF1-4B79-B68C-AB20E66B4822}" type="slidenum">
              <a:rPr lang="el-GR" smtClean="0">
                <a:solidFill>
                  <a:srgbClr val="FFFFFF"/>
                </a:solidFill>
              </a:rPr>
              <a:pPr/>
              <a:t>36</a:t>
            </a:fld>
            <a:endParaRPr lang="el-GR">
              <a:solidFill>
                <a:srgbClr val="FFFFFF"/>
              </a:solidFill>
            </a:endParaRPr>
          </a:p>
        </p:txBody>
      </p:sp>
      <p:sp>
        <p:nvSpPr>
          <p:cNvPr id="10" name="Τίτλος 9"/>
          <p:cNvSpPr>
            <a:spLocks noGrp="1"/>
          </p:cNvSpPr>
          <p:nvPr>
            <p:ph type="title"/>
          </p:nvPr>
        </p:nvSpPr>
        <p:spPr/>
        <p:txBody>
          <a:bodyPr/>
          <a:lstStyle/>
          <a:p>
            <a:r>
              <a:rPr lang="el-GR" dirty="0">
                <a:latin typeface="Arial Narrow" panose="020B0606020202030204" pitchFamily="34" charset="0"/>
                <a:cs typeface="Arial" panose="020B0604020202020204" pitchFamily="34" charset="0"/>
              </a:rPr>
              <a:t>ΔΙΚΤΥΟ 3- </a:t>
            </a:r>
            <a:r>
              <a:rPr lang="en-US" dirty="0">
                <a:latin typeface="Arial Narrow" panose="020B0606020202030204" pitchFamily="34" charset="0"/>
                <a:cs typeface="Arial" panose="020B0604020202020204" pitchFamily="34" charset="0"/>
              </a:rPr>
              <a:t>CPM</a:t>
            </a:r>
            <a:endParaRPr lang="el-GR" dirty="0">
              <a:latin typeface="Arial Narrow" panose="020B0606020202030204" pitchFamily="34" charset="0"/>
              <a:cs typeface="Arial" panose="020B0604020202020204" pitchFamily="34" charset="0"/>
            </a:endParaRPr>
          </a:p>
        </p:txBody>
      </p:sp>
      <p:pic>
        <p:nvPicPr>
          <p:cNvPr id="11" name="Εικόνα 10"/>
          <p:cNvPicPr/>
          <p:nvPr/>
        </p:nvPicPr>
        <p:blipFill>
          <a:blip r:embed="rId3" cstate="print"/>
          <a:srcRect/>
          <a:stretch>
            <a:fillRect/>
          </a:stretch>
        </p:blipFill>
        <p:spPr bwMode="auto">
          <a:xfrm>
            <a:off x="6462350" y="1772816"/>
            <a:ext cx="5337810" cy="4464496"/>
          </a:xfrm>
          <a:prstGeom prst="rect">
            <a:avLst/>
          </a:prstGeom>
          <a:noFill/>
          <a:ln w="9525">
            <a:noFill/>
            <a:miter lim="800000"/>
            <a:headEnd/>
            <a:tailEnd/>
          </a:ln>
        </p:spPr>
      </p:pic>
      <p:pic>
        <p:nvPicPr>
          <p:cNvPr id="7" name="Θέση περιεχομένου 3">
            <a:extLst>
              <a:ext uri="{FF2B5EF4-FFF2-40B4-BE49-F238E27FC236}">
                <a16:creationId xmlns:a16="http://schemas.microsoft.com/office/drawing/2014/main" id="{0219986E-4A89-44D6-A359-7DAEE34437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2258291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p:nvPr/>
        </p:nvPicPr>
        <p:blipFill rotWithShape="1">
          <a:blip r:embed="rId2" cstate="print"/>
          <a:srcRect/>
          <a:stretch/>
        </p:blipFill>
        <p:spPr bwMode="auto">
          <a:xfrm>
            <a:off x="643467" y="702362"/>
            <a:ext cx="10905066" cy="4634652"/>
          </a:xfrm>
          <a:prstGeom prst="rect">
            <a:avLst/>
          </a:prstGeom>
          <a:noFill/>
        </p:spPr>
      </p:pic>
      <p:sp>
        <p:nvSpPr>
          <p:cNvPr id="3" name="Θέση υποσέλιδου 2"/>
          <p:cNvSpPr>
            <a:spLocks noGrp="1"/>
          </p:cNvSpPr>
          <p:nvPr>
            <p:ph type="ftr" sz="quarter" idx="11"/>
          </p:nvPr>
        </p:nvSpPr>
        <p:spPr/>
        <p:txBody>
          <a:bodyPr>
            <a:normAutofit/>
          </a:bodyPr>
          <a:lstStyle/>
          <a:p>
            <a:r>
              <a:rPr lang="el-GR"/>
              <a:t>Επιμέλεια Ύλης: Βίκυ Βάρδα</a:t>
            </a:r>
          </a:p>
        </p:txBody>
      </p:sp>
      <p:sp>
        <p:nvSpPr>
          <p:cNvPr id="4" name="Θέση αριθμού διαφάνειας 3"/>
          <p:cNvSpPr>
            <a:spLocks noGrp="1"/>
          </p:cNvSpPr>
          <p:nvPr>
            <p:ph type="sldNum" sz="quarter" idx="12"/>
          </p:nvPr>
        </p:nvSpPr>
        <p:spPr/>
        <p:txBody>
          <a:bodyPr>
            <a:normAutofit/>
          </a:bodyPr>
          <a:lstStyle/>
          <a:p>
            <a:fld id="{B13333A4-2EF1-4B79-B68C-AB20E66B4822}" type="slidenum">
              <a:rPr lang="el-GR" smtClean="0"/>
              <a:t>37</a:t>
            </a:fld>
            <a:endParaRPr lang="el-GR"/>
          </a:p>
        </p:txBody>
      </p:sp>
      <p:sp>
        <p:nvSpPr>
          <p:cNvPr id="2" name="Τίτλος 1"/>
          <p:cNvSpPr>
            <a:spLocks noGrp="1"/>
          </p:cNvSpPr>
          <p:nvPr>
            <p:ph type="title"/>
          </p:nvPr>
        </p:nvSpPr>
        <p:spPr>
          <a:xfrm>
            <a:off x="838200" y="5534025"/>
            <a:ext cx="10515600" cy="822326"/>
          </a:xfrm>
        </p:spPr>
        <p:txBody>
          <a:bodyPr>
            <a:normAutofit/>
          </a:bodyPr>
          <a:lstStyle/>
          <a:p>
            <a:pPr algn="ctr"/>
            <a:r>
              <a:rPr lang="el-GR" dirty="0">
                <a:latin typeface="Arial Narrow" panose="020B0606020202030204" pitchFamily="34" charset="0"/>
                <a:cs typeface="Arial" panose="020B0604020202020204" pitchFamily="34" charset="0"/>
              </a:rPr>
              <a:t>ΕΠΙΛΥΣΗ ΔΙΚΤΥΟΥ 3</a:t>
            </a:r>
          </a:p>
        </p:txBody>
      </p:sp>
      <p:pic>
        <p:nvPicPr>
          <p:cNvPr id="6" name="Θέση περιεχομένου 3">
            <a:extLst>
              <a:ext uri="{FF2B5EF4-FFF2-40B4-BE49-F238E27FC236}">
                <a16:creationId xmlns:a16="http://schemas.microsoft.com/office/drawing/2014/main" id="{06070843-C8D2-4709-93D8-A3D87D47F6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548653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p:nvPr/>
        </p:nvPicPr>
        <p:blipFill rotWithShape="1">
          <a:blip r:embed="rId2" cstate="print"/>
          <a:srcRect/>
          <a:stretch/>
        </p:blipFill>
        <p:spPr bwMode="auto">
          <a:xfrm>
            <a:off x="2455452" y="0"/>
            <a:ext cx="9401188" cy="5949280"/>
          </a:xfrm>
          <a:prstGeom prst="rect">
            <a:avLst/>
          </a:prstGeom>
          <a:noFill/>
        </p:spPr>
      </p:pic>
      <p:sp>
        <p:nvSpPr>
          <p:cNvPr id="3" name="Θέση υποσέλιδου 2"/>
          <p:cNvSpPr>
            <a:spLocks noGrp="1"/>
          </p:cNvSpPr>
          <p:nvPr>
            <p:ph type="ftr" sz="quarter" idx="11"/>
          </p:nvPr>
        </p:nvSpPr>
        <p:spPr>
          <a:xfrm>
            <a:off x="838200" y="6356350"/>
            <a:ext cx="5960951" cy="365125"/>
          </a:xfrm>
          <a:noFill/>
        </p:spPr>
        <p:txBody>
          <a:bodyPr>
            <a:normAutofit/>
          </a:bodyPr>
          <a:lstStyle/>
          <a:p>
            <a:r>
              <a:rPr lang="el-GR"/>
              <a:t>Επιμέλεια Ύλης: Βίκυ Βάρδα</a:t>
            </a:r>
          </a:p>
        </p:txBody>
      </p:sp>
      <p:sp>
        <p:nvSpPr>
          <p:cNvPr id="4" name="Θέση αριθμού διαφάνειας 3"/>
          <p:cNvSpPr>
            <a:spLocks noGrp="1"/>
          </p:cNvSpPr>
          <p:nvPr>
            <p:ph type="sldNum" sz="quarter" idx="12"/>
          </p:nvPr>
        </p:nvSpPr>
        <p:spPr>
          <a:xfrm>
            <a:off x="10926476" y="6356350"/>
            <a:ext cx="625443" cy="365125"/>
          </a:xfrm>
          <a:noFill/>
        </p:spPr>
        <p:txBody>
          <a:bodyPr>
            <a:normAutofit/>
          </a:bodyPr>
          <a:lstStyle/>
          <a:p>
            <a:pPr algn="l"/>
            <a:fld id="{B13333A4-2EF1-4B79-B68C-AB20E66B4822}" type="slidenum">
              <a:rPr lang="el-GR" smtClean="0"/>
              <a:pPr algn="l"/>
              <a:t>38</a:t>
            </a:fld>
            <a:endParaRPr lang="el-GR"/>
          </a:p>
        </p:txBody>
      </p:sp>
      <p:sp>
        <p:nvSpPr>
          <p:cNvPr id="2" name="Τίτλος 1"/>
          <p:cNvSpPr>
            <a:spLocks noGrp="1"/>
          </p:cNvSpPr>
          <p:nvPr>
            <p:ph type="title"/>
          </p:nvPr>
        </p:nvSpPr>
        <p:spPr>
          <a:xfrm>
            <a:off x="47328" y="136525"/>
            <a:ext cx="2840182" cy="1492275"/>
          </a:xfrm>
        </p:spPr>
        <p:txBody>
          <a:bodyPr>
            <a:normAutofit/>
          </a:bodyPr>
          <a:lstStyle/>
          <a:p>
            <a:r>
              <a:rPr lang="el-GR" sz="3200" dirty="0">
                <a:solidFill>
                  <a:schemeClr val="accent2"/>
                </a:solidFill>
                <a:latin typeface="Arial Narrow" panose="020B0606020202030204" pitchFamily="34" charset="0"/>
                <a:cs typeface="Arial" panose="020B0604020202020204" pitchFamily="34" charset="0"/>
              </a:rPr>
              <a:t>ΠΙΝΑΚΑΣ ΧΡΟΝΙΚΩΝ ΣΤΟΙΧΕΙΩΝ</a:t>
            </a:r>
          </a:p>
        </p:txBody>
      </p:sp>
      <p:pic>
        <p:nvPicPr>
          <p:cNvPr id="6" name="Θέση περιεχομένου 3">
            <a:extLst>
              <a:ext uri="{FF2B5EF4-FFF2-40B4-BE49-F238E27FC236}">
                <a16:creationId xmlns:a16="http://schemas.microsoft.com/office/drawing/2014/main" id="{640F3EC7-0286-4778-9948-1B4C95EA9A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2879386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normAutofit/>
          </a:bodyPr>
          <a:lstStyle/>
          <a:p>
            <a:r>
              <a:rPr lang="el-GR" sz="4000" b="1" dirty="0">
                <a:latin typeface="Arial Narrow" panose="020B0606020202030204" pitchFamily="34" charset="0"/>
                <a:cs typeface="Arial" panose="020B0604020202020204" pitchFamily="34" charset="0"/>
              </a:rPr>
              <a:t>ΤΡΟΠΟΣ ΕΥΡΕΣΗΣ ΑΡΧΙΚΩΝ ΚΑΙ ΤΕΛΙΚΩΝ ΔΡΑΣΤΗΡΙΟΤΗΤΩΝ</a:t>
            </a:r>
            <a:endParaRPr lang="el-GR" sz="4000" dirty="0">
              <a:latin typeface="Arial Narrow" panose="020B0606020202030204" pitchFamily="34" charset="0"/>
              <a:cs typeface="Arial" panose="020B0604020202020204" pitchFamily="34" charset="0"/>
            </a:endParaRPr>
          </a:p>
        </p:txBody>
      </p:sp>
      <p:sp>
        <p:nvSpPr>
          <p:cNvPr id="3" name="Θέση υποσέλιδου 2"/>
          <p:cNvSpPr>
            <a:spLocks noGrp="1"/>
          </p:cNvSpPr>
          <p:nvPr>
            <p:ph type="ftr" sz="quarter" idx="11"/>
          </p:nvPr>
        </p:nvSpPr>
        <p:spPr>
          <a:xfrm>
            <a:off x="0" y="6550025"/>
            <a:ext cx="8442325" cy="228600"/>
          </a:xfrm>
        </p:spPr>
        <p:txBody>
          <a:bodyPr/>
          <a:lstStyle/>
          <a:p>
            <a:r>
              <a:rPr lang="el-GR"/>
              <a:t>Επιμέλεια Ύλης: Βίκυ Βάρδα</a:t>
            </a:r>
          </a:p>
        </p:txBody>
      </p:sp>
      <p:sp>
        <p:nvSpPr>
          <p:cNvPr id="4" name="Θέση αριθμού διαφάνειας 3"/>
          <p:cNvSpPr>
            <a:spLocks noGrp="1"/>
          </p:cNvSpPr>
          <p:nvPr>
            <p:ph type="sldNum" sz="quarter" idx="12"/>
          </p:nvPr>
        </p:nvSpPr>
        <p:spPr>
          <a:xfrm>
            <a:off x="11745913" y="6550025"/>
            <a:ext cx="446087" cy="228600"/>
          </a:xfrm>
        </p:spPr>
        <p:txBody>
          <a:bodyPr/>
          <a:lstStyle/>
          <a:p>
            <a:fld id="{B13333A4-2EF1-4B79-B68C-AB20E66B4822}" type="slidenum">
              <a:rPr lang="el-GR" smtClean="0"/>
              <a:t>39</a:t>
            </a:fld>
            <a:endParaRPr lang="el-GR"/>
          </a:p>
        </p:txBody>
      </p:sp>
      <p:pic>
        <p:nvPicPr>
          <p:cNvPr id="6" name="Θέση περιεχομένου 3">
            <a:extLst>
              <a:ext uri="{FF2B5EF4-FFF2-40B4-BE49-F238E27FC236}">
                <a16:creationId xmlns:a16="http://schemas.microsoft.com/office/drawing/2014/main" id="{FED13A68-CF56-4867-9D9E-AEA4C2D27F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426965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br>
              <a:rPr lang="el-GR" b="1" dirty="0">
                <a:latin typeface="Arial Narrow" panose="020B0606020202030204" pitchFamily="34" charset="0"/>
                <a:cs typeface="Arial" panose="020B0604020202020204" pitchFamily="34" charset="0"/>
              </a:rPr>
            </a:br>
            <a:br>
              <a:rPr lang="el-GR" b="1" u="sng" dirty="0">
                <a:latin typeface="Arial Narrow" panose="020B0606020202030204" pitchFamily="34" charset="0"/>
                <a:cs typeface="Arial" panose="020B0604020202020204" pitchFamily="34" charset="0"/>
              </a:rPr>
            </a:br>
            <a:r>
              <a:rPr lang="el-GR" b="1" dirty="0">
                <a:solidFill>
                  <a:srgbClr val="00B0F0"/>
                </a:solidFill>
                <a:latin typeface="Arial Narrow" panose="020B0606020202030204" pitchFamily="34" charset="0"/>
                <a:cs typeface="Arial" panose="020B0604020202020204" pitchFamily="34" charset="0"/>
              </a:rPr>
              <a:t>Σε έναν πίνακα ‘’προηγείται των’’ </a:t>
            </a:r>
            <a:endParaRPr lang="el-GR" dirty="0">
              <a:solidFill>
                <a:srgbClr val="00B0F0"/>
              </a:solidFill>
              <a:latin typeface="Arial Narrow" panose="020B0606020202030204" pitchFamily="34" charset="0"/>
              <a:cs typeface="Arial" panose="020B0604020202020204" pitchFamily="34" charset="0"/>
            </a:endParaRPr>
          </a:p>
        </p:txBody>
      </p:sp>
      <p:sp>
        <p:nvSpPr>
          <p:cNvPr id="5" name="Θέση περιεχομένου 4"/>
          <p:cNvSpPr>
            <a:spLocks noGrp="1"/>
          </p:cNvSpPr>
          <p:nvPr>
            <p:ph idx="1"/>
          </p:nvPr>
        </p:nvSpPr>
        <p:spPr/>
        <p:txBody>
          <a:bodyPr/>
          <a:lstStyle/>
          <a:p>
            <a:pPr marL="0" indent="0">
              <a:buNone/>
            </a:pPr>
            <a:r>
              <a:rPr lang="el-GR" b="1" dirty="0">
                <a:latin typeface="Arial Narrow" panose="020B0606020202030204" pitchFamily="34" charset="0"/>
                <a:cs typeface="Arial" panose="020B0604020202020204" pitchFamily="34" charset="0"/>
              </a:rPr>
              <a:t>Αρχικές δραστηριότητες</a:t>
            </a:r>
            <a:r>
              <a:rPr lang="el-GR" dirty="0">
                <a:latin typeface="Arial Narrow" panose="020B0606020202030204" pitchFamily="34" charset="0"/>
                <a:cs typeface="Arial" panose="020B0604020202020204" pitchFamily="34" charset="0"/>
              </a:rPr>
              <a:t>  Οι δραστηριότητες που δεν αναφέρονται καθόλου στην στήλη των ‘’προηγείται των’’, αφού δεν υπάρχουν δραστηριότητες που να προηγούνται των αρχικών. </a:t>
            </a:r>
          </a:p>
          <a:p>
            <a:r>
              <a:rPr lang="el-GR" dirty="0">
                <a:latin typeface="Arial Narrow" panose="020B0606020202030204" pitchFamily="34" charset="0"/>
                <a:cs typeface="Arial" panose="020B0604020202020204" pitchFamily="34" charset="0"/>
              </a:rPr>
              <a:t> </a:t>
            </a:r>
            <a:r>
              <a:rPr lang="el-GR" b="1" dirty="0">
                <a:latin typeface="Arial Narrow" panose="020B0606020202030204" pitchFamily="34" charset="0"/>
                <a:cs typeface="Arial" panose="020B0604020202020204" pitchFamily="34" charset="0"/>
              </a:rPr>
              <a:t>Τελικές δραστηριότητες</a:t>
            </a:r>
            <a:r>
              <a:rPr lang="el-GR" dirty="0">
                <a:latin typeface="Arial Narrow" panose="020B0606020202030204" pitchFamily="34" charset="0"/>
                <a:cs typeface="Arial" panose="020B0604020202020204" pitchFamily="34" charset="0"/>
              </a:rPr>
              <a:t>  Οι δραστηριότητες που δεν αναφέρονται καθόλου στην στήλη των δραστηριοτήτων (πρώτη στήλη) </a:t>
            </a:r>
            <a:r>
              <a:rPr lang="el-GR" i="1" dirty="0">
                <a:latin typeface="Arial Narrow" panose="020B0606020202030204" pitchFamily="34" charset="0"/>
                <a:cs typeface="Arial" panose="020B0604020202020204" pitchFamily="34" charset="0"/>
              </a:rPr>
              <a:t>ή διαφορετικά,</a:t>
            </a:r>
            <a:r>
              <a:rPr lang="el-GR" dirty="0">
                <a:latin typeface="Arial Narrow" panose="020B0606020202030204" pitchFamily="34" charset="0"/>
                <a:cs typeface="Arial" panose="020B0604020202020204" pitchFamily="34" charset="0"/>
              </a:rPr>
              <a:t> οι δραστηριότητες που αναφέρονται στην πρώτη στήλη και έχουν </a:t>
            </a:r>
            <a:r>
              <a:rPr lang="el-GR" b="1" dirty="0">
                <a:latin typeface="Arial Narrow" panose="020B0606020202030204" pitchFamily="34" charset="0"/>
                <a:cs typeface="Arial" panose="020B0604020202020204" pitchFamily="34" charset="0"/>
              </a:rPr>
              <a:t>– </a:t>
            </a:r>
            <a:r>
              <a:rPr lang="el-GR" dirty="0">
                <a:latin typeface="Arial Narrow" panose="020B0606020202030204" pitchFamily="34" charset="0"/>
                <a:cs typeface="Arial" panose="020B0604020202020204" pitchFamily="34" charset="0"/>
              </a:rPr>
              <a:t>στην δεύτερη στήλη</a:t>
            </a:r>
            <a:r>
              <a:rPr lang="el-GR" b="1" dirty="0">
                <a:latin typeface="Arial Narrow" panose="020B0606020202030204" pitchFamily="34" charset="0"/>
                <a:cs typeface="Arial" panose="020B0604020202020204" pitchFamily="34" charset="0"/>
              </a:rPr>
              <a:t> </a:t>
            </a:r>
            <a:r>
              <a:rPr lang="el-GR" dirty="0">
                <a:latin typeface="Arial Narrow" panose="020B0606020202030204" pitchFamily="34" charset="0"/>
                <a:cs typeface="Arial" panose="020B0604020202020204" pitchFamily="34" charset="0"/>
              </a:rPr>
              <a:t>των ‘’προηγείται των’’. </a:t>
            </a:r>
          </a:p>
          <a:p>
            <a:endParaRPr lang="el-GR" dirty="0">
              <a:latin typeface="Arial Narrow" panose="020B0606020202030204" pitchFamily="34" charset="0"/>
              <a:cs typeface="Arial" panose="020B0604020202020204" pitchFamily="34" charset="0"/>
            </a:endParaRPr>
          </a:p>
        </p:txBody>
      </p:sp>
      <p:sp>
        <p:nvSpPr>
          <p:cNvPr id="3" name="Θέση υποσέλιδου 2"/>
          <p:cNvSpPr>
            <a:spLocks noGrp="1"/>
          </p:cNvSpPr>
          <p:nvPr>
            <p:ph type="ftr" sz="quarter" idx="11"/>
          </p:nvPr>
        </p:nvSpPr>
        <p:spPr/>
        <p:txBody>
          <a:bodyPr/>
          <a:lstStyle/>
          <a:p>
            <a:r>
              <a:rPr lang="el-GR"/>
              <a:t>Επιμέλεια Ύλης: Βίκυ Βάρδα</a:t>
            </a:r>
          </a:p>
        </p:txBody>
      </p:sp>
      <p:sp>
        <p:nvSpPr>
          <p:cNvPr id="4" name="Θέση αριθμού διαφάνειας 3"/>
          <p:cNvSpPr>
            <a:spLocks noGrp="1"/>
          </p:cNvSpPr>
          <p:nvPr>
            <p:ph type="sldNum" sz="quarter" idx="12"/>
          </p:nvPr>
        </p:nvSpPr>
        <p:spPr/>
        <p:txBody>
          <a:bodyPr/>
          <a:lstStyle/>
          <a:p>
            <a:fld id="{B13333A4-2EF1-4B79-B68C-AB20E66B4822}" type="slidenum">
              <a:rPr lang="el-GR" smtClean="0"/>
              <a:t>40</a:t>
            </a:fld>
            <a:endParaRPr lang="el-GR"/>
          </a:p>
        </p:txBody>
      </p:sp>
      <p:pic>
        <p:nvPicPr>
          <p:cNvPr id="6" name="Θέση περιεχομένου 3">
            <a:extLst>
              <a:ext uri="{FF2B5EF4-FFF2-40B4-BE49-F238E27FC236}">
                <a16:creationId xmlns:a16="http://schemas.microsoft.com/office/drawing/2014/main" id="{19BB3EDE-041D-4990-80B7-384496D3AA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3147942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u="sng" dirty="0">
                <a:solidFill>
                  <a:srgbClr val="5B9BD5"/>
                </a:solidFill>
                <a:latin typeface="Arial Narrow" panose="020B0606020202030204" pitchFamily="34" charset="0"/>
                <a:ea typeface="Calibri" panose="020F0502020204030204" pitchFamily="34" charset="0"/>
                <a:cs typeface="Arial" panose="020B0604020202020204" pitchFamily="34" charset="0"/>
              </a:rPr>
              <a:t>Σε έναν πίνακα ‘’έπεται των’’  </a:t>
            </a:r>
            <a:br>
              <a:rPr lang="el-GR" dirty="0">
                <a:latin typeface="Arial Narrow" panose="020B0606020202030204" pitchFamily="34" charset="0"/>
                <a:ea typeface="Calibri" panose="020F0502020204030204" pitchFamily="34" charset="0"/>
                <a:cs typeface="Arial" panose="020B0604020202020204" pitchFamily="34" charset="0"/>
              </a:rPr>
            </a:br>
            <a:endParaRPr lang="el-GR" dirty="0">
              <a:latin typeface="Arial Narrow" panose="020B0606020202030204" pitchFamily="34" charset="0"/>
              <a:cs typeface="Arial" panose="020B0604020202020204" pitchFamily="34" charset="0"/>
            </a:endParaRPr>
          </a:p>
        </p:txBody>
      </p:sp>
      <p:sp>
        <p:nvSpPr>
          <p:cNvPr id="3" name="Θέση περιεχομένου 2"/>
          <p:cNvSpPr>
            <a:spLocks noGrp="1"/>
          </p:cNvSpPr>
          <p:nvPr>
            <p:ph idx="1"/>
          </p:nvPr>
        </p:nvSpPr>
        <p:spPr/>
        <p:txBody>
          <a:bodyPr>
            <a:normAutofit fontScale="92500" lnSpcReduction="20000"/>
          </a:bodyPr>
          <a:lstStyle/>
          <a:p>
            <a:pPr algn="just">
              <a:lnSpc>
                <a:spcPct val="150000"/>
              </a:lnSpc>
              <a:spcAft>
                <a:spcPts val="1715"/>
              </a:spcAft>
            </a:pPr>
            <a:r>
              <a:rPr lang="el-GR" b="1" dirty="0">
                <a:latin typeface="Arial Narrow" panose="020B0606020202030204" pitchFamily="34" charset="0"/>
                <a:ea typeface="Calibri" panose="020F0502020204030204" pitchFamily="34" charset="0"/>
                <a:cs typeface="Arial" panose="020B0604020202020204" pitchFamily="34" charset="0"/>
              </a:rPr>
              <a:t>Αρχικές δραστηριότητες</a:t>
            </a:r>
            <a:r>
              <a:rPr lang="el-GR" dirty="0">
                <a:latin typeface="Arial Narrow" panose="020B0606020202030204" pitchFamily="34" charset="0"/>
                <a:ea typeface="Calibri" panose="020F0502020204030204" pitchFamily="34" charset="0"/>
                <a:cs typeface="Arial" panose="020B0604020202020204" pitchFamily="34" charset="0"/>
              </a:rPr>
              <a:t> </a:t>
            </a:r>
            <a:r>
              <a:rPr lang="el-GR" dirty="0">
                <a:latin typeface="Arial Narrow" panose="020B0606020202030204" pitchFamily="34" charset="0"/>
                <a:ea typeface="Wingdings" panose="05000000000000000000" pitchFamily="2" charset="2"/>
                <a:cs typeface="Arial" panose="020B0604020202020204" pitchFamily="34" charset="0"/>
              </a:rPr>
              <a:t></a:t>
            </a:r>
            <a:r>
              <a:rPr lang="el-GR" dirty="0">
                <a:latin typeface="Arial Narrow" panose="020B0606020202030204" pitchFamily="34" charset="0"/>
                <a:ea typeface="Calibri" panose="020F0502020204030204" pitchFamily="34" charset="0"/>
                <a:cs typeface="Arial" panose="020B0604020202020204" pitchFamily="34" charset="0"/>
              </a:rPr>
              <a:t> Οι δραστηριότητες που έχουν </a:t>
            </a:r>
            <a:r>
              <a:rPr lang="el-GR" b="1" dirty="0">
                <a:latin typeface="Arial Narrow" panose="020B0606020202030204" pitchFamily="34" charset="0"/>
                <a:ea typeface="Calibri" panose="020F0502020204030204" pitchFamily="34" charset="0"/>
                <a:cs typeface="Arial" panose="020B0604020202020204" pitchFamily="34" charset="0"/>
              </a:rPr>
              <a:t>– </a:t>
            </a:r>
            <a:r>
              <a:rPr lang="el-GR" dirty="0">
                <a:latin typeface="Arial Narrow" panose="020B0606020202030204" pitchFamily="34" charset="0"/>
                <a:ea typeface="Calibri" panose="020F0502020204030204" pitchFamily="34" charset="0"/>
                <a:cs typeface="Arial" panose="020B0604020202020204" pitchFamily="34" charset="0"/>
              </a:rPr>
              <a:t>στην στήλη των ‘’έπεται των’’, αφού οι αρχικές δραστηριότητες δεν έχουν από ‘’πίσω’’ τους καμία δραστηριότητα </a:t>
            </a:r>
            <a:r>
              <a:rPr lang="el-GR" i="1" dirty="0">
                <a:latin typeface="Arial Narrow" panose="020B0606020202030204" pitchFamily="34" charset="0"/>
                <a:ea typeface="Calibri" panose="020F0502020204030204" pitchFamily="34" charset="0"/>
                <a:cs typeface="Arial" panose="020B0604020202020204" pitchFamily="34" charset="0"/>
              </a:rPr>
              <a:t>ή διαφορετικά, </a:t>
            </a:r>
            <a:r>
              <a:rPr lang="el-GR" dirty="0">
                <a:latin typeface="Arial Narrow" panose="020B0606020202030204" pitchFamily="34" charset="0"/>
                <a:ea typeface="Calibri" panose="020F0502020204030204" pitchFamily="34" charset="0"/>
                <a:cs typeface="Arial" panose="020B0604020202020204" pitchFamily="34" charset="0"/>
              </a:rPr>
              <a:t>οι δραστηριότητες που δεν αναφέρονται καθόλου στην στήλη των δραστηριοτήτων (πρώτη στήλη) .</a:t>
            </a:r>
          </a:p>
          <a:p>
            <a:pPr algn="just">
              <a:lnSpc>
                <a:spcPct val="150000"/>
              </a:lnSpc>
              <a:spcAft>
                <a:spcPts val="800"/>
              </a:spcAft>
            </a:pPr>
            <a:r>
              <a:rPr lang="el-GR" b="1" dirty="0">
                <a:latin typeface="Arial Narrow" panose="020B0606020202030204" pitchFamily="34" charset="0"/>
                <a:ea typeface="Calibri" panose="020F0502020204030204" pitchFamily="34" charset="0"/>
                <a:cs typeface="Arial" panose="020B0604020202020204" pitchFamily="34" charset="0"/>
              </a:rPr>
              <a:t>Τελικές δραστηριότητες</a:t>
            </a:r>
            <a:r>
              <a:rPr lang="el-GR" dirty="0">
                <a:latin typeface="Arial Narrow" panose="020B0606020202030204" pitchFamily="34" charset="0"/>
                <a:ea typeface="Calibri" panose="020F0502020204030204" pitchFamily="34" charset="0"/>
                <a:cs typeface="Arial" panose="020B0604020202020204" pitchFamily="34" charset="0"/>
              </a:rPr>
              <a:t> </a:t>
            </a:r>
            <a:r>
              <a:rPr lang="el-GR" dirty="0">
                <a:latin typeface="Arial Narrow" panose="020B0606020202030204" pitchFamily="34" charset="0"/>
                <a:ea typeface="Wingdings" panose="05000000000000000000" pitchFamily="2" charset="2"/>
                <a:cs typeface="Arial" panose="020B0604020202020204" pitchFamily="34" charset="0"/>
              </a:rPr>
              <a:t></a:t>
            </a:r>
            <a:r>
              <a:rPr lang="el-GR" dirty="0">
                <a:latin typeface="Arial Narrow" panose="020B0606020202030204" pitchFamily="34" charset="0"/>
                <a:ea typeface="Calibri" panose="020F0502020204030204" pitchFamily="34" charset="0"/>
                <a:cs typeface="Arial" panose="020B0604020202020204" pitchFamily="34" charset="0"/>
              </a:rPr>
              <a:t> Οι δραστηριότητες που δεν αναφέρονται καθόλου στην στήλη των ‘’έπεται των’’, αφού δεν υπάρχουν δραστηριότητες που να έπονται/ακολουθούν τις τελικές δραστηριότητες  </a:t>
            </a:r>
          </a:p>
          <a:p>
            <a:endParaRPr lang="el-GR" dirty="0">
              <a:latin typeface="Arial Narrow" panose="020B0606020202030204" pitchFamily="34" charset="0"/>
              <a:cs typeface="Arial" panose="020B0604020202020204" pitchFamily="34" charset="0"/>
            </a:endParaRPr>
          </a:p>
        </p:txBody>
      </p:sp>
      <p:sp>
        <p:nvSpPr>
          <p:cNvPr id="4" name="Θέση υποσέλιδου 3"/>
          <p:cNvSpPr>
            <a:spLocks noGrp="1"/>
          </p:cNvSpPr>
          <p:nvPr>
            <p:ph type="ftr" sz="quarter" idx="11"/>
          </p:nvPr>
        </p:nvSpPr>
        <p:spPr/>
        <p:txBody>
          <a:bodyPr/>
          <a:lstStyle/>
          <a:p>
            <a:r>
              <a:rPr lang="el-GR"/>
              <a:t>Επιμέλεια Ύλης: Βίκυ Βάρδα</a:t>
            </a:r>
          </a:p>
        </p:txBody>
      </p:sp>
      <p:sp>
        <p:nvSpPr>
          <p:cNvPr id="5" name="Θέση αριθμού διαφάνειας 4"/>
          <p:cNvSpPr>
            <a:spLocks noGrp="1"/>
          </p:cNvSpPr>
          <p:nvPr>
            <p:ph type="sldNum" sz="quarter" idx="12"/>
          </p:nvPr>
        </p:nvSpPr>
        <p:spPr/>
        <p:txBody>
          <a:bodyPr/>
          <a:lstStyle/>
          <a:p>
            <a:fld id="{B13333A4-2EF1-4B79-B68C-AB20E66B4822}" type="slidenum">
              <a:rPr lang="el-GR" smtClean="0"/>
              <a:t>41</a:t>
            </a:fld>
            <a:endParaRPr lang="el-GR"/>
          </a:p>
        </p:txBody>
      </p:sp>
      <p:pic>
        <p:nvPicPr>
          <p:cNvPr id="6" name="Θέση περιεχομένου 3">
            <a:extLst>
              <a:ext uri="{FF2B5EF4-FFF2-40B4-BE49-F238E27FC236}">
                <a16:creationId xmlns:a16="http://schemas.microsoft.com/office/drawing/2014/main" id="{E4F41840-F185-4E17-96AD-0762F9E217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3594777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p:nvPr/>
        </p:nvPicPr>
        <p:blipFill rotWithShape="1">
          <a:blip r:embed="rId2">
            <a:extLst>
              <a:ext uri="{28A0092B-C50C-407E-A947-70E740481C1C}">
                <a14:useLocalDpi xmlns:a14="http://schemas.microsoft.com/office/drawing/2010/main" val="0"/>
              </a:ext>
            </a:extLst>
          </a:blip>
          <a:srcRect/>
          <a:stretch/>
        </p:blipFill>
        <p:spPr bwMode="auto">
          <a:xfrm>
            <a:off x="641357" y="1639694"/>
            <a:ext cx="6263513" cy="3578611"/>
          </a:xfrm>
          <a:prstGeom prst="rect">
            <a:avLst/>
          </a:prstGeom>
          <a:noFill/>
        </p:spPr>
      </p:pic>
      <p:sp>
        <p:nvSpPr>
          <p:cNvPr id="4" name="Θέση υποσέλιδου 3"/>
          <p:cNvSpPr>
            <a:spLocks noGrp="1"/>
          </p:cNvSpPr>
          <p:nvPr>
            <p:ph type="ftr" sz="quarter" idx="11"/>
          </p:nvPr>
        </p:nvSpPr>
        <p:spPr>
          <a:xfrm>
            <a:off x="838200" y="6356350"/>
            <a:ext cx="5960951" cy="365125"/>
          </a:xfrm>
          <a:noFill/>
        </p:spPr>
        <p:txBody>
          <a:bodyPr>
            <a:normAutofit/>
          </a:bodyPr>
          <a:lstStyle/>
          <a:p>
            <a:r>
              <a:rPr lang="el-GR"/>
              <a:t>Επιμέλεια Ύλης: Βίκυ Βάρδα</a:t>
            </a:r>
          </a:p>
        </p:txBody>
      </p:sp>
      <p:sp>
        <p:nvSpPr>
          <p:cNvPr id="5" name="Θέση αριθμού διαφάνειας 4"/>
          <p:cNvSpPr>
            <a:spLocks noGrp="1"/>
          </p:cNvSpPr>
          <p:nvPr>
            <p:ph type="sldNum" sz="quarter" idx="12"/>
          </p:nvPr>
        </p:nvSpPr>
        <p:spPr>
          <a:xfrm>
            <a:off x="10926476" y="6356350"/>
            <a:ext cx="625443" cy="365125"/>
          </a:xfrm>
          <a:noFill/>
        </p:spPr>
        <p:txBody>
          <a:bodyPr>
            <a:normAutofit/>
          </a:bodyPr>
          <a:lstStyle/>
          <a:p>
            <a:pPr algn="l"/>
            <a:fld id="{B13333A4-2EF1-4B79-B68C-AB20E66B4822}" type="slidenum">
              <a:rPr lang="el-GR" smtClean="0"/>
              <a:pPr algn="l"/>
              <a:t>42</a:t>
            </a:fld>
            <a:endParaRPr lang="el-GR"/>
          </a:p>
        </p:txBody>
      </p:sp>
      <p:sp>
        <p:nvSpPr>
          <p:cNvPr id="2" name="Τίτλος 1"/>
          <p:cNvSpPr>
            <a:spLocks noGrp="1"/>
          </p:cNvSpPr>
          <p:nvPr>
            <p:ph type="title"/>
          </p:nvPr>
        </p:nvSpPr>
        <p:spPr>
          <a:xfrm>
            <a:off x="51742" y="68008"/>
            <a:ext cx="2881536" cy="1512168"/>
          </a:xfrm>
        </p:spPr>
        <p:txBody>
          <a:bodyPr>
            <a:noAutofit/>
          </a:bodyPr>
          <a:lstStyle/>
          <a:p>
            <a:pPr>
              <a:lnSpc>
                <a:spcPct val="70000"/>
              </a:lnSpc>
            </a:pPr>
            <a:r>
              <a:rPr lang="el-GR" sz="1800" b="1" u="sng" dirty="0">
                <a:solidFill>
                  <a:schemeClr val="accent2"/>
                </a:solidFill>
                <a:latin typeface="Arial Narrow" panose="020B0606020202030204" pitchFamily="34" charset="0"/>
                <a:ea typeface="Times New Roman" panose="02020603050405020304" pitchFamily="18" charset="0"/>
                <a:cs typeface="Arial" panose="020B0604020202020204" pitchFamily="34" charset="0"/>
              </a:rPr>
              <a:t>ΑΣΚΗΣΗ 1 </a:t>
            </a:r>
            <a:br>
              <a:rPr lang="el-GR" sz="1800" b="1" u="sng" dirty="0">
                <a:solidFill>
                  <a:schemeClr val="accent2"/>
                </a:solidFill>
                <a:latin typeface="Arial Narrow" panose="020B0606020202030204" pitchFamily="34" charset="0"/>
                <a:ea typeface="Times New Roman" panose="02020603050405020304" pitchFamily="18" charset="0"/>
                <a:cs typeface="Arial" panose="020B0604020202020204" pitchFamily="34" charset="0"/>
              </a:rPr>
            </a:br>
            <a:r>
              <a:rPr lang="el-GR" sz="1800" b="1" u="sng" dirty="0">
                <a:solidFill>
                  <a:schemeClr val="accent2"/>
                </a:solidFill>
                <a:latin typeface="Arial Narrow" panose="020B0606020202030204" pitchFamily="34" charset="0"/>
                <a:ea typeface="Times New Roman" panose="02020603050405020304" pitchFamily="18" charset="0"/>
                <a:cs typeface="Arial" panose="020B0604020202020204" pitchFamily="34" charset="0"/>
              </a:rPr>
              <a:t>1) Με βάση το δίκτυο που ακολουθεί, να συμπληρώσετε τους πίνακες Α και Β:</a:t>
            </a:r>
            <a:br>
              <a:rPr lang="el-GR" sz="1800" b="1" u="sng" dirty="0">
                <a:solidFill>
                  <a:schemeClr val="accent2"/>
                </a:solidFill>
                <a:latin typeface="Arial Narrow" panose="020B0606020202030204" pitchFamily="34" charset="0"/>
                <a:ea typeface="Times New Roman" panose="02020603050405020304" pitchFamily="18" charset="0"/>
                <a:cs typeface="Arial" panose="020B0604020202020204" pitchFamily="34" charset="0"/>
              </a:rPr>
            </a:br>
            <a:endParaRPr lang="el-GR" sz="1800" dirty="0">
              <a:solidFill>
                <a:schemeClr val="accent2"/>
              </a:solidFill>
              <a:latin typeface="Arial Narrow" panose="020B0606020202030204" pitchFamily="34" charset="0"/>
              <a:cs typeface="Arial" panose="020B0604020202020204" pitchFamily="34" charset="0"/>
            </a:endParaRPr>
          </a:p>
        </p:txBody>
      </p:sp>
      <p:pic>
        <p:nvPicPr>
          <p:cNvPr id="7" name="Εικόνα 6"/>
          <p:cNvPicPr>
            <a:picLocks noChangeAspect="1"/>
          </p:cNvPicPr>
          <p:nvPr/>
        </p:nvPicPr>
        <p:blipFill>
          <a:blip r:embed="rId3"/>
          <a:stretch>
            <a:fillRect/>
          </a:stretch>
        </p:blipFill>
        <p:spPr>
          <a:xfrm>
            <a:off x="7010590" y="-2834"/>
            <a:ext cx="5143500" cy="6724309"/>
          </a:xfrm>
          <a:prstGeom prst="rect">
            <a:avLst/>
          </a:prstGeom>
        </p:spPr>
      </p:pic>
      <p:pic>
        <p:nvPicPr>
          <p:cNvPr id="8" name="Θέση περιεχομένου 3">
            <a:extLst>
              <a:ext uri="{FF2B5EF4-FFF2-40B4-BE49-F238E27FC236}">
                <a16:creationId xmlns:a16="http://schemas.microsoft.com/office/drawing/2014/main" id="{B6B685F9-3752-49DB-88F1-F0060D8857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898775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a:blip r:embed="rId2"/>
          <a:stretch>
            <a:fillRect/>
          </a:stretch>
        </p:blipFill>
        <p:spPr>
          <a:xfrm>
            <a:off x="6253817" y="1153462"/>
            <a:ext cx="5294715" cy="4551075"/>
          </a:xfrm>
          <a:prstGeom prst="rect">
            <a:avLst/>
          </a:prstGeom>
        </p:spPr>
      </p:pic>
      <p:pic>
        <p:nvPicPr>
          <p:cNvPr id="7" name="Εικόνα 6"/>
          <p:cNvPicPr/>
          <p:nvPr/>
        </p:nvPicPr>
        <p:blipFill rotWithShape="1">
          <a:blip r:embed="rId3">
            <a:extLst>
              <a:ext uri="{28A0092B-C50C-407E-A947-70E740481C1C}">
                <a14:useLocalDpi xmlns:a14="http://schemas.microsoft.com/office/drawing/2010/main" val="0"/>
              </a:ext>
            </a:extLst>
          </a:blip>
          <a:srcRect/>
          <a:stretch/>
        </p:blipFill>
        <p:spPr bwMode="auto">
          <a:xfrm>
            <a:off x="643467" y="764704"/>
            <a:ext cx="5610349" cy="4392488"/>
          </a:xfrm>
          <a:prstGeom prst="rect">
            <a:avLst/>
          </a:prstGeom>
          <a:noFill/>
        </p:spPr>
      </p:pic>
      <p:sp>
        <p:nvSpPr>
          <p:cNvPr id="3" name="Θέση υποσέλιδου 2"/>
          <p:cNvSpPr>
            <a:spLocks noGrp="1"/>
          </p:cNvSpPr>
          <p:nvPr>
            <p:ph type="ftr" sz="quarter" idx="11"/>
          </p:nvPr>
        </p:nvSpPr>
        <p:spPr/>
        <p:txBody>
          <a:bodyPr>
            <a:normAutofit/>
          </a:bodyPr>
          <a:lstStyle/>
          <a:p>
            <a:r>
              <a:rPr lang="el-GR"/>
              <a:t>Επιμέλεια Ύλης: Βίκυ Βάρδα</a:t>
            </a:r>
          </a:p>
        </p:txBody>
      </p:sp>
      <p:sp>
        <p:nvSpPr>
          <p:cNvPr id="4" name="Θέση αριθμού διαφάνειας 3"/>
          <p:cNvSpPr>
            <a:spLocks noGrp="1"/>
          </p:cNvSpPr>
          <p:nvPr>
            <p:ph type="sldNum" sz="quarter" idx="12"/>
          </p:nvPr>
        </p:nvSpPr>
        <p:spPr/>
        <p:txBody>
          <a:bodyPr>
            <a:normAutofit/>
          </a:bodyPr>
          <a:lstStyle/>
          <a:p>
            <a:fld id="{B13333A4-2EF1-4B79-B68C-AB20E66B4822}" type="slidenum">
              <a:rPr lang="el-GR" smtClean="0"/>
              <a:t>43</a:t>
            </a:fld>
            <a:endParaRPr lang="el-GR"/>
          </a:p>
        </p:txBody>
      </p:sp>
      <p:pic>
        <p:nvPicPr>
          <p:cNvPr id="8" name="Θέση περιεχομένου 3">
            <a:extLst>
              <a:ext uri="{FF2B5EF4-FFF2-40B4-BE49-F238E27FC236}">
                <a16:creationId xmlns:a16="http://schemas.microsoft.com/office/drawing/2014/main" id="{92F68726-3816-46B1-BB83-48E4CC71DB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3415919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p:cNvPicPr/>
          <p:nvPr/>
        </p:nvPicPr>
        <p:blipFill rotWithShape="1">
          <a:blip r:embed="rId2">
            <a:extLst>
              <a:ext uri="{28A0092B-C50C-407E-A947-70E740481C1C}">
                <a14:useLocalDpi xmlns:a14="http://schemas.microsoft.com/office/drawing/2010/main" val="0"/>
              </a:ext>
            </a:extLst>
          </a:blip>
          <a:srcRect/>
          <a:stretch/>
        </p:blipFill>
        <p:spPr bwMode="auto">
          <a:xfrm>
            <a:off x="828675" y="2159398"/>
            <a:ext cx="10525125" cy="3683793"/>
          </a:xfrm>
          <a:prstGeom prst="rect">
            <a:avLst/>
          </a:prstGeom>
          <a:noFill/>
        </p:spPr>
      </p:pic>
      <p:sp>
        <p:nvSpPr>
          <p:cNvPr id="2" name="Θέση υποσέλιδου 1"/>
          <p:cNvSpPr>
            <a:spLocks noGrp="1"/>
          </p:cNvSpPr>
          <p:nvPr>
            <p:ph type="ftr" sz="quarter" idx="11"/>
          </p:nvPr>
        </p:nvSpPr>
        <p:spPr/>
        <p:txBody>
          <a:bodyPr>
            <a:normAutofit/>
          </a:bodyPr>
          <a:lstStyle/>
          <a:p>
            <a:r>
              <a:rPr lang="el-GR"/>
              <a:t>Επιμέλεια Ύλης: Βίκυ Βάρδα</a:t>
            </a:r>
          </a:p>
        </p:txBody>
      </p:sp>
      <p:sp>
        <p:nvSpPr>
          <p:cNvPr id="3" name="Θέση αριθμού διαφάνειας 2"/>
          <p:cNvSpPr>
            <a:spLocks noGrp="1"/>
          </p:cNvSpPr>
          <p:nvPr>
            <p:ph type="sldNum" sz="quarter" idx="12"/>
          </p:nvPr>
        </p:nvSpPr>
        <p:spPr/>
        <p:txBody>
          <a:bodyPr>
            <a:normAutofit/>
          </a:bodyPr>
          <a:lstStyle/>
          <a:p>
            <a:fld id="{B13333A4-2EF1-4B79-B68C-AB20E66B4822}" type="slidenum">
              <a:rPr lang="el-GR" smtClean="0"/>
              <a:t>44</a:t>
            </a:fld>
            <a:endParaRPr lang="el-GR"/>
          </a:p>
        </p:txBody>
      </p:sp>
      <p:sp>
        <p:nvSpPr>
          <p:cNvPr id="6" name="Τίτλος 5"/>
          <p:cNvSpPr>
            <a:spLocks noGrp="1"/>
          </p:cNvSpPr>
          <p:nvPr>
            <p:ph type="title"/>
          </p:nvPr>
        </p:nvSpPr>
        <p:spPr/>
        <p:txBody>
          <a:bodyPr>
            <a:normAutofit/>
          </a:bodyPr>
          <a:lstStyle/>
          <a:p>
            <a:pPr>
              <a:lnSpc>
                <a:spcPct val="80000"/>
              </a:lnSpc>
            </a:pPr>
            <a:r>
              <a:rPr lang="el-GR" sz="3100" b="1" u="sng">
                <a:latin typeface="Arial Narrow" panose="020B0606020202030204" pitchFamily="34" charset="0"/>
                <a:cs typeface="Arial" panose="020B0604020202020204" pitchFamily="34" charset="0"/>
              </a:rPr>
              <a:t>ΑΣΚΗΣΗ 2</a:t>
            </a:r>
            <a:br>
              <a:rPr lang="el-GR" sz="3100" b="1" u="sng">
                <a:latin typeface="Arial Narrow" panose="020B0606020202030204" pitchFamily="34" charset="0"/>
                <a:cs typeface="Arial" panose="020B0604020202020204" pitchFamily="34" charset="0"/>
              </a:rPr>
            </a:br>
            <a:r>
              <a:rPr lang="el-GR" sz="3100" b="1" u="sng">
                <a:latin typeface="Arial Narrow" panose="020B0606020202030204" pitchFamily="34" charset="0"/>
                <a:cs typeface="Arial" panose="020B0604020202020204" pitchFamily="34" charset="0"/>
              </a:rPr>
              <a:t>2) Με βάση το δίκτυο που ακολουθεί, να συμπληρώσετε τους πίνακες Α και Β:</a:t>
            </a:r>
            <a:endParaRPr lang="el-GR" sz="3100">
              <a:latin typeface="Arial Narrow" panose="020B0606020202030204" pitchFamily="34" charset="0"/>
              <a:cs typeface="Arial" panose="020B0604020202020204" pitchFamily="34" charset="0"/>
            </a:endParaRPr>
          </a:p>
        </p:txBody>
      </p:sp>
      <p:pic>
        <p:nvPicPr>
          <p:cNvPr id="8" name="Θέση περιεχομένου 3">
            <a:extLst>
              <a:ext uri="{FF2B5EF4-FFF2-40B4-BE49-F238E27FC236}">
                <a16:creationId xmlns:a16="http://schemas.microsoft.com/office/drawing/2014/main" id="{609C1714-4925-4E33-B149-D4C5F4F7ED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145776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a:fillRect/>
          </a:stretch>
        </p:blipFill>
        <p:spPr>
          <a:xfrm>
            <a:off x="399969" y="99595"/>
            <a:ext cx="5191976" cy="6084027"/>
          </a:xfrm>
          <a:prstGeom prst="rect">
            <a:avLst/>
          </a:prstGeom>
        </p:spPr>
      </p:pic>
      <p:sp>
        <p:nvSpPr>
          <p:cNvPr id="3" name="Θέση υποσέλιδου 2"/>
          <p:cNvSpPr>
            <a:spLocks noGrp="1"/>
          </p:cNvSpPr>
          <p:nvPr>
            <p:ph type="ftr" sz="quarter" idx="11"/>
          </p:nvPr>
        </p:nvSpPr>
        <p:spPr/>
        <p:txBody>
          <a:bodyPr>
            <a:normAutofit/>
          </a:bodyPr>
          <a:lstStyle/>
          <a:p>
            <a:r>
              <a:rPr lang="el-GR"/>
              <a:t>Επιμέλεια Ύλης: Βίκυ Βάρδα</a:t>
            </a:r>
          </a:p>
        </p:txBody>
      </p:sp>
      <p:sp>
        <p:nvSpPr>
          <p:cNvPr id="4" name="Θέση αριθμού διαφάνειας 3"/>
          <p:cNvSpPr>
            <a:spLocks noGrp="1"/>
          </p:cNvSpPr>
          <p:nvPr>
            <p:ph type="sldNum" sz="quarter" idx="12"/>
          </p:nvPr>
        </p:nvSpPr>
        <p:spPr/>
        <p:txBody>
          <a:bodyPr>
            <a:normAutofit/>
          </a:bodyPr>
          <a:lstStyle/>
          <a:p>
            <a:fld id="{B13333A4-2EF1-4B79-B68C-AB20E66B4822}" type="slidenum">
              <a:rPr lang="el-GR" smtClean="0"/>
              <a:t>45</a:t>
            </a:fld>
            <a:endParaRPr lang="el-GR"/>
          </a:p>
        </p:txBody>
      </p:sp>
      <p:pic>
        <p:nvPicPr>
          <p:cNvPr id="6" name="Εικόνα 5"/>
          <p:cNvPicPr>
            <a:picLocks noChangeAspect="1"/>
          </p:cNvPicPr>
          <p:nvPr/>
        </p:nvPicPr>
        <p:blipFill>
          <a:blip r:embed="rId3"/>
          <a:stretch>
            <a:fillRect/>
          </a:stretch>
        </p:blipFill>
        <p:spPr>
          <a:xfrm>
            <a:off x="5159896" y="562798"/>
            <a:ext cx="4752528" cy="5704656"/>
          </a:xfrm>
          <a:prstGeom prst="rect">
            <a:avLst/>
          </a:prstGeom>
        </p:spPr>
      </p:pic>
      <p:pic>
        <p:nvPicPr>
          <p:cNvPr id="7" name="Θέση περιεχομένου 3">
            <a:extLst>
              <a:ext uri="{FF2B5EF4-FFF2-40B4-BE49-F238E27FC236}">
                <a16:creationId xmlns:a16="http://schemas.microsoft.com/office/drawing/2014/main" id="{F05BAD57-A65D-473A-8846-8A4BA28E18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4151201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641180" y="476672"/>
            <a:ext cx="4974336" cy="403244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6601698" y="1772816"/>
            <a:ext cx="4974336" cy="25644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a:xfrm>
            <a:off x="1524000" y="4642583"/>
            <a:ext cx="9144000" cy="1099845"/>
          </a:xfrm>
        </p:spPr>
        <p:txBody>
          <a:bodyPr vert="horz" lIns="91440" tIns="45720" rIns="91440" bIns="45720" rtlCol="0" anchor="b">
            <a:normAutofit fontScale="90000"/>
          </a:bodyPr>
          <a:lstStyle/>
          <a:p>
            <a:pPr algn="ctr">
              <a:lnSpc>
                <a:spcPct val="70000"/>
              </a:lnSpc>
            </a:pPr>
            <a:r>
              <a:rPr lang="en-US" sz="4700" b="1" u="sng">
                <a:solidFill>
                  <a:schemeClr val="tx1"/>
                </a:solidFill>
                <a:latin typeface="Arial Narrow" panose="020B0606020202030204" pitchFamily="34" charset="0"/>
                <a:cs typeface="Arial" panose="020B0604020202020204" pitchFamily="34" charset="0"/>
              </a:rPr>
              <a:t>ΑΣΚΗΣΗ 3</a:t>
            </a:r>
            <a:br>
              <a:rPr lang="en-US" sz="4700" b="1" u="sng">
                <a:solidFill>
                  <a:schemeClr val="tx1"/>
                </a:solidFill>
                <a:latin typeface="Arial Narrow" panose="020B0606020202030204" pitchFamily="34" charset="0"/>
                <a:cs typeface="Arial" panose="020B0604020202020204" pitchFamily="34" charset="0"/>
              </a:rPr>
            </a:br>
            <a:endParaRPr lang="en-US" sz="4700">
              <a:solidFill>
                <a:schemeClr val="tx1"/>
              </a:solidFill>
              <a:latin typeface="Arial Narrow" panose="020B0606020202030204" pitchFamily="34" charset="0"/>
              <a:cs typeface="Arial" panose="020B0604020202020204" pitchFamily="34" charset="0"/>
            </a:endParaRPr>
          </a:p>
        </p:txBody>
      </p:sp>
      <p:pic>
        <p:nvPicPr>
          <p:cNvPr id="5" name="Θέση περιεχομένου 3">
            <a:extLst>
              <a:ext uri="{FF2B5EF4-FFF2-40B4-BE49-F238E27FC236}">
                <a16:creationId xmlns:a16="http://schemas.microsoft.com/office/drawing/2014/main" id="{BE79E231-3A07-413C-8A0E-24B288DC76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22387883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latin typeface="Arial Narrow" panose="020B0606020202030204" pitchFamily="34" charset="0"/>
                <a:cs typeface="Arial" panose="020B0604020202020204" pitchFamily="34" charset="0"/>
              </a:rPr>
              <a:t>ΑΠΑΝΤΗΣΗ</a:t>
            </a:r>
            <a:endParaRPr lang="en-US" dirty="0">
              <a:latin typeface="Arial Narrow" panose="020B0606020202030204" pitchFamily="34" charset="0"/>
              <a:cs typeface="Arial" panose="020B0604020202020204" pitchFamily="34" charset="0"/>
            </a:endParaRPr>
          </a:p>
        </p:txBody>
      </p:sp>
      <p:pic>
        <p:nvPicPr>
          <p:cNvPr id="1914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537" y="1916833"/>
            <a:ext cx="8499377" cy="1905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7832" y="3869864"/>
            <a:ext cx="8686568" cy="449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Θέση περιεχομένου 3">
            <a:extLst>
              <a:ext uri="{FF2B5EF4-FFF2-40B4-BE49-F238E27FC236}">
                <a16:creationId xmlns:a16="http://schemas.microsoft.com/office/drawing/2014/main" id="{FA9639C4-4590-414C-A9F8-0C83FDF6D9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3852419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u="sng" dirty="0">
                <a:latin typeface="Arial Narrow" panose="020B0606020202030204" pitchFamily="34" charset="0"/>
                <a:cs typeface="Arial" panose="020B0604020202020204" pitchFamily="34" charset="0"/>
              </a:rPr>
              <a:t>ΑΣΚΗΣΗ 4</a:t>
            </a:r>
            <a:br>
              <a:rPr lang="en-US" b="1" u="sng" dirty="0">
                <a:latin typeface="Arial Narrow" panose="020B0606020202030204" pitchFamily="34" charset="0"/>
                <a:cs typeface="Arial" panose="020B0604020202020204" pitchFamily="34" charset="0"/>
              </a:rPr>
            </a:br>
            <a:endParaRPr lang="en-US" dirty="0">
              <a:latin typeface="Arial Narrow" panose="020B0606020202030204" pitchFamily="34" charset="0"/>
              <a:cs typeface="Arial" panose="020B0604020202020204" pitchFamily="34" charset="0"/>
            </a:endParaRPr>
          </a:p>
        </p:txBody>
      </p:sp>
      <p:pic>
        <p:nvPicPr>
          <p:cNvPr id="1925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1544" y="1484784"/>
            <a:ext cx="8216854" cy="4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Θέση περιεχομένου 3">
            <a:extLst>
              <a:ext uri="{FF2B5EF4-FFF2-40B4-BE49-F238E27FC236}">
                <a16:creationId xmlns:a16="http://schemas.microsoft.com/office/drawing/2014/main" id="{10E5DCE2-5859-45AA-AA04-6856EE33C7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4082674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a:fillRect/>
          </a:stretch>
        </p:blipFill>
        <p:spPr>
          <a:xfrm>
            <a:off x="9048328" y="6225701"/>
            <a:ext cx="1605067" cy="632299"/>
          </a:xfrm>
          <a:prstGeom prst="rect">
            <a:avLst/>
          </a:prstGeom>
        </p:spPr>
      </p:pic>
      <p:pic>
        <p:nvPicPr>
          <p:cNvPr id="1935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7529" y="908720"/>
            <a:ext cx="8505333"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Θέση περιεχομένου 3">
            <a:extLst>
              <a:ext uri="{FF2B5EF4-FFF2-40B4-BE49-F238E27FC236}">
                <a16:creationId xmlns:a16="http://schemas.microsoft.com/office/drawing/2014/main" id="{40CEE3F5-5268-4798-AC61-086F4D5CA0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408291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152650" y="365127"/>
            <a:ext cx="7886700" cy="687610"/>
          </a:xfrm>
        </p:spPr>
        <p:txBody>
          <a:bodyPr>
            <a:normAutofit fontScale="90000"/>
          </a:bodyPr>
          <a:lstStyle/>
          <a:p>
            <a:pPr algn="ctr"/>
            <a:r>
              <a:rPr lang="el-GR" u="sng" dirty="0">
                <a:latin typeface="Arial Narrow" panose="020B0606020202030204" pitchFamily="34" charset="0"/>
                <a:cs typeface="Arial" panose="020B0604020202020204" pitchFamily="34" charset="0"/>
              </a:rPr>
              <a:t>ΑΠΑΝΤΗΣΗ</a:t>
            </a:r>
            <a:endParaRPr lang="en-US" u="sng" dirty="0">
              <a:latin typeface="Arial Narrow" panose="020B0606020202030204" pitchFamily="34" charset="0"/>
              <a:cs typeface="Arial" panose="020B0604020202020204" pitchFamily="34" charset="0"/>
            </a:endParaRPr>
          </a:p>
        </p:txBody>
      </p:sp>
      <p:pic>
        <p:nvPicPr>
          <p:cNvPr id="5" name="Εικόνα 4"/>
          <p:cNvPicPr>
            <a:picLocks noChangeAspect="1"/>
          </p:cNvPicPr>
          <p:nvPr/>
        </p:nvPicPr>
        <p:blipFill>
          <a:blip r:embed="rId2"/>
          <a:stretch>
            <a:fillRect/>
          </a:stretch>
        </p:blipFill>
        <p:spPr>
          <a:xfrm>
            <a:off x="9048328" y="6225701"/>
            <a:ext cx="1605067" cy="632299"/>
          </a:xfrm>
          <a:prstGeom prst="rect">
            <a:avLst/>
          </a:prstGeom>
        </p:spPr>
      </p:pic>
      <p:pic>
        <p:nvPicPr>
          <p:cNvPr id="1945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5613" y="1038158"/>
            <a:ext cx="8827035" cy="1261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3592" y="2299163"/>
            <a:ext cx="6890482" cy="41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Θέση περιεχομένου 3">
            <a:extLst>
              <a:ext uri="{FF2B5EF4-FFF2-40B4-BE49-F238E27FC236}">
                <a16:creationId xmlns:a16="http://schemas.microsoft.com/office/drawing/2014/main" id="{3C10F195-8FBF-4505-A212-183176EBA56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296054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p:nvPr/>
        </p:nvPicPr>
        <p:blipFill rotWithShape="1">
          <a:blip r:embed="rId2" cstate="print"/>
          <a:srcRect/>
          <a:stretch/>
        </p:blipFill>
        <p:spPr bwMode="auto">
          <a:xfrm>
            <a:off x="643467" y="702362"/>
            <a:ext cx="10905066" cy="4634652"/>
          </a:xfrm>
          <a:prstGeom prst="rect">
            <a:avLst/>
          </a:prstGeom>
          <a:noFill/>
        </p:spPr>
      </p:pic>
      <p:sp>
        <p:nvSpPr>
          <p:cNvPr id="3" name="Θέση υποσέλιδου 2"/>
          <p:cNvSpPr>
            <a:spLocks noGrp="1"/>
          </p:cNvSpPr>
          <p:nvPr>
            <p:ph type="ftr" sz="quarter" idx="11"/>
          </p:nvPr>
        </p:nvSpPr>
        <p:spPr/>
        <p:txBody>
          <a:bodyPr>
            <a:normAutofit/>
          </a:bodyPr>
          <a:lstStyle/>
          <a:p>
            <a:r>
              <a:rPr lang="el-GR"/>
              <a:t>Επιμέλεια Ύλης: Βίκυ Βάρδα</a:t>
            </a:r>
          </a:p>
        </p:txBody>
      </p:sp>
      <p:sp>
        <p:nvSpPr>
          <p:cNvPr id="4" name="Θέση αριθμού διαφάνειας 3"/>
          <p:cNvSpPr>
            <a:spLocks noGrp="1"/>
          </p:cNvSpPr>
          <p:nvPr>
            <p:ph type="sldNum" sz="quarter" idx="12"/>
          </p:nvPr>
        </p:nvSpPr>
        <p:spPr/>
        <p:txBody>
          <a:bodyPr>
            <a:normAutofit/>
          </a:bodyPr>
          <a:lstStyle/>
          <a:p>
            <a:fld id="{B13333A4-2EF1-4B79-B68C-AB20E66B4822}" type="slidenum">
              <a:rPr lang="el-GR" smtClean="0"/>
              <a:t>51</a:t>
            </a:fld>
            <a:endParaRPr lang="el-GR"/>
          </a:p>
        </p:txBody>
      </p:sp>
      <p:pic>
        <p:nvPicPr>
          <p:cNvPr id="6" name="Θέση περιεχομένου 3">
            <a:extLst>
              <a:ext uri="{FF2B5EF4-FFF2-40B4-BE49-F238E27FC236}">
                <a16:creationId xmlns:a16="http://schemas.microsoft.com/office/drawing/2014/main" id="{06070843-C8D2-4709-93D8-A3D87D47F6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pic>
        <p:nvPicPr>
          <p:cNvPr id="7" name="Εικόνα 6">
            <a:extLst>
              <a:ext uri="{FF2B5EF4-FFF2-40B4-BE49-F238E27FC236}">
                <a16:creationId xmlns:a16="http://schemas.microsoft.com/office/drawing/2014/main" id="{31AEFBB8-E6A1-4597-91E0-86FC6123BC18}"/>
              </a:ext>
            </a:extLst>
          </p:cNvPr>
          <p:cNvPicPr>
            <a:picLocks noChangeAspect="1"/>
          </p:cNvPicPr>
          <p:nvPr/>
        </p:nvPicPr>
        <p:blipFill>
          <a:blip r:embed="rId4"/>
          <a:stretch>
            <a:fillRect/>
          </a:stretch>
        </p:blipFill>
        <p:spPr>
          <a:xfrm>
            <a:off x="838200" y="702361"/>
            <a:ext cx="8930208" cy="838200"/>
          </a:xfrm>
          <a:prstGeom prst="rect">
            <a:avLst/>
          </a:prstGeom>
        </p:spPr>
      </p:pic>
    </p:spTree>
    <p:extLst>
      <p:ext uri="{BB962C8B-B14F-4D97-AF65-F5344CB8AC3E}">
        <p14:creationId xmlns:p14="http://schemas.microsoft.com/office/powerpoint/2010/main" val="1559967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5521" y="1196752"/>
            <a:ext cx="8650693" cy="417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Θέση περιεχομένου 3">
            <a:extLst>
              <a:ext uri="{FF2B5EF4-FFF2-40B4-BE49-F238E27FC236}">
                <a16:creationId xmlns:a16="http://schemas.microsoft.com/office/drawing/2014/main" id="{7BA5281A-E406-466C-A6A2-16C77A799D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510154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191313" y="188640"/>
            <a:ext cx="7886700" cy="1325562"/>
          </a:xfrm>
        </p:spPr>
        <p:txBody>
          <a:bodyPr/>
          <a:lstStyle/>
          <a:p>
            <a:pPr algn="ctr"/>
            <a:r>
              <a:rPr lang="el-GR" b="1" u="sng" dirty="0">
                <a:latin typeface="Arial Narrow" panose="020B0606020202030204" pitchFamily="34" charset="0"/>
                <a:cs typeface="Arial" panose="020B0604020202020204" pitchFamily="34" charset="0"/>
              </a:rPr>
              <a:t>ΑΣΚΗΣΗ 6</a:t>
            </a:r>
            <a:br>
              <a:rPr lang="en-US" b="1" u="sng" dirty="0">
                <a:latin typeface="Arial Narrow" panose="020B0606020202030204" pitchFamily="34" charset="0"/>
                <a:cs typeface="Arial" panose="020B0604020202020204" pitchFamily="34" charset="0"/>
              </a:rPr>
            </a:br>
            <a:endParaRPr lang="en-US" dirty="0">
              <a:latin typeface="Arial Narrow" panose="020B0606020202030204" pitchFamily="34" charset="0"/>
              <a:cs typeface="Arial" panose="020B0604020202020204" pitchFamily="34" charset="0"/>
            </a:endParaRPr>
          </a:p>
        </p:txBody>
      </p:sp>
      <p:pic>
        <p:nvPicPr>
          <p:cNvPr id="1966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665" y="1056077"/>
            <a:ext cx="7920880" cy="5189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Θέση περιεχομένου 3">
            <a:extLst>
              <a:ext uri="{FF2B5EF4-FFF2-40B4-BE49-F238E27FC236}">
                <a16:creationId xmlns:a16="http://schemas.microsoft.com/office/drawing/2014/main" id="{BEF6536C-BD07-48B2-8A9D-FE36617595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1811453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6096000" y="294268"/>
            <a:ext cx="5904656" cy="479091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407368" y="294269"/>
            <a:ext cx="5688632" cy="479091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Θέση υποσέλιδου 1"/>
          <p:cNvSpPr>
            <a:spLocks noGrp="1"/>
          </p:cNvSpPr>
          <p:nvPr>
            <p:ph type="ftr" sz="quarter" idx="11"/>
          </p:nvPr>
        </p:nvSpPr>
        <p:spPr/>
        <p:txBody>
          <a:bodyPr>
            <a:normAutofit/>
          </a:bodyPr>
          <a:lstStyle/>
          <a:p>
            <a:r>
              <a:rPr lang="el-GR"/>
              <a:t>Επιμέλεια Ύλης: Βίκυ Βάρδα</a:t>
            </a:r>
          </a:p>
        </p:txBody>
      </p:sp>
      <p:sp>
        <p:nvSpPr>
          <p:cNvPr id="3" name="Θέση αριθμού διαφάνειας 2"/>
          <p:cNvSpPr>
            <a:spLocks noGrp="1"/>
          </p:cNvSpPr>
          <p:nvPr>
            <p:ph type="sldNum" sz="quarter" idx="12"/>
          </p:nvPr>
        </p:nvSpPr>
        <p:spPr/>
        <p:txBody>
          <a:bodyPr>
            <a:normAutofit/>
          </a:bodyPr>
          <a:lstStyle/>
          <a:p>
            <a:fld id="{B13333A4-2EF1-4B79-B68C-AB20E66B4822}" type="slidenum">
              <a:rPr lang="el-GR" smtClean="0"/>
              <a:t>54</a:t>
            </a:fld>
            <a:endParaRPr lang="el-GR"/>
          </a:p>
        </p:txBody>
      </p:sp>
      <p:pic>
        <p:nvPicPr>
          <p:cNvPr id="6" name="Θέση περιεχομένου 3">
            <a:extLst>
              <a:ext uri="{FF2B5EF4-FFF2-40B4-BE49-F238E27FC236}">
                <a16:creationId xmlns:a16="http://schemas.microsoft.com/office/drawing/2014/main" id="{C376D258-2AE1-4FC0-B303-2AA587B845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76520" y="111725"/>
            <a:ext cx="1294605" cy="451073"/>
          </a:xfrm>
          <a:prstGeom prst="rect">
            <a:avLst/>
          </a:prstGeom>
        </p:spPr>
      </p:pic>
    </p:spTree>
    <p:extLst>
      <p:ext uri="{BB962C8B-B14F-4D97-AF65-F5344CB8AC3E}">
        <p14:creationId xmlns:p14="http://schemas.microsoft.com/office/powerpoint/2010/main" val="84921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CitySketch">
      <a:dk1>
        <a:srgbClr val="3D372E"/>
      </a:dk1>
      <a:lt1>
        <a:sysClr val="window" lastClr="FFFFFF"/>
      </a:lt1>
      <a:dk2>
        <a:srgbClr val="000000"/>
      </a:dk2>
      <a:lt2>
        <a:srgbClr val="E0ECE1"/>
      </a:lt2>
      <a:accent1>
        <a:srgbClr val="B2D0B4"/>
      </a:accent1>
      <a:accent2>
        <a:srgbClr val="88A5BA"/>
      </a:accent2>
      <a:accent3>
        <a:srgbClr val="909F5F"/>
      </a:accent3>
      <a:accent4>
        <a:srgbClr val="C9A057"/>
      </a:accent4>
      <a:accent5>
        <a:srgbClr val="DA7D60"/>
      </a:accent5>
      <a:accent6>
        <a:srgbClr val="978975"/>
      </a:accent6>
      <a:hlink>
        <a:srgbClr val="C9A057"/>
      </a:hlink>
      <a:folHlink>
        <a:srgbClr val="978975"/>
      </a:folHlink>
    </a:clrScheme>
    <a:fontScheme name="Century Schoolbook">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itySketch">
      <a:dk1>
        <a:srgbClr val="3D372E"/>
      </a:dk1>
      <a:lt1>
        <a:sysClr val="window" lastClr="FFFFFF"/>
      </a:lt1>
      <a:dk2>
        <a:srgbClr val="000000"/>
      </a:dk2>
      <a:lt2>
        <a:srgbClr val="E0ECE1"/>
      </a:lt2>
      <a:accent1>
        <a:srgbClr val="B2D0B4"/>
      </a:accent1>
      <a:accent2>
        <a:srgbClr val="88A5BA"/>
      </a:accent2>
      <a:accent3>
        <a:srgbClr val="909F5F"/>
      </a:accent3>
      <a:accent4>
        <a:srgbClr val="C9A057"/>
      </a:accent4>
      <a:accent5>
        <a:srgbClr val="DA7D60"/>
      </a:accent5>
      <a:accent6>
        <a:srgbClr val="978975"/>
      </a:accent6>
      <a:hlink>
        <a:srgbClr val="C9A057"/>
      </a:hlink>
      <a:folHlink>
        <a:srgbClr val="978975"/>
      </a:folHlink>
    </a:clrScheme>
    <a:fontScheme name="Century Schoolbook">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CC213EA-7F16-48B0-8D44-292DA1A064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Οργανικό</Template>
  <TotalTime>0</TotalTime>
  <Words>3333</Words>
  <Application>Microsoft Office PowerPoint</Application>
  <PresentationFormat>Ευρεία οθόνη</PresentationFormat>
  <Paragraphs>469</Paragraphs>
  <Slides>54</Slides>
  <Notes>0</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54</vt:i4>
      </vt:variant>
    </vt:vector>
  </HeadingPairs>
  <TitlesOfParts>
    <vt:vector size="62" baseType="lpstr">
      <vt:lpstr>Arial</vt:lpstr>
      <vt:lpstr>Arial Black</vt:lpstr>
      <vt:lpstr>Arial Narrow</vt:lpstr>
      <vt:lpstr>Calibri</vt:lpstr>
      <vt:lpstr>Calibri Light</vt:lpstr>
      <vt:lpstr>Century Schoolbook</vt:lpstr>
      <vt:lpstr>Wingdings 2</vt:lpstr>
      <vt:lpstr>HDOfficeLightV0</vt:lpstr>
      <vt:lpstr>ΔΕΟ40 – Διοίκηση Έργων</vt:lpstr>
      <vt:lpstr>Παρουσίαση του PowerPoint</vt:lpstr>
      <vt:lpstr>Παρουσίαση του PowerPoint</vt:lpstr>
      <vt:lpstr>Δικτυωτό Γράφημα (Δίκτυο) </vt:lpstr>
      <vt:lpstr>Μέθοδοι Δικτυωτής Ανάλυσης</vt:lpstr>
      <vt:lpstr>Στάδια Εφαρμογής Δικτυωτής Ανάλυσης </vt:lpstr>
      <vt:lpstr>Μέθοδος CPM  Κανόνες Σχεδίασης Δικτύου CPM </vt:lpstr>
      <vt:lpstr>Παρουσίαση του PowerPoint</vt:lpstr>
      <vt:lpstr>Οι πλασματικές δραστηριότητες απεικονίζονται με διακεκομμένα βέλη, έχουν μηδενική διάρκεια και δεν απαιτούν πόρους μια χρησιμεύουν : </vt:lpstr>
      <vt:lpstr>Χρονικά Στοιχεία Έργου </vt:lpstr>
      <vt:lpstr>Παρουσίαση του PowerPoint</vt:lpstr>
      <vt:lpstr>Παρουσίαση του PowerPoint</vt:lpstr>
      <vt:lpstr>Επίλυση Δικτύου με τη Μέθοδο CPM </vt:lpstr>
      <vt:lpstr>CPM - Χρονικά στοιχεία γεγονότος - Συμβολισμοί </vt:lpstr>
      <vt:lpstr>Παρουσίαση του PowerPoint</vt:lpstr>
      <vt:lpstr>ΠΑΡΑΔΕΙΓΜΑ ΣΧΕΔΙΑΣΜΟΥ ΚΙ ΕΠΙΛΥΣΗΣ ΔΙΚΤΥΟΥ CPM  ΜΕΘΟΔΟΣ CPM – Κατανόηση Διαδικασίας με τη Χρήση Παραδείγματος </vt:lpstr>
      <vt:lpstr>Παρουσίαση του PowerPoint</vt:lpstr>
      <vt:lpstr>1. Σχεδιασμός Δικτύου </vt:lpstr>
      <vt:lpstr>Παρουσίαση του PowerPoint</vt:lpstr>
      <vt:lpstr>Άρα το δίκτυο θα είναι το εξής: </vt:lpstr>
      <vt:lpstr>Παρουσίαση του PowerPoint</vt:lpstr>
      <vt:lpstr>2. Επίλυση Δικτύου </vt:lpstr>
      <vt:lpstr>Παρουσίαση του PowerPoint</vt:lpstr>
      <vt:lpstr>ΣΥΜΠΛΗΡΩΣΗ ΣΤΟΙΧΕΙΩΝ ΠΑΝΩ ΣΤΟ ΔΙΚΤΥΟ; </vt:lpstr>
      <vt:lpstr>Παρουσίαση του PowerPoint</vt:lpstr>
      <vt:lpstr>Αναλυτικά: </vt:lpstr>
      <vt:lpstr>Στη συνέχεια ακολουθώ τον αντίρροπο υπολογισμό για τα πάνω αριστερά κουτάκια, δηλαδή για το LFα. Τώρα ξεκινάω από τον τελευταίο κόμβο για να φτάσω στην αρχή. </vt:lpstr>
      <vt:lpstr>3. Δημιουργία Πίνακα Χρονικών Στοιχείων </vt:lpstr>
      <vt:lpstr>Παρουσίαση του PowerPoint</vt:lpstr>
      <vt:lpstr>Άρα ο ΠΙΝΑΚΑΣ ΧΡΟΝΙΚΩΝ ΣΤΟΙΧΕΙΩΝ στην άσκηση μας είναι ο εξής: </vt:lpstr>
      <vt:lpstr>Άρα ο ΠΙΝΑΚΑΣ ΧΡΟΝΙΚΩΝ ΣΤΟΙΧΕΙΩΝ στην άσκηση μας είναι ο εξής: </vt:lpstr>
      <vt:lpstr>4. Κρίσιμες Διαδρομές, Κρίσιμες Δραστηριότητες. Διάρκεια Έργου </vt:lpstr>
      <vt:lpstr>ΔΙΚΤΥΟ 2- CPM</vt:lpstr>
      <vt:lpstr>Παρουσίαση του PowerPoint</vt:lpstr>
      <vt:lpstr>Παρουσίαση του PowerPoint</vt:lpstr>
      <vt:lpstr>ΔΙΚΤΥΟ 3- CPM</vt:lpstr>
      <vt:lpstr>ΕΠΙΛΥΣΗ ΔΙΚΤΥΟΥ 3</vt:lpstr>
      <vt:lpstr>ΠΙΝΑΚΑΣ ΧΡΟΝΙΚΩΝ ΣΤΟΙΧΕΙΩΝ</vt:lpstr>
      <vt:lpstr>ΤΡΟΠΟΣ ΕΥΡΕΣΗΣ ΑΡΧΙΚΩΝ ΚΑΙ ΤΕΛΙΚΩΝ ΔΡΑΣΤΗΡΙΟΤΗΤΩΝ</vt:lpstr>
      <vt:lpstr>  Σε έναν πίνακα ‘’προηγείται των’’ </vt:lpstr>
      <vt:lpstr>Σε έναν πίνακα ‘’έπεται των’’   </vt:lpstr>
      <vt:lpstr>ΑΣΚΗΣΗ 1  1) Με βάση το δίκτυο που ακολουθεί, να συμπληρώσετε τους πίνακες Α και Β: </vt:lpstr>
      <vt:lpstr>Παρουσίαση του PowerPoint</vt:lpstr>
      <vt:lpstr>ΑΣΚΗΣΗ 2 2) Με βάση το δίκτυο που ακολουθεί, να συμπληρώσετε τους πίνακες Α και Β:</vt:lpstr>
      <vt:lpstr>Παρουσίαση του PowerPoint</vt:lpstr>
      <vt:lpstr>ΑΣΚΗΣΗ 3 </vt:lpstr>
      <vt:lpstr>ΑΠΑΝΤΗΣΗ</vt:lpstr>
      <vt:lpstr>ΑΣΚΗΣΗ 4 </vt:lpstr>
      <vt:lpstr>Παρουσίαση του PowerPoint</vt:lpstr>
      <vt:lpstr>ΑΠΑΝΤΗΣΗ</vt:lpstr>
      <vt:lpstr>Παρουσίαση του PowerPoint</vt:lpstr>
      <vt:lpstr>Παρουσίαση του PowerPoint</vt:lpstr>
      <vt:lpstr>ΑΣΚΗΣΗ 6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2016-12-02T08:15:53Z</dcterms:created>
  <dcterms:modified xsi:type="dcterms:W3CDTF">2020-09-30T05:59:49Z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TC030310109991</vt:lpwstr>
  </property>
</Properties>
</file>