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73FCDF9-8342-49BB-A060-589524544AA3}" type="datetimeFigureOut">
              <a:rPr lang="el-GR" smtClean="0"/>
              <a:pPr/>
              <a:t>6/12/2021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9D39F66-7C7D-4D1E-B47A-877AD0F7A20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3FCDF9-8342-49BB-A060-589524544AA3}" type="datetimeFigureOut">
              <a:rPr lang="el-GR" smtClean="0"/>
              <a:pPr/>
              <a:t>6/12/2021</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D39F66-7C7D-4D1E-B47A-877AD0F7A20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395536" y="1340768"/>
            <a:ext cx="8424936" cy="147002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l-GR" sz="3600" dirty="0">
                <a:latin typeface="Times New Roman" pitchFamily="18" charset="0"/>
                <a:cs typeface="Times New Roman" pitchFamily="18" charset="0"/>
              </a:rPr>
              <a:t>ΕΛΛΗΝΙΚΟ ΑΝΟΙΧΤΟ ΠΑΝΕΠΙΣΤΗΜΙΟ</a:t>
            </a:r>
            <a:br>
              <a:rPr lang="el-GR" sz="3600" dirty="0">
                <a:latin typeface="Times New Roman" pitchFamily="18" charset="0"/>
                <a:cs typeface="Times New Roman" pitchFamily="18" charset="0"/>
              </a:rPr>
            </a:br>
            <a:r>
              <a:rPr lang="el-GR" sz="3600" dirty="0">
                <a:latin typeface="Times New Roman" pitchFamily="18" charset="0"/>
                <a:cs typeface="Times New Roman" pitchFamily="18" charset="0"/>
              </a:rPr>
              <a:t>ΔΗΔ 13 ΕΛΛΗΝΙΚΟ ΔΙΟΙΚΗΤΙΚΟ ΣΥΣΤΗΜΑ</a:t>
            </a:r>
          </a:p>
        </p:txBody>
      </p:sp>
      <p:sp>
        <p:nvSpPr>
          <p:cNvPr id="3" name="2 - Υπότιτλος"/>
          <p:cNvSpPr>
            <a:spLocks noGrp="1"/>
          </p:cNvSpPr>
          <p:nvPr>
            <p:ph type="subTitle" idx="1"/>
          </p:nvPr>
        </p:nvSpPr>
        <p:spPr>
          <a:xfrm>
            <a:off x="1171600" y="3824456"/>
            <a:ext cx="6872808" cy="1752600"/>
          </a:xfrm>
        </p:spPr>
        <p:style>
          <a:lnRef idx="1">
            <a:schemeClr val="accent5"/>
          </a:lnRef>
          <a:fillRef idx="2">
            <a:schemeClr val="accent5"/>
          </a:fillRef>
          <a:effectRef idx="1">
            <a:schemeClr val="accent5"/>
          </a:effectRef>
          <a:fontRef idx="minor">
            <a:schemeClr val="dk1"/>
          </a:fontRef>
        </p:style>
        <p:txBody>
          <a:bodyPr>
            <a:normAutofit fontScale="92500"/>
          </a:bodyPr>
          <a:lstStyle/>
          <a:p>
            <a:r>
              <a:rPr lang="el-GR" b="1" dirty="0">
                <a:latin typeface="Times New Roman" pitchFamily="18" charset="0"/>
                <a:cs typeface="Times New Roman" pitchFamily="18" charset="0"/>
              </a:rPr>
              <a:t>ΚΥΒΕΡΝΗΣΗ ΚΑΙ ΚΥΒΕΡΝΗΤΙΚΑ ΟΡΓΑΝΑ</a:t>
            </a:r>
          </a:p>
          <a:p>
            <a:r>
              <a:rPr lang="el-GR" b="1" dirty="0">
                <a:latin typeface="Times New Roman" pitchFamily="18" charset="0"/>
                <a:cs typeface="Times New Roman" pitchFamily="18" charset="0"/>
              </a:rPr>
              <a:t>Επιμέλεια: Δρ. Αθανάσιος Παπαϊωάννου</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57166"/>
            <a:ext cx="8229600" cy="1143000"/>
          </a:xfrm>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Κυβέρνηση </a:t>
            </a:r>
          </a:p>
        </p:txBody>
      </p:sp>
      <p:sp>
        <p:nvSpPr>
          <p:cNvPr id="3" name="2 - Θέση περιεχομένου"/>
          <p:cNvSpPr>
            <a:spLocks noGrp="1"/>
          </p:cNvSpPr>
          <p:nvPr>
            <p:ph idx="1"/>
          </p:nvPr>
        </p:nvSpPr>
        <p:spPr>
          <a:xfrm>
            <a:off x="457200" y="1671638"/>
            <a:ext cx="8229600" cy="4525963"/>
          </a:xfrm>
        </p:spPr>
        <p:txBody>
          <a:bodyPr>
            <a:normAutofit/>
          </a:bodyPr>
          <a:lstStyle/>
          <a:p>
            <a:pPr algn="just"/>
            <a:r>
              <a:rPr lang="el-GR" sz="2800" b="1" dirty="0">
                <a:latin typeface="Times New Roman" pitchFamily="18" charset="0"/>
                <a:cs typeface="Times New Roman" pitchFamily="18" charset="0"/>
              </a:rPr>
              <a:t>Με την ευρεία (πολιτική) έννοια:</a:t>
            </a:r>
            <a:r>
              <a:rPr lang="el-GR" sz="2800" dirty="0">
                <a:latin typeface="Times New Roman" pitchFamily="18" charset="0"/>
                <a:cs typeface="Times New Roman" pitchFamily="18" charset="0"/>
              </a:rPr>
              <a:t> όλα τα πολιτικά πρόσωπα της εκτελεστικής εξουσίας (πρωθυπουργός, αντιπρόεδρος/οι, υπουργοί, αναπληρωτές υπουργοί, υφυπουργοί). Με τη λειτουργική έννοια, στην έννοια της κυβέρνησης εντάσσονται και οι Γενικοί/Ειδικοί Γραμματείς καθώς και τα συλλογικά κυβερνητικά όργανα.</a:t>
            </a:r>
          </a:p>
          <a:p>
            <a:pPr algn="just"/>
            <a:r>
              <a:rPr lang="el-GR" sz="2800" b="1" dirty="0">
                <a:latin typeface="Times New Roman" pitchFamily="18" charset="0"/>
                <a:cs typeface="Times New Roman" pitchFamily="18" charset="0"/>
              </a:rPr>
              <a:t>Με τη στενή (νομική) έννοια:</a:t>
            </a:r>
            <a:r>
              <a:rPr lang="el-GR" sz="2800" dirty="0">
                <a:latin typeface="Times New Roman" pitchFamily="18" charset="0"/>
                <a:cs typeface="Times New Roman" pitchFamily="18" charset="0"/>
              </a:rPr>
              <a:t> Υπουργικό Συμβούλιο (Πρωθυπουργός, αντιπρόεδρος/ι, υπουργοί, αναπληρωτές υπουργοί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Κυβερνητικά όργανα</a:t>
            </a:r>
          </a:p>
        </p:txBody>
      </p:sp>
      <p:sp>
        <p:nvSpPr>
          <p:cNvPr id="3" name="2 - Θέση περιεχομένου"/>
          <p:cNvSpPr>
            <a:spLocks noGrp="1"/>
          </p:cNvSpPr>
          <p:nvPr>
            <p:ph idx="1"/>
          </p:nvPr>
        </p:nvSpPr>
        <p:spPr/>
        <p:txBody>
          <a:bodyPr>
            <a:normAutofit fontScale="62500" lnSpcReduction="20000"/>
          </a:bodyPr>
          <a:lstStyle/>
          <a:p>
            <a:pPr>
              <a:buNone/>
            </a:pPr>
            <a:r>
              <a:rPr lang="el-GR" dirty="0">
                <a:latin typeface="Times New Roman" pitchFamily="18" charset="0"/>
                <a:cs typeface="Times New Roman" pitchFamily="18" charset="0"/>
              </a:rPr>
              <a:t>	</a:t>
            </a:r>
            <a:r>
              <a:rPr lang="el-GR" b="1" dirty="0">
                <a:latin typeface="Times New Roman" pitchFamily="18" charset="0"/>
                <a:cs typeface="Times New Roman" pitchFamily="18" charset="0"/>
              </a:rPr>
              <a:t>Ατομικά</a:t>
            </a:r>
          </a:p>
          <a:p>
            <a:pPr>
              <a:buNone/>
            </a:pPr>
            <a:r>
              <a:rPr lang="el-GR" dirty="0">
                <a:latin typeface="Times New Roman" pitchFamily="18" charset="0"/>
                <a:cs typeface="Times New Roman" pitchFamily="18" charset="0"/>
              </a:rPr>
              <a:t> - Πρωθυπουργός</a:t>
            </a:r>
          </a:p>
          <a:p>
            <a:pPr>
              <a:buFontTx/>
              <a:buChar char="-"/>
            </a:pPr>
            <a:r>
              <a:rPr lang="el-GR" dirty="0">
                <a:latin typeface="Times New Roman" pitchFamily="18" charset="0"/>
                <a:cs typeface="Times New Roman" pitchFamily="18" charset="0"/>
              </a:rPr>
              <a:t>Αντιπρόεδρος/οι κυβέρνησης</a:t>
            </a:r>
          </a:p>
          <a:p>
            <a:pPr>
              <a:buFontTx/>
              <a:buChar char="-"/>
            </a:pPr>
            <a:r>
              <a:rPr lang="el-GR" dirty="0">
                <a:latin typeface="Times New Roman" pitchFamily="18" charset="0"/>
                <a:cs typeface="Times New Roman" pitchFamily="18" charset="0"/>
              </a:rPr>
              <a:t>Υπουργοί</a:t>
            </a:r>
          </a:p>
          <a:p>
            <a:pPr>
              <a:buFontTx/>
              <a:buChar char="-"/>
            </a:pPr>
            <a:r>
              <a:rPr lang="el-GR" dirty="0">
                <a:latin typeface="Times New Roman" pitchFamily="18" charset="0"/>
                <a:cs typeface="Times New Roman" pitchFamily="18" charset="0"/>
              </a:rPr>
              <a:t>Αναπληρωτές Υπουργοί</a:t>
            </a:r>
          </a:p>
          <a:p>
            <a:pPr>
              <a:buFontTx/>
              <a:buChar char="-"/>
            </a:pPr>
            <a:r>
              <a:rPr lang="el-GR" dirty="0">
                <a:latin typeface="Times New Roman" pitchFamily="18" charset="0"/>
                <a:cs typeface="Times New Roman" pitchFamily="18" charset="0"/>
              </a:rPr>
              <a:t>Υφυπουργοί</a:t>
            </a:r>
          </a:p>
          <a:p>
            <a:pPr>
              <a:buFontTx/>
              <a:buChar char="-"/>
            </a:pPr>
            <a:r>
              <a:rPr lang="el-GR" dirty="0">
                <a:latin typeface="Times New Roman" pitchFamily="18" charset="0"/>
                <a:cs typeface="Times New Roman" pitchFamily="18" charset="0"/>
              </a:rPr>
              <a:t>Γενικοί και Ειδικοί Γραμματείας</a:t>
            </a:r>
          </a:p>
          <a:p>
            <a:pPr>
              <a:buFontTx/>
              <a:buChar char="-"/>
            </a:pPr>
            <a:endParaRPr lang="el-GR" dirty="0">
              <a:latin typeface="Times New Roman" pitchFamily="18" charset="0"/>
              <a:cs typeface="Times New Roman" pitchFamily="18" charset="0"/>
            </a:endParaRPr>
          </a:p>
          <a:p>
            <a:pPr>
              <a:buNone/>
            </a:pPr>
            <a:r>
              <a:rPr lang="el-GR" b="1" dirty="0">
                <a:latin typeface="Times New Roman" pitchFamily="18" charset="0"/>
                <a:cs typeface="Times New Roman" pitchFamily="18" charset="0"/>
              </a:rPr>
              <a:t>	Ειδική περίπτωση: Προεδρία της Κυβέρνησης</a:t>
            </a:r>
          </a:p>
          <a:p>
            <a:pPr>
              <a:buNone/>
            </a:pPr>
            <a:endParaRPr lang="el-GR" b="1" dirty="0">
              <a:latin typeface="Times New Roman" pitchFamily="18" charset="0"/>
              <a:cs typeface="Times New Roman" pitchFamily="18" charset="0"/>
            </a:endParaRPr>
          </a:p>
          <a:p>
            <a:pPr>
              <a:buNone/>
            </a:pPr>
            <a:r>
              <a:rPr lang="el-GR" dirty="0">
                <a:latin typeface="Times New Roman" pitchFamily="18" charset="0"/>
                <a:cs typeface="Times New Roman" pitchFamily="18" charset="0"/>
              </a:rPr>
              <a:t>	</a:t>
            </a:r>
            <a:r>
              <a:rPr lang="el-GR" b="1" dirty="0">
                <a:latin typeface="Times New Roman" pitchFamily="18" charset="0"/>
                <a:cs typeface="Times New Roman" pitchFamily="18" charset="0"/>
              </a:rPr>
              <a:t>Συλλογικά</a:t>
            </a:r>
          </a:p>
          <a:p>
            <a:pPr>
              <a:buFontTx/>
              <a:buChar char="-"/>
            </a:pPr>
            <a:r>
              <a:rPr lang="el-GR" dirty="0">
                <a:latin typeface="Times New Roman" pitchFamily="18" charset="0"/>
                <a:cs typeface="Times New Roman" pitchFamily="18" charset="0"/>
              </a:rPr>
              <a:t>Υπουργικό Συμβούλιο</a:t>
            </a:r>
          </a:p>
          <a:p>
            <a:pPr>
              <a:buFontTx/>
              <a:buChar char="-"/>
            </a:pPr>
            <a:r>
              <a:rPr lang="el-GR" dirty="0">
                <a:latin typeface="Times New Roman" pitchFamily="18" charset="0"/>
                <a:cs typeface="Times New Roman" pitchFamily="18" charset="0"/>
              </a:rPr>
              <a:t>Λοιπά συλλογικά όργανα</a:t>
            </a:r>
          </a:p>
          <a:p>
            <a:pPr>
              <a:buNone/>
            </a:pPr>
            <a:r>
              <a:rPr lang="el-GR" b="1" dirty="0">
                <a:latin typeface="Times New Roman" pitchFamily="18" charset="0"/>
                <a:cs typeface="Times New Roman" pitchFamily="18" charset="0"/>
              </a:rPr>
              <a:t>	</a:t>
            </a:r>
            <a:endParaRPr lang="el-GR" dirty="0">
              <a:latin typeface="Times New Roman" pitchFamily="18" charset="0"/>
              <a:cs typeface="Times New Roman" pitchFamily="18" charset="0"/>
            </a:endParaRPr>
          </a:p>
          <a:p>
            <a:pPr>
              <a:buFontTx/>
              <a:buChar char="-"/>
            </a:pPr>
            <a:endParaRPr lang="el-GR" dirty="0">
              <a:latin typeface="Times New Roman" pitchFamily="18" charset="0"/>
              <a:cs typeface="Times New Roman" pitchFamily="18" charset="0"/>
            </a:endParaRPr>
          </a:p>
          <a:p>
            <a:pPr>
              <a:buNone/>
            </a:pPr>
            <a:endParaRPr lang="el-GR"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Πρωθυπουργός	</a:t>
            </a:r>
          </a:p>
        </p:txBody>
      </p:sp>
      <p:sp>
        <p:nvSpPr>
          <p:cNvPr id="3" name="2 - Θέση περιεχομένου"/>
          <p:cNvSpPr>
            <a:spLocks noGrp="1"/>
          </p:cNvSpPr>
          <p:nvPr>
            <p:ph idx="1"/>
          </p:nvPr>
        </p:nvSpPr>
        <p:spPr/>
        <p:txBody>
          <a:bodyPr>
            <a:normAutofit fontScale="77500" lnSpcReduction="20000"/>
          </a:bodyPr>
          <a:lstStyle/>
          <a:p>
            <a:pPr algn="just"/>
            <a:r>
              <a:rPr lang="el-GR" dirty="0">
                <a:latin typeface="Times New Roman" pitchFamily="18" charset="0"/>
                <a:cs typeface="Times New Roman" pitchFamily="18" charset="0"/>
              </a:rPr>
              <a:t>Το </a:t>
            </a:r>
            <a:r>
              <a:rPr lang="el-GR" b="1" dirty="0">
                <a:latin typeface="Times New Roman" pitchFamily="18" charset="0"/>
                <a:cs typeface="Times New Roman" pitchFamily="18" charset="0"/>
              </a:rPr>
              <a:t>ισχυρότερο πολιτικό πρόσωπο</a:t>
            </a:r>
            <a:r>
              <a:rPr lang="el-GR" dirty="0">
                <a:latin typeface="Times New Roman" pitchFamily="18" charset="0"/>
                <a:cs typeface="Times New Roman" pitchFamily="18" charset="0"/>
              </a:rPr>
              <a:t> σε μια κοινοβουλευτική δημοκρατία</a:t>
            </a:r>
          </a:p>
          <a:p>
            <a:pPr algn="just"/>
            <a:r>
              <a:rPr lang="el-GR" dirty="0">
                <a:latin typeface="Times New Roman" pitchFamily="18" charset="0"/>
                <a:cs typeface="Times New Roman" pitchFamily="18" charset="0"/>
              </a:rPr>
              <a:t>Η </a:t>
            </a:r>
            <a:r>
              <a:rPr lang="el-GR" b="1" dirty="0">
                <a:latin typeface="Times New Roman" pitchFamily="18" charset="0"/>
                <a:cs typeface="Times New Roman" pitchFamily="18" charset="0"/>
              </a:rPr>
              <a:t>πραγματική έκταση της πολιτικής ισχύος του</a:t>
            </a:r>
            <a:r>
              <a:rPr lang="el-GR" dirty="0">
                <a:latin typeface="Times New Roman" pitchFamily="18" charset="0"/>
                <a:cs typeface="Times New Roman" pitchFamily="18" charset="0"/>
              </a:rPr>
              <a:t> εξαρτάται από μια σειρά παράγοντες (κοινοβουλευτική αυτοδυναμία, πειθαρχία βουλευτών κόμματός του, θεσμικά αντίβαρα κ.λπ.)</a:t>
            </a:r>
          </a:p>
          <a:p>
            <a:pPr algn="just"/>
            <a:r>
              <a:rPr lang="el-GR" b="1" dirty="0">
                <a:latin typeface="Times New Roman" pitchFamily="18" charset="0"/>
                <a:cs typeface="Times New Roman" pitchFamily="18" charset="0"/>
              </a:rPr>
              <a:t>Αρμοδιότητες</a:t>
            </a:r>
          </a:p>
          <a:p>
            <a:pPr algn="just">
              <a:buFontTx/>
              <a:buChar char="-"/>
            </a:pPr>
            <a:r>
              <a:rPr lang="el-GR" dirty="0">
                <a:latin typeface="Times New Roman" pitchFamily="18" charset="0"/>
                <a:cs typeface="Times New Roman" pitchFamily="18" charset="0"/>
              </a:rPr>
              <a:t>Επιλέγει τα μέλη της κυβέρνησης</a:t>
            </a:r>
          </a:p>
          <a:p>
            <a:pPr algn="just">
              <a:buFontTx/>
              <a:buChar char="-"/>
            </a:pPr>
            <a:r>
              <a:rPr lang="el-GR" dirty="0">
                <a:latin typeface="Times New Roman" pitchFamily="18" charset="0"/>
                <a:cs typeface="Times New Roman" pitchFamily="18" charset="0"/>
              </a:rPr>
              <a:t>Προεδρεύει του Υπουργικού Συμβουλίου και άλλων συλλογικών κυβερνητικών οργάνων</a:t>
            </a:r>
          </a:p>
          <a:p>
            <a:pPr algn="just">
              <a:buFontTx/>
              <a:buChar char="-"/>
            </a:pPr>
            <a:r>
              <a:rPr lang="el-GR" dirty="0">
                <a:latin typeface="Times New Roman" pitchFamily="18" charset="0"/>
                <a:cs typeface="Times New Roman" pitchFamily="18" charset="0"/>
              </a:rPr>
              <a:t>Συντονίζει την κυβερνητική πολιτική </a:t>
            </a:r>
          </a:p>
          <a:p>
            <a:pPr algn="just">
              <a:buFontTx/>
              <a:buChar char="-"/>
            </a:pPr>
            <a:r>
              <a:rPr lang="el-GR" dirty="0">
                <a:latin typeface="Times New Roman" pitchFamily="18" charset="0"/>
                <a:cs typeface="Times New Roman" pitchFamily="18" charset="0"/>
              </a:rPr>
              <a:t>Εκπροσωπεί διεθνώς τη χώρα</a:t>
            </a:r>
          </a:p>
          <a:p>
            <a:endParaRPr lang="el-G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r>
              <a:rPr lang="el-GR" dirty="0">
                <a:latin typeface="Times New Roman" pitchFamily="18" charset="0"/>
                <a:cs typeface="Times New Roman" pitchFamily="18" charset="0"/>
              </a:rPr>
              <a:t>Αντιπρόεδρος/οι κυβέρνησης		</a:t>
            </a:r>
          </a:p>
        </p:txBody>
      </p:sp>
      <p:sp>
        <p:nvSpPr>
          <p:cNvPr id="3" name="2 - Θέση περιεχομένου"/>
          <p:cNvSpPr>
            <a:spLocks noGrp="1"/>
          </p:cNvSpPr>
          <p:nvPr>
            <p:ph idx="1"/>
          </p:nvPr>
        </p:nvSpPr>
        <p:spPr/>
        <p:txBody>
          <a:bodyPr>
            <a:normAutofit fontScale="85000" lnSpcReduction="20000"/>
          </a:bodyPr>
          <a:lstStyle/>
          <a:p>
            <a:r>
              <a:rPr lang="el-GR" dirty="0">
                <a:latin typeface="Times New Roman" pitchFamily="18" charset="0"/>
                <a:cs typeface="Times New Roman" pitchFamily="18" charset="0"/>
              </a:rPr>
              <a:t>Μία κυβέρνηση μπορεί να μην έχει αντιπρόεδρο ή να έχει έναν ή περισσότερους</a:t>
            </a:r>
          </a:p>
          <a:p>
            <a:r>
              <a:rPr lang="el-GR" dirty="0">
                <a:latin typeface="Times New Roman" pitchFamily="18" charset="0"/>
                <a:cs typeface="Times New Roman" pitchFamily="18" charset="0"/>
              </a:rPr>
              <a:t>Σε παλαιότερες εποχές, ο κύριος ρόλος του ήταν να αναπληρώνει τον πρωθυπουργό σε περίπτωση μακράς ασθένειας ή απουσίας στο εξωτερικό.</a:t>
            </a:r>
          </a:p>
          <a:p>
            <a:r>
              <a:rPr lang="el-GR" dirty="0">
                <a:latin typeface="Times New Roman" pitchFamily="18" charset="0"/>
                <a:cs typeface="Times New Roman" pitchFamily="18" charset="0"/>
              </a:rPr>
              <a:t>Σήμερα, η θέση αυτή εξυπηρετεί (και) άλλους στόχους: </a:t>
            </a:r>
          </a:p>
          <a:p>
            <a:pPr>
              <a:buNone/>
            </a:pPr>
            <a:r>
              <a:rPr lang="el-GR" dirty="0">
                <a:latin typeface="Times New Roman" pitchFamily="18" charset="0"/>
                <a:cs typeface="Times New Roman" pitchFamily="18" charset="0"/>
              </a:rPr>
              <a:t>	- επισφραγίζει τον σχηματισμό μίας συμμαχικής κυβέρνησης ως αρχηγός του μικρότερου κόμματος</a:t>
            </a:r>
          </a:p>
          <a:p>
            <a:pPr>
              <a:buNone/>
            </a:pPr>
            <a:r>
              <a:rPr lang="el-GR" dirty="0">
                <a:latin typeface="Times New Roman" pitchFamily="18" charset="0"/>
                <a:cs typeface="Times New Roman" pitchFamily="18" charset="0"/>
              </a:rPr>
              <a:t>	- προσδίδει πρόσθετο κύρος σε σημαντικά στελέχη  του κυβερνώντος κόμματος </a:t>
            </a:r>
          </a:p>
          <a:p>
            <a:pPr>
              <a:buNone/>
            </a:pPr>
            <a:r>
              <a:rPr lang="el-GR" dirty="0">
                <a:latin typeface="Times New Roman" pitchFamily="18" charset="0"/>
                <a:cs typeface="Times New Roman" pitchFamily="18" charset="0"/>
              </a:rPr>
              <a:t>	- τον συντονισμό ενός τομέα της κυβερνητικής πολιτικής</a:t>
            </a:r>
          </a:p>
          <a:p>
            <a:pPr>
              <a:buNone/>
            </a:pPr>
            <a:endParaRPr lang="el-GR"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Υπουργοί	</a:t>
            </a:r>
          </a:p>
        </p:txBody>
      </p:sp>
      <p:sp>
        <p:nvSpPr>
          <p:cNvPr id="3" name="2 - Θέση περιεχομένου"/>
          <p:cNvSpPr>
            <a:spLocks noGrp="1"/>
          </p:cNvSpPr>
          <p:nvPr>
            <p:ph idx="1"/>
          </p:nvPr>
        </p:nvSpPr>
        <p:spPr/>
        <p:txBody>
          <a:bodyPr>
            <a:normAutofit fontScale="32500" lnSpcReduction="20000"/>
          </a:bodyPr>
          <a:lstStyle/>
          <a:p>
            <a:pPr algn="just">
              <a:buNone/>
            </a:pPr>
            <a:r>
              <a:rPr lang="el-GR" sz="5500" dirty="0">
                <a:latin typeface="Times New Roman" pitchFamily="18" charset="0"/>
                <a:cs typeface="Times New Roman" pitchFamily="18" charset="0"/>
              </a:rPr>
              <a:t>Οι Υπουργοί είναι κατά κανόνα, αλλά όχι κατ’ ανάγκην  βουλευτές,</a:t>
            </a:r>
          </a:p>
          <a:p>
            <a:pPr algn="just">
              <a:buNone/>
            </a:pPr>
            <a:endParaRPr lang="el-GR" sz="5500" dirty="0">
              <a:latin typeface="Times New Roman" pitchFamily="18" charset="0"/>
              <a:cs typeface="Times New Roman" pitchFamily="18" charset="0"/>
            </a:endParaRPr>
          </a:p>
          <a:p>
            <a:pPr algn="just">
              <a:buNone/>
            </a:pPr>
            <a:r>
              <a:rPr lang="el-GR" sz="5500" dirty="0">
                <a:latin typeface="Times New Roman" pitchFamily="18" charset="0"/>
                <a:cs typeface="Times New Roman" pitchFamily="18" charset="0"/>
              </a:rPr>
              <a:t>Ο αριθμός των Υπουργών αντιστοιχεί στον αριθμό των Υπουργείων εκτός εάν υπάρχουν και Υπουργοί Επικρατείας (παλαιότερος όρος: Υπουργοί άνευ χαρτοφυλακίου) με διάφορες αρμοδιότητες. </a:t>
            </a:r>
          </a:p>
          <a:p>
            <a:pPr>
              <a:buNone/>
            </a:pPr>
            <a:endParaRPr lang="el-GR" sz="5500" dirty="0">
              <a:latin typeface="Times New Roman" pitchFamily="18" charset="0"/>
              <a:cs typeface="Times New Roman" pitchFamily="18" charset="0"/>
            </a:endParaRPr>
          </a:p>
          <a:p>
            <a:pPr>
              <a:buNone/>
            </a:pPr>
            <a:r>
              <a:rPr lang="el-GR" sz="5500" dirty="0">
                <a:latin typeface="Times New Roman" pitchFamily="18" charset="0"/>
                <a:cs typeface="Times New Roman" pitchFamily="18" charset="0"/>
              </a:rPr>
              <a:t>Οι Υπουργοί : </a:t>
            </a:r>
          </a:p>
          <a:p>
            <a:pPr>
              <a:buFontTx/>
              <a:buChar char="-"/>
            </a:pPr>
            <a:r>
              <a:rPr lang="el-GR" sz="5500" dirty="0">
                <a:latin typeface="Times New Roman" pitchFamily="18" charset="0"/>
                <a:cs typeface="Times New Roman" pitchFamily="18" charset="0"/>
              </a:rPr>
              <a:t>Είναι επικεφαλής των υπηρεσιών του υπουργείου τους</a:t>
            </a:r>
          </a:p>
          <a:p>
            <a:pPr>
              <a:buFontTx/>
              <a:buChar char="-"/>
            </a:pPr>
            <a:r>
              <a:rPr lang="el-GR" sz="5500" dirty="0">
                <a:latin typeface="Times New Roman" pitchFamily="18" charset="0"/>
                <a:cs typeface="Times New Roman" pitchFamily="18" charset="0"/>
              </a:rPr>
              <a:t>Εποπτεύουν τους Υφυπουργούς τους</a:t>
            </a:r>
          </a:p>
          <a:p>
            <a:pPr algn="just">
              <a:buFontTx/>
              <a:buChar char="-"/>
            </a:pPr>
            <a:r>
              <a:rPr lang="el-GR" sz="5500" dirty="0">
                <a:latin typeface="Times New Roman" pitchFamily="18" charset="0"/>
                <a:cs typeface="Times New Roman" pitchFamily="18" charset="0"/>
              </a:rPr>
              <a:t>Καταθέτουν και υπερασπίζονται στη Βουλή τα νομοσχέδια αρμοδιότητάς τους και απαντούν στον κοινοβουλευτικό έλεγχο για θέματα του Υπουργείου τους. </a:t>
            </a:r>
          </a:p>
          <a:p>
            <a:pPr algn="just">
              <a:buFontTx/>
              <a:buChar char="-"/>
            </a:pPr>
            <a:r>
              <a:rPr lang="el-GR" sz="5500" dirty="0">
                <a:latin typeface="Times New Roman" pitchFamily="18" charset="0"/>
                <a:cs typeface="Times New Roman" pitchFamily="18" charset="0"/>
              </a:rPr>
              <a:t>Καταρτίζουν και συνυπογράφουν τα Προεδρικά Διατάγματα αρμοδιότητάς τους και εκδίδουν τις Υπουργικές Αποφάσεις αρμοδιότητάς τους. </a:t>
            </a:r>
          </a:p>
          <a:p>
            <a:pPr>
              <a:buFontTx/>
              <a:buChar char="-"/>
            </a:pPr>
            <a:r>
              <a:rPr lang="el-GR" sz="5500" dirty="0">
                <a:latin typeface="Times New Roman" pitchFamily="18" charset="0"/>
                <a:cs typeface="Times New Roman" pitchFamily="18" charset="0"/>
              </a:rPr>
              <a:t>Είναι μέλη του Υπουργικού Συμβουλίου και διαφόρων συλλογικών κυβερνητικών οργάνων </a:t>
            </a:r>
          </a:p>
          <a:p>
            <a:pPr>
              <a:buFontTx/>
              <a:buChar char="-"/>
            </a:pPr>
            <a:r>
              <a:rPr lang="el-GR" sz="5500" dirty="0">
                <a:latin typeface="Times New Roman" pitchFamily="18" charset="0"/>
                <a:cs typeface="Times New Roman" pitchFamily="18" charset="0"/>
              </a:rPr>
              <a:t>Υπέχουν συλλογική πολιτική ευθύνη ως μέλη της κυβέρνησης και ατομική πολιτική και ποινική ευθύνη για τις πράξεις και παραλείψεις τους.</a:t>
            </a:r>
          </a:p>
          <a:p>
            <a:pPr>
              <a:buFontTx/>
              <a:buChar char="-"/>
            </a:pPr>
            <a:endParaRPr lang="el-GR" sz="4200" dirty="0">
              <a:latin typeface="Times New Roman" pitchFamily="18" charset="0"/>
              <a:cs typeface="Times New Roman" pitchFamily="18" charset="0"/>
            </a:endParaRPr>
          </a:p>
          <a:p>
            <a:pPr algn="just">
              <a:buNone/>
            </a:pPr>
            <a:endParaRPr lang="el-GR" dirty="0">
              <a:latin typeface="Times New Roman" pitchFamily="18" charset="0"/>
              <a:cs typeface="Times New Roman" pitchFamily="18" charset="0"/>
            </a:endParaRPr>
          </a:p>
          <a:p>
            <a:pPr>
              <a:buFontTx/>
              <a:buChar char="-"/>
            </a:pPr>
            <a:endParaRPr lang="el-GR"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Αναπληρωτές Υπουργοί</a:t>
            </a:r>
          </a:p>
        </p:txBody>
      </p:sp>
      <p:sp>
        <p:nvSpPr>
          <p:cNvPr id="3" name="2 - Θέση περιεχομένου"/>
          <p:cNvSpPr>
            <a:spLocks noGrp="1"/>
          </p:cNvSpPr>
          <p:nvPr>
            <p:ph idx="1"/>
          </p:nvPr>
        </p:nvSpPr>
        <p:spPr/>
        <p:txBody>
          <a:bodyPr/>
          <a:lstStyle/>
          <a:p>
            <a:pPr algn="just"/>
            <a:r>
              <a:rPr lang="el-GR" dirty="0">
                <a:latin typeface="Times New Roman" pitchFamily="18" charset="0"/>
                <a:cs typeface="Times New Roman" pitchFamily="18" charset="0"/>
              </a:rPr>
              <a:t>Ορίζονται από τον Πρωθυπουργό σε ένα Υπουργείο παράλληλα με τον Υπουργό και έχουν αρμοδιότητες διακριτές από αυτόν, καθοριζόμενες απευθείας από τον Πρωθυπουργό. </a:t>
            </a:r>
          </a:p>
          <a:p>
            <a:pPr algn="just"/>
            <a:r>
              <a:rPr lang="el-GR" dirty="0">
                <a:latin typeface="Times New Roman" pitchFamily="18" charset="0"/>
                <a:cs typeface="Times New Roman" pitchFamily="18" charset="0"/>
              </a:rPr>
              <a:t>Είναι μέλη του Υπουργικού Συμβουλίου.</a:t>
            </a:r>
          </a:p>
          <a:p>
            <a:pPr algn="just"/>
            <a:r>
              <a:rPr lang="el-GR" dirty="0">
                <a:latin typeface="Times New Roman" pitchFamily="18" charset="0"/>
                <a:cs typeface="Times New Roman" pitchFamily="18" charset="0"/>
              </a:rPr>
              <a:t>Ο θεσμός αποτελεί ιδιορρυθμία του ελληνικού πολιτικού/διοικητικού συστήματος.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Υφυπουργοί	</a:t>
            </a:r>
          </a:p>
        </p:txBody>
      </p:sp>
      <p:sp>
        <p:nvSpPr>
          <p:cNvPr id="3" name="2 - Θέση περιεχομένου"/>
          <p:cNvSpPr>
            <a:spLocks noGrp="1"/>
          </p:cNvSpPr>
          <p:nvPr>
            <p:ph idx="1"/>
          </p:nvPr>
        </p:nvSpPr>
        <p:spPr/>
        <p:txBody>
          <a:bodyPr>
            <a:normAutofit lnSpcReduction="10000"/>
          </a:bodyPr>
          <a:lstStyle/>
          <a:p>
            <a:pPr algn="just"/>
            <a:r>
              <a:rPr lang="el-GR" dirty="0">
                <a:latin typeface="Times New Roman" pitchFamily="18" charset="0"/>
                <a:cs typeface="Times New Roman" pitchFamily="18" charset="0"/>
              </a:rPr>
              <a:t>Ορίζονται από τον  Πρωθυπουργό σε ένα Υπουργείο, υπάγονται στον αντίστοιχο Υπουργό και οι αρμοδιότητές του καθορίζονται από κοινού από τον Πρωθυπουργό και τον Υπουργό. </a:t>
            </a:r>
          </a:p>
          <a:p>
            <a:pPr algn="just"/>
            <a:r>
              <a:rPr lang="el-GR" dirty="0">
                <a:latin typeface="Times New Roman" pitchFamily="18" charset="0"/>
                <a:cs typeface="Times New Roman" pitchFamily="18" charset="0"/>
              </a:rPr>
              <a:t>Δεν είναι μέλη του Υπουργικού Συμβουλίου αλλά καλούνται να μετάσχουν με δικαίωμα λόγου όταν συζητούνται θέματα αρμοδιότητάς τους. </a:t>
            </a:r>
          </a:p>
          <a:p>
            <a:pPr algn="just"/>
            <a:endParaRPr lang="el-GR"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Γενικοί και Ειδικοί Γραμματείς</a:t>
            </a:r>
          </a:p>
        </p:txBody>
      </p:sp>
      <p:sp>
        <p:nvSpPr>
          <p:cNvPr id="3" name="2 - Θέση περιεχομένου"/>
          <p:cNvSpPr>
            <a:spLocks noGrp="1"/>
          </p:cNvSpPr>
          <p:nvPr>
            <p:ph idx="1"/>
          </p:nvPr>
        </p:nvSpPr>
        <p:spPr/>
        <p:txBody>
          <a:bodyPr>
            <a:normAutofit fontScale="70000" lnSpcReduction="20000"/>
          </a:bodyPr>
          <a:lstStyle/>
          <a:p>
            <a:r>
              <a:rPr lang="el-GR" sz="3400" dirty="0">
                <a:latin typeface="Times New Roman" pitchFamily="18" charset="0"/>
                <a:cs typeface="Times New Roman" pitchFamily="18" charset="0"/>
              </a:rPr>
              <a:t>Είναι μετακλητοί υπάλληλοι. Τοποθετούνται με κοινή απόφαση του Πρωθυπουργού και του αντίστοιχου Υπουργού. </a:t>
            </a:r>
          </a:p>
          <a:p>
            <a:r>
              <a:rPr lang="el-GR" sz="3400" dirty="0">
                <a:latin typeface="Times New Roman" pitchFamily="18" charset="0"/>
                <a:cs typeface="Times New Roman" pitchFamily="18" charset="0"/>
              </a:rPr>
              <a:t>Οι </a:t>
            </a:r>
            <a:r>
              <a:rPr lang="el-GR" sz="3400" b="1" dirty="0">
                <a:latin typeface="Times New Roman" pitchFamily="18" charset="0"/>
                <a:cs typeface="Times New Roman" pitchFamily="18" charset="0"/>
              </a:rPr>
              <a:t>Γενικοί Γραμματείς</a:t>
            </a:r>
            <a:r>
              <a:rPr lang="el-GR" sz="3400" dirty="0">
                <a:latin typeface="Times New Roman" pitchFamily="18" charset="0"/>
                <a:cs typeface="Times New Roman" pitchFamily="18" charset="0"/>
              </a:rPr>
              <a:t> είναι επικεφαλής των Γενικών Διευθύνσεων και των υπηρεσιών που υπάγονται απευθείας σε αυτούς.</a:t>
            </a:r>
          </a:p>
          <a:p>
            <a:r>
              <a:rPr lang="el-GR" sz="3400" dirty="0">
                <a:latin typeface="Times New Roman" pitchFamily="18" charset="0"/>
                <a:cs typeface="Times New Roman" pitchFamily="18" charset="0"/>
              </a:rPr>
              <a:t>Ασκούν τις αρμοδιότητες που τους αναθέτει απευθείας ο νόμος ή ο αρμόδιος Υπουργός. </a:t>
            </a:r>
          </a:p>
          <a:p>
            <a:r>
              <a:rPr lang="el-GR" sz="3400" dirty="0">
                <a:latin typeface="Times New Roman" pitchFamily="18" charset="0"/>
                <a:cs typeface="Times New Roman" pitchFamily="18" charset="0"/>
              </a:rPr>
              <a:t>Οι </a:t>
            </a:r>
            <a:r>
              <a:rPr lang="el-GR" sz="3400" b="1" dirty="0">
                <a:latin typeface="Times New Roman" pitchFamily="18" charset="0"/>
                <a:cs typeface="Times New Roman" pitchFamily="18" charset="0"/>
              </a:rPr>
              <a:t>Ειδικοί Γραμματείς</a:t>
            </a:r>
            <a:r>
              <a:rPr lang="el-GR" sz="3400" dirty="0">
                <a:latin typeface="Times New Roman" pitchFamily="18" charset="0"/>
                <a:cs typeface="Times New Roman" pitchFamily="18" charset="0"/>
              </a:rPr>
              <a:t> είναι επικεφαλής ορισμένων υπηρεσιών ενός Υπουργείου που συναποτελούν μία Ειδική Γραμματεία. </a:t>
            </a:r>
          </a:p>
          <a:p>
            <a:r>
              <a:rPr lang="el-GR" sz="3400" dirty="0">
                <a:latin typeface="Times New Roman" pitchFamily="18" charset="0"/>
                <a:cs typeface="Times New Roman" pitchFamily="18" charset="0"/>
              </a:rPr>
              <a:t>Όπως και ο θεσμός του Αναπληρωτή Υπουργού, οι Ειδικοί Γραμματείς αποτελούν μια ιδιορρυθμία του ελληνικού διοικητικού συστήματος. </a:t>
            </a:r>
          </a:p>
          <a:p>
            <a:endParaRPr lang="el-GR"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Προεδρία της Κυβέρνησης	</a:t>
            </a:r>
          </a:p>
        </p:txBody>
      </p:sp>
      <p:sp>
        <p:nvSpPr>
          <p:cNvPr id="3" name="2 - Θέση περιεχομένου"/>
          <p:cNvSpPr>
            <a:spLocks noGrp="1"/>
          </p:cNvSpPr>
          <p:nvPr>
            <p:ph idx="1"/>
          </p:nvPr>
        </p:nvSpPr>
        <p:spPr/>
        <p:txBody>
          <a:bodyPr>
            <a:normAutofit fontScale="47500" lnSpcReduction="20000"/>
          </a:bodyPr>
          <a:lstStyle/>
          <a:p>
            <a:pPr algn="just"/>
            <a:r>
              <a:rPr lang="el-GR" sz="4000" dirty="0">
                <a:latin typeface="Times New Roman" pitchFamily="18" charset="0"/>
                <a:cs typeface="Times New Roman" pitchFamily="18" charset="0"/>
              </a:rPr>
              <a:t>Ιδρύθηκε με τον ν. 4622/2019 και δεν πρέπει να συγχέεται με το παλαιό Υπουργείο Προεδρίας της Κυβέρνησης που αντιστοιχούσε στο σημερινό Υπουργείο Εσωτερικών. </a:t>
            </a:r>
          </a:p>
          <a:p>
            <a:pPr algn="just"/>
            <a:r>
              <a:rPr lang="el-GR" sz="4000" dirty="0">
                <a:latin typeface="Times New Roman" pitchFamily="18" charset="0"/>
                <a:cs typeface="Times New Roman" pitchFamily="18" charset="0"/>
              </a:rPr>
              <a:t>Υποστηρίζει τον Πρωθυπουργό στο έργο του με στόχο τον συντονισμό του κυβερνητικού έργου και την παρακολούθηση της πορείας υλοποίησής του, την υποστήριξη της λειτουργίας του Υ.Σ. και των λοιπών συλλογικών κυβερνητικών οργάνων, την καλή νομοθέτηση και την επικοινωνιακή προβολή της κυβέρνησης. </a:t>
            </a:r>
          </a:p>
          <a:p>
            <a:pPr algn="just"/>
            <a:r>
              <a:rPr lang="el-GR" sz="4000" dirty="0">
                <a:latin typeface="Times New Roman" pitchFamily="18" charset="0"/>
                <a:cs typeface="Times New Roman" pitchFamily="18" charset="0"/>
              </a:rPr>
              <a:t>Περιλαμβάνει τις εξής Γενικές Γραμματείες:</a:t>
            </a:r>
          </a:p>
          <a:p>
            <a:pPr algn="just">
              <a:buFontTx/>
              <a:buChar char="-"/>
            </a:pPr>
            <a:r>
              <a:rPr lang="el-GR" sz="4000" dirty="0">
                <a:latin typeface="Times New Roman" pitchFamily="18" charset="0"/>
                <a:cs typeface="Times New Roman" pitchFamily="18" charset="0"/>
              </a:rPr>
              <a:t>Πρωθυπουργού </a:t>
            </a:r>
          </a:p>
          <a:p>
            <a:pPr algn="just">
              <a:buFontTx/>
              <a:buChar char="-"/>
            </a:pPr>
            <a:r>
              <a:rPr lang="el-GR" sz="4000" dirty="0">
                <a:latin typeface="Times New Roman" pitchFamily="18" charset="0"/>
                <a:cs typeface="Times New Roman" pitchFamily="18" charset="0"/>
              </a:rPr>
              <a:t>Νομικών και Κοινοβουλευτικών Θεμάτων </a:t>
            </a:r>
          </a:p>
          <a:p>
            <a:pPr algn="just">
              <a:buFontTx/>
              <a:buChar char="-"/>
            </a:pPr>
            <a:r>
              <a:rPr lang="el-GR" sz="4000" dirty="0">
                <a:latin typeface="Times New Roman" pitchFamily="18" charset="0"/>
                <a:cs typeface="Times New Roman" pitchFamily="18" charset="0"/>
              </a:rPr>
              <a:t>Συντονισμού Εσωτερικών Πολιτικών Θεμάτων</a:t>
            </a:r>
          </a:p>
          <a:p>
            <a:pPr algn="just">
              <a:buFontTx/>
              <a:buChar char="-"/>
            </a:pPr>
            <a:r>
              <a:rPr lang="el-GR" sz="4000" dirty="0">
                <a:latin typeface="Times New Roman" pitchFamily="18" charset="0"/>
                <a:cs typeface="Times New Roman" pitchFamily="18" charset="0"/>
              </a:rPr>
              <a:t>Συντονισμού Οικονομικών και Αναπτυξιακών Πολιτικών</a:t>
            </a:r>
          </a:p>
          <a:p>
            <a:pPr algn="just">
              <a:buFontTx/>
              <a:buChar char="-"/>
            </a:pPr>
            <a:r>
              <a:rPr lang="el-GR" sz="4000" dirty="0">
                <a:latin typeface="Times New Roman" pitchFamily="18" charset="0"/>
                <a:cs typeface="Times New Roman" pitchFamily="18" charset="0"/>
              </a:rPr>
              <a:t>Επικοινωνίας και Ενημέρωσης </a:t>
            </a:r>
          </a:p>
          <a:p>
            <a:pPr algn="just">
              <a:buNone/>
            </a:pPr>
            <a:r>
              <a:rPr lang="el-GR" sz="4000" dirty="0">
                <a:latin typeface="Times New Roman" pitchFamily="18" charset="0"/>
                <a:cs typeface="Times New Roman" pitchFamily="18" charset="0"/>
              </a:rPr>
              <a:t>καθώς και την Ειδική Γραμματεία Ολοκληρωμένων Πληροφορικών Συστημάτων (ΟΠΣ) Παρακολούθησης και Αξιολόγησης του Κυβερνητικού Έργου. </a:t>
            </a:r>
          </a:p>
          <a:p>
            <a:pPr algn="just">
              <a:buNone/>
            </a:pPr>
            <a:endParaRPr lang="el-GR" dirty="0">
              <a:latin typeface="Times New Roman" pitchFamily="18" charset="0"/>
              <a:cs typeface="Times New Roman" pitchFamily="18" charset="0"/>
            </a:endParaRPr>
          </a:p>
          <a:p>
            <a:pPr algn="just">
              <a:buNone/>
            </a:pPr>
            <a:endParaRPr lang="el-GR"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l-GR" dirty="0">
                <a:latin typeface="Times New Roman" pitchFamily="18" charset="0"/>
                <a:cs typeface="Times New Roman" pitchFamily="18" charset="0"/>
              </a:rPr>
              <a:t>Υπουργικό Συμβούλιο	</a:t>
            </a:r>
          </a:p>
        </p:txBody>
      </p:sp>
      <p:sp>
        <p:nvSpPr>
          <p:cNvPr id="3" name="2 - Θέση περιεχομένου"/>
          <p:cNvSpPr>
            <a:spLocks noGrp="1"/>
          </p:cNvSpPr>
          <p:nvPr>
            <p:ph idx="1"/>
          </p:nvPr>
        </p:nvSpPr>
        <p:spPr/>
        <p:txBody>
          <a:bodyPr>
            <a:noAutofit/>
          </a:bodyPr>
          <a:lstStyle/>
          <a:p>
            <a:pPr>
              <a:buNone/>
            </a:pPr>
            <a:r>
              <a:rPr lang="el-GR" sz="1500" b="1" dirty="0"/>
              <a:t>Αρμοδιότητες</a:t>
            </a:r>
          </a:p>
          <a:p>
            <a:pPr>
              <a:buFontTx/>
              <a:buChar char="-"/>
            </a:pPr>
            <a:r>
              <a:rPr lang="el-GR" sz="1500" b="1" dirty="0"/>
              <a:t>Πολιτικές</a:t>
            </a:r>
          </a:p>
          <a:p>
            <a:pPr>
              <a:buNone/>
            </a:pPr>
            <a:r>
              <a:rPr lang="el-GR" sz="1500" dirty="0"/>
              <a:t>	Καθορίζει και κατευθύνει τη γενική πολιτική της χώρας (παρ. 1 άρθρου 82 του Σ)</a:t>
            </a:r>
          </a:p>
          <a:p>
            <a:pPr algn="just">
              <a:buNone/>
            </a:pPr>
            <a:r>
              <a:rPr lang="el-GR" sz="1500" dirty="0"/>
              <a:t>	Είναι το όργανο στο πλαίσιο του οποίου ο Πρωθυπουργός δίνει γενικές οδηγίες και κατευθύνσεις προς τα μέλη της κυβέρνησης και συζητούνται οι κύριες πολιτικές της χώρας προκειμένου να συντεθούν οι απόψεις</a:t>
            </a:r>
          </a:p>
          <a:p>
            <a:pPr algn="just">
              <a:buFontTx/>
              <a:buChar char="-"/>
            </a:pPr>
            <a:r>
              <a:rPr lang="el-GR" sz="1500" b="1" dirty="0"/>
              <a:t>Νομικές</a:t>
            </a:r>
          </a:p>
          <a:p>
            <a:pPr algn="just">
              <a:buNone/>
            </a:pPr>
            <a:r>
              <a:rPr lang="el-GR" sz="1500" b="1" dirty="0"/>
              <a:t> 	</a:t>
            </a:r>
            <a:r>
              <a:rPr lang="el-GR" sz="1500" dirty="0"/>
              <a:t>Επιλογή της ηγεσίας των τριών ανώτατων δικαστηρίων</a:t>
            </a:r>
          </a:p>
          <a:p>
            <a:pPr algn="just">
              <a:buNone/>
            </a:pPr>
            <a:r>
              <a:rPr lang="el-GR" sz="1500" dirty="0"/>
              <a:t>	Επιλογή ορισμένων υψηλόβαθμων δημόσιων λειτουργών (π.χ. ηγεσίας Εθνικής  Αρχής Διαφάνειας)</a:t>
            </a:r>
          </a:p>
          <a:p>
            <a:pPr algn="just">
              <a:buNone/>
            </a:pPr>
            <a:r>
              <a:rPr lang="el-GR" sz="1500" dirty="0"/>
              <a:t>	Έκδοση Πράξεων Νομοθετικού Περιεχομένου</a:t>
            </a:r>
          </a:p>
          <a:p>
            <a:pPr algn="just">
              <a:buNone/>
            </a:pPr>
            <a:r>
              <a:rPr lang="el-GR" sz="1500" dirty="0"/>
              <a:t>	Κήρυξη της χώρας σε κατάσταση «πολιορκίας»</a:t>
            </a:r>
          </a:p>
          <a:p>
            <a:pPr algn="just">
              <a:buNone/>
            </a:pPr>
            <a:endParaRPr lang="el-GR" sz="1500" dirty="0"/>
          </a:p>
          <a:p>
            <a:pPr algn="just">
              <a:buNone/>
            </a:pPr>
            <a:r>
              <a:rPr lang="el-GR" sz="1500" dirty="0"/>
              <a:t>Η πολιτική σημασία του Υ.Σ. έχει μειωθεί σε σχέση με την προδικτατορική περίοδο για πολλούς λόγους (αύξηση αριθμού μελών, διεθνείς υποχρεώσεις πρωθυπουργού, περιπλοκότητα ζητημάτων που δυσχερώς συζητούνται μεταξύ 30-50 ατόμων). Στην περίοδο της Μεταπολίτευσης υπήρξαν  αυξομειώσεις της σημασίας του οργάνου για διάφορους συγκυριακούς λόγους (π.χ. προσωπικότητα Πρωθυπουργού, μονοκομματική ή συμμαχική κυβέρνηση)</a:t>
            </a:r>
          </a:p>
          <a:p>
            <a:pPr algn="just">
              <a:buFontTx/>
              <a:buChar char="-"/>
            </a:pPr>
            <a:endParaRPr lang="el-GR" sz="1500" b="1" dirty="0"/>
          </a:p>
          <a:p>
            <a:pPr>
              <a:buNone/>
            </a:pPr>
            <a:r>
              <a:rPr lang="el-GR" sz="1500" dirty="0"/>
              <a:t>	</a:t>
            </a:r>
          </a:p>
          <a:p>
            <a:pPr>
              <a:buNone/>
            </a:pPr>
            <a:endParaRPr lang="el-GR"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r>
              <a:rPr lang="el-GR" dirty="0">
                <a:latin typeface="Times New Roman" pitchFamily="18" charset="0"/>
                <a:cs typeface="Times New Roman" pitchFamily="18" charset="0"/>
              </a:rPr>
              <a:t>Λοιπά συλλογικά κυβερνητικά όργανα</a:t>
            </a:r>
          </a:p>
        </p:txBody>
      </p:sp>
      <p:sp>
        <p:nvSpPr>
          <p:cNvPr id="3" name="2 - Θέση περιεχομένου"/>
          <p:cNvSpPr>
            <a:spLocks noGrp="1"/>
          </p:cNvSpPr>
          <p:nvPr>
            <p:ph idx="1"/>
          </p:nvPr>
        </p:nvSpPr>
        <p:spPr/>
        <p:txBody>
          <a:bodyPr>
            <a:normAutofit fontScale="70000" lnSpcReduction="20000"/>
          </a:bodyPr>
          <a:lstStyle/>
          <a:p>
            <a:pPr algn="just">
              <a:buNone/>
            </a:pPr>
            <a:r>
              <a:rPr lang="el-GR" dirty="0"/>
              <a:t>Στο πλαίσιο της κυβέρνησης, λειτουργούν, πέραν του Υ.Σ., διάφορα επί μέρους συλλογικά όργανα συγκροτούμενα από Υπουργούς. </a:t>
            </a:r>
          </a:p>
          <a:p>
            <a:pPr algn="just">
              <a:buNone/>
            </a:pPr>
            <a:r>
              <a:rPr lang="el-GR" dirty="0"/>
              <a:t>Είναι ανεξάντλητος ο κατάλογος τέτοιων διϋπουργικών οργάνων που λειτούργησαν από το 1974 έως σήμερα. Σε παλαιότερες δεκαετίες υπήρχε η λεγόμενη Κυβερνητική Επιτροπή (ή άλλοτε ονομαζόμενη «Κυβερνητικό Συμβούλιο») που έπαιζε τον ρόλο ενός μικρού Υ.Σ. κατ’  αντιστοιχία της </a:t>
            </a:r>
            <a:r>
              <a:rPr lang="en-US" dirty="0"/>
              <a:t>cabinet </a:t>
            </a:r>
            <a:r>
              <a:rPr lang="el-GR" dirty="0"/>
              <a:t>του Ηνωμένου Βασιλείου. Σήμερα, δεν υπάρχει τέτοιο όργανο. </a:t>
            </a:r>
          </a:p>
          <a:p>
            <a:pPr algn="just">
              <a:buNone/>
            </a:pPr>
            <a:r>
              <a:rPr lang="el-GR" dirty="0"/>
              <a:t>Ανεξάρτητα πάντως από τις διαφορετικές επιλογές των εκάστοτε πρωθυπουργών, μπορεί κανείς να πει ότι διαχρονικά πάντα υπάρχει μια διϋπουργική επιτροπή ασχολούμενη με τα θέματα οικονομικής (σήμερα «Κυβερνητικό Συμβούλιο Οικονομικής Πολιτικής») και μία επιτροπή για τα θέματα εξωτερικών και άμυνας (σήμερα «Συμβούλιο Εθνικής Ασφάλειας»). Ο Ν. 4622/2021 προβλέπει τη δυνατότητα να συστήνονται και άλλες κυβερνητικές επιτροπές με Πράξη Υπουργικού Συμβουλίου. </a:t>
            </a:r>
          </a:p>
          <a:p>
            <a:pPr>
              <a:buNone/>
            </a:pPr>
            <a:endParaRPr lang="el-GR"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747</Words>
  <Application>Microsoft Office PowerPoint</Application>
  <PresentationFormat>On-screen Show (4:3)</PresentationFormat>
  <Paragraphs>90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Θέμα του Office</vt:lpstr>
      <vt:lpstr>ΕΛΛΗΝΙΚΟ ΑΝΟΙΧΤΟ ΠΑΝΕΠΙΣΤΗΜΙΟ ΔΗΔ 13 ΕΛΛΗΝΙΚΟ ΔΙΟΙΚΗΤΙΚΟ ΣΥΣΤΗΜΑ</vt:lpstr>
      <vt:lpstr>Κυβέρνηση </vt:lpstr>
      <vt:lpstr>Κυβερνητικά όργανα</vt:lpstr>
      <vt:lpstr>Πρωθυπουργός </vt:lpstr>
      <vt:lpstr>Αντιπρόεδρος/οι κυβέρνησης  </vt:lpstr>
      <vt:lpstr>Υπουργοί </vt:lpstr>
      <vt:lpstr>Αναπληρωτές Υπουργοί</vt:lpstr>
      <vt:lpstr>Υφυπουργοί </vt:lpstr>
      <vt:lpstr>Γενικοί και Ειδικοί Γραμματείς</vt:lpstr>
      <vt:lpstr>Προεδρία της Κυβέρνησης </vt:lpstr>
      <vt:lpstr>Υπουργικό Συμβούλιο </vt:lpstr>
      <vt:lpstr>Λοιπά συλλογικά κυβερνητικά όργανα</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ΕΛΛΗΝΙΚΟ ΔΗΜΟΣΙΟ ΣΥΣΤΗΜΑ ΔΗΔ 13 2020-2021 (εαρινό εξάμηνο)</dc:title>
  <dc:creator>Hp</dc:creator>
  <cp:lastModifiedBy>zervinho</cp:lastModifiedBy>
  <cp:revision>17</cp:revision>
  <dcterms:created xsi:type="dcterms:W3CDTF">2021-03-16T17:22:45Z</dcterms:created>
  <dcterms:modified xsi:type="dcterms:W3CDTF">2021-12-06T07:44:39Z</dcterms:modified>
</cp:coreProperties>
</file>